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1"/>
  </p:sldMasterIdLst>
  <p:sldIdLst>
    <p:sldId id="256" r:id="rId2"/>
    <p:sldId id="259" r:id="rId3"/>
    <p:sldId id="258" r:id="rId4"/>
    <p:sldId id="267" r:id="rId5"/>
    <p:sldId id="281" r:id="rId6"/>
    <p:sldId id="269" r:id="rId7"/>
    <p:sldId id="268" r:id="rId8"/>
    <p:sldId id="270" r:id="rId9"/>
    <p:sldId id="280" r:id="rId10"/>
    <p:sldId id="278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7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97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98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3627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99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3606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766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483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7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58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0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6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74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8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97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36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23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FD4B2E3-FFA4-47FA-8AB7-D59C1B1D7D16}" type="datetimeFigureOut">
              <a:rPr lang="cs-CZ" smtClean="0"/>
              <a:t>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DC574C-5AA7-4ED4-9BA4-FE558227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42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62" r:id="rId1"/>
    <p:sldLayoutId id="2147484363" r:id="rId2"/>
    <p:sldLayoutId id="2147484364" r:id="rId3"/>
    <p:sldLayoutId id="214748436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71" r:id="rId10"/>
    <p:sldLayoutId id="2147484372" r:id="rId11"/>
    <p:sldLayoutId id="2147484373" r:id="rId12"/>
    <p:sldLayoutId id="2147484374" r:id="rId13"/>
    <p:sldLayoutId id="2147484375" r:id="rId14"/>
    <p:sldLayoutId id="2147484376" r:id="rId15"/>
    <p:sldLayoutId id="2147484377" r:id="rId16"/>
    <p:sldLayoutId id="21474843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51002" y="58722"/>
            <a:ext cx="11099200" cy="3036815"/>
          </a:xfrm>
        </p:spPr>
        <p:txBody>
          <a:bodyPr>
            <a:normAutofit/>
          </a:bodyPr>
          <a:lstStyle/>
          <a:p>
            <a:pPr algn="ctr"/>
            <a:br>
              <a:rPr lang="cs-CZ" sz="2400" dirty="0"/>
            </a:br>
            <a:r>
              <a:rPr lang="cs-CZ" sz="4400" b="1" i="1" dirty="0">
                <a:latin typeface="+mn-lt"/>
                <a:ea typeface="Kozuka Gothic Pro M" panose="020B0700000000000000" pitchFamily="34" charset="-128"/>
              </a:rPr>
              <a:t>Analýza využití informačních technologií v MHD</a:t>
            </a:r>
            <a:br>
              <a:rPr lang="cs-CZ" sz="2400" dirty="0"/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172" y="2827090"/>
            <a:ext cx="10189828" cy="3917660"/>
          </a:xfrm>
        </p:spPr>
        <p:txBody>
          <a:bodyPr>
            <a:normAutofit lnSpcReduction="10000"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chemeClr val="bg1"/>
                </a:solidFill>
                <a:ea typeface="Kozuka Gothic Pro L" panose="020B0200000000000000" pitchFamily="34" charset="-128"/>
              </a:rPr>
              <a:t>Autor bakalářské práce: </a:t>
            </a:r>
            <a:r>
              <a:rPr lang="cs-CZ" dirty="0">
                <a:solidFill>
                  <a:schemeClr val="tx1"/>
                </a:solidFill>
                <a:ea typeface="Kozuka Gothic Pro L" panose="020B0200000000000000" pitchFamily="34" charset="-128"/>
              </a:rPr>
              <a:t>Marek Koubík</a:t>
            </a:r>
          </a:p>
          <a:p>
            <a:pPr algn="just"/>
            <a:r>
              <a:rPr lang="cs-CZ" dirty="0">
                <a:solidFill>
                  <a:schemeClr val="bg1"/>
                </a:solidFill>
                <a:ea typeface="Kozuka Gothic Pro L" panose="020B0200000000000000" pitchFamily="34" charset="-128"/>
              </a:rPr>
              <a:t>Vedoucí bakalářské práce: </a:t>
            </a:r>
            <a:r>
              <a:rPr lang="cs-CZ" dirty="0">
                <a:solidFill>
                  <a:schemeClr val="tx1"/>
                </a:solidFill>
                <a:ea typeface="Kozuka Gothic Pro L" panose="020B0200000000000000" pitchFamily="34" charset="-128"/>
              </a:rPr>
              <a:t>Ing. Jiří Čejka Ph.D. </a:t>
            </a:r>
          </a:p>
          <a:p>
            <a:pPr algn="just"/>
            <a:r>
              <a:rPr lang="cs-CZ" dirty="0">
                <a:solidFill>
                  <a:schemeClr val="bg1"/>
                </a:solidFill>
                <a:ea typeface="Kozuka Gothic Pro L" panose="020B0200000000000000" pitchFamily="34" charset="-128"/>
              </a:rPr>
              <a:t>České Budějovice, rok 2016 </a:t>
            </a:r>
          </a:p>
          <a:p>
            <a:pPr algn="just"/>
            <a:endParaRPr lang="cs-CZ" dirty="0">
              <a:ea typeface="Kozuka Gothic Pro L" panose="020B0200000000000000" pitchFamily="34" charset="-128"/>
            </a:endParaRPr>
          </a:p>
          <a:p>
            <a:pPr algn="just"/>
            <a:endParaRPr lang="cs-CZ" dirty="0">
              <a:ea typeface="Kozuka Gothic Pro L" panose="020B0200000000000000" pitchFamily="34" charset="-128"/>
            </a:endParaRPr>
          </a:p>
          <a:p>
            <a:pPr algn="just"/>
            <a:r>
              <a:rPr lang="cs-CZ" sz="2400" dirty="0">
                <a:solidFill>
                  <a:schemeClr val="bg1"/>
                </a:solidFill>
              </a:rPr>
              <a:t>Vysoká škola technická a ekonomická v Českých Budějovicích</a:t>
            </a:r>
            <a:endParaRPr lang="cs-CZ" dirty="0">
              <a:solidFill>
                <a:schemeClr val="bg1"/>
              </a:solidFill>
              <a:ea typeface="Kozuka Gothic Pro L" panose="020B0200000000000000" pitchFamily="34" charset="-12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823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458" y="447188"/>
            <a:ext cx="10207539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Otázky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4458" y="1946245"/>
            <a:ext cx="8959443" cy="2541865"/>
          </a:xfrm>
        </p:spPr>
        <p:txBody>
          <a:bodyPr>
            <a:normAutofit/>
          </a:bodyPr>
          <a:lstStyle/>
          <a:p>
            <a:endParaRPr lang="cs-CZ" b="1" i="1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3000" b="1" i="1" dirty="0">
                <a:solidFill>
                  <a:schemeClr val="bg1"/>
                </a:solidFill>
              </a:rPr>
              <a:t>Priority jednotlivých vylepšení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3000" b="1" i="1" dirty="0">
                <a:solidFill>
                  <a:schemeClr val="bg1"/>
                </a:solidFill>
              </a:rPr>
              <a:t>Realizace navrhovaných opatření</a:t>
            </a:r>
            <a:endParaRPr lang="cs-CZ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330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cs-CZ" sz="66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30350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0510" y="-1"/>
            <a:ext cx="11361490" cy="1954635"/>
          </a:xfrm>
        </p:spPr>
        <p:txBody>
          <a:bodyPr>
            <a:normAutofit/>
          </a:bodyPr>
          <a:lstStyle/>
          <a:p>
            <a:r>
              <a:rPr lang="cs-CZ" sz="4000" b="1" i="1" dirty="0"/>
              <a:t>Motivace a důvody pro toto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0510" y="1258349"/>
            <a:ext cx="10542776" cy="55996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Můj osobní zájem o informační technologie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Možné zatraktivnění MHD pro cestující 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Možné rozšíření poskytovaných služeb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Zájem o toto témata, jako o podnikatelský záměr</a:t>
            </a:r>
          </a:p>
          <a:p>
            <a:pPr marL="0" indent="0">
              <a:buNone/>
            </a:pPr>
            <a:endParaRPr lang="cs-CZ" sz="1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sz="25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7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292" y="447188"/>
            <a:ext cx="10232706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6" y="1778466"/>
            <a:ext cx="10192624" cy="3363985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cs-CZ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Cílem práce je analyzovat využívaní informačních technologií, které jsou v současnosti v MHD aplikovány. Na základě provedené analýzy najít nové možnosti využití informačních technologií v MHD a provést ekonomické nebo technologicko-technické vyhodnocení.</a:t>
            </a:r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5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6010" y="447188"/>
            <a:ext cx="10475987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Základní informace o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6010" y="2214694"/>
            <a:ext cx="9227891" cy="46433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Hardware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Software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Zkoumaná oblast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Společnost </a:t>
            </a:r>
            <a:r>
              <a:rPr lang="cs-CZ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Comett</a:t>
            </a: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plus s.r.o.</a:t>
            </a:r>
          </a:p>
          <a:p>
            <a:pPr>
              <a:lnSpc>
                <a:spcPct val="150000"/>
              </a:lnSpc>
            </a:pPr>
            <a:r>
              <a:rPr lang="cs-CZ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Nyní používané informační technologie  </a:t>
            </a:r>
          </a:p>
          <a:p>
            <a:pPr>
              <a:lnSpc>
                <a:spcPct val="150000"/>
              </a:lnSpc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9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62730"/>
            <a:ext cx="8534400" cy="1015068"/>
          </a:xfrm>
        </p:spPr>
        <p:txBody>
          <a:bodyPr>
            <a:normAutofit fontScale="90000"/>
          </a:bodyPr>
          <a:lstStyle/>
          <a:p>
            <a:r>
              <a:rPr lang="cs-CZ" sz="4400" b="1" i="1" dirty="0"/>
              <a:t>metody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090569"/>
            <a:ext cx="8534400" cy="37163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Metoda sběru dat 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Metoda zpracování dat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Rozbor získaných dat</a:t>
            </a:r>
          </a:p>
        </p:txBody>
      </p:sp>
    </p:spTree>
    <p:extLst>
      <p:ext uri="{BB962C8B-B14F-4D97-AF65-F5344CB8AC3E}">
        <p14:creationId xmlns:p14="http://schemas.microsoft.com/office/powerpoint/2010/main" val="139322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292" y="447188"/>
            <a:ext cx="10232706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Dotazníkové 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9292" y="1384182"/>
            <a:ext cx="8984609" cy="522634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Počet respondentů</a:t>
            </a: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Místo sběru dat</a:t>
            </a: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Věk respondentů</a:t>
            </a: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Pohlaví respondentů</a:t>
            </a: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Počet otázek dotazníkového šetření</a:t>
            </a:r>
          </a:p>
          <a:p>
            <a:pPr>
              <a:lnSpc>
                <a:spcPct val="170000"/>
              </a:lnSpc>
            </a:pPr>
            <a:r>
              <a:rPr lang="cs-CZ" sz="5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Otázky dotazníkového šetření</a:t>
            </a:r>
          </a:p>
          <a:p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698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286" y="447188"/>
            <a:ext cx="10685712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7" y="1384183"/>
            <a:ext cx="9613783" cy="50669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3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Výzkumná otázka č. 1: 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Je potřeba modernizace a zavedení informačních zastávek v městské hromadné dopravě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sz="23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3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Výzkumná otázka č. 2: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Je dostatečně známá aplikace SEJF a další alternativní způsoby zakoupení jízdenek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sz="23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3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Výzkumná otázka č. 3: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Zatraktivní městskou hromadnou dopravu zavedení internetu a možnost nabíjení telefonu v dopravním prostředku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cs-CZ" sz="23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3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Výzkumná otázka č. 4: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Mají dopravní prostředky MHD dostatečnou dopravní preferenci před individuální osobní dopravou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cs-CZ" sz="23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3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Výzkumná otázka č. 5:</a:t>
            </a:r>
            <a:r>
              <a:rPr lang="cs-CZ" sz="23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Jsou informační technologie v dopravním prostředku cestujícím nápomocné</a:t>
            </a:r>
            <a:r>
              <a:rPr lang="cs-CZ" sz="23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300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3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cs-CZ" sz="23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46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286" y="447188"/>
            <a:ext cx="10685712" cy="1331278"/>
          </a:xfrm>
        </p:spPr>
        <p:txBody>
          <a:bodyPr>
            <a:normAutofit/>
          </a:bodyPr>
          <a:lstStyle/>
          <a:p>
            <a:r>
              <a:rPr lang="cs-CZ" sz="4000" b="1" i="1" dirty="0"/>
              <a:t>Navrhovaná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895" y="1635853"/>
            <a:ext cx="10996104" cy="395121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500" dirty="0">
                <a:solidFill>
                  <a:schemeClr val="bg1"/>
                </a:solidFill>
              </a:rPr>
              <a:t>Rozmístění automatů na jízdenky do dalších zastávek</a:t>
            </a:r>
          </a:p>
          <a:p>
            <a:pPr lvl="0">
              <a:lnSpc>
                <a:spcPct val="150000"/>
              </a:lnSpc>
            </a:pPr>
            <a:r>
              <a:rPr lang="cs-CZ" sz="2500" dirty="0">
                <a:solidFill>
                  <a:schemeClr val="bg1"/>
                </a:solidFill>
              </a:rPr>
              <a:t>Podpora aplikace Sejf a SMS plateb</a:t>
            </a:r>
          </a:p>
          <a:p>
            <a:pPr lvl="0">
              <a:lnSpc>
                <a:spcPct val="150000"/>
              </a:lnSpc>
            </a:pPr>
            <a:r>
              <a:rPr lang="cs-CZ" sz="2500" dirty="0">
                <a:solidFill>
                  <a:schemeClr val="bg1"/>
                </a:solidFill>
              </a:rPr>
              <a:t>Přidání digitálních informačních panelů s příjezdy spojů na zastávky</a:t>
            </a:r>
          </a:p>
          <a:p>
            <a:pPr lvl="0">
              <a:lnSpc>
                <a:spcPct val="150000"/>
              </a:lnSpc>
            </a:pPr>
            <a:r>
              <a:rPr lang="cs-CZ" sz="2500" dirty="0">
                <a:solidFill>
                  <a:schemeClr val="bg1"/>
                </a:solidFill>
              </a:rPr>
              <a:t>Zavedení internetu a dobíjení mobilního telefonu do vozidel MHD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46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4879" y="1"/>
            <a:ext cx="8534400" cy="1778466"/>
          </a:xfrm>
        </p:spPr>
        <p:txBody>
          <a:bodyPr>
            <a:normAutofit/>
          </a:bodyPr>
          <a:lstStyle/>
          <a:p>
            <a:r>
              <a:rPr lang="cs-CZ" sz="4000" b="1" i="1" dirty="0"/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149292"/>
            <a:ext cx="8534400" cy="44377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Byly zodpovězeny výzkumné problémy 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Byla navržena opatření k řešení problémů</a:t>
            </a:r>
          </a:p>
          <a:p>
            <a:pPr>
              <a:lnSpc>
                <a:spcPct val="150000"/>
              </a:lnSpc>
            </a:pPr>
            <a:r>
              <a:rPr lang="cs-CZ" sz="3000" dirty="0">
                <a:solidFill>
                  <a:schemeClr val="bg1"/>
                </a:solidFill>
              </a:rPr>
              <a:t> Cíl práce byl splněn</a:t>
            </a:r>
          </a:p>
        </p:txBody>
      </p:sp>
    </p:spTree>
    <p:extLst>
      <p:ext uri="{BB962C8B-B14F-4D97-AF65-F5344CB8AC3E}">
        <p14:creationId xmlns:p14="http://schemas.microsoft.com/office/powerpoint/2010/main" val="2436395655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1068</TotalTime>
  <Words>223</Words>
  <Application>Microsoft Office PowerPoint</Application>
  <PresentationFormat>Širokoúhlá obrazovka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Kozuka Gothic Pro L</vt:lpstr>
      <vt:lpstr>Kozuka Gothic Pro M</vt:lpstr>
      <vt:lpstr>Century Gothic</vt:lpstr>
      <vt:lpstr>Times New Roman</vt:lpstr>
      <vt:lpstr>Wingdings 3</vt:lpstr>
      <vt:lpstr>Řez</vt:lpstr>
      <vt:lpstr> Analýza využití informačních technologií v MHD  </vt:lpstr>
      <vt:lpstr>Motivace a důvody pro toto téma</vt:lpstr>
      <vt:lpstr>Cíl práce</vt:lpstr>
      <vt:lpstr>Základní informace o práci</vt:lpstr>
      <vt:lpstr>metody práce </vt:lpstr>
      <vt:lpstr>Dotazníkové šetření</vt:lpstr>
      <vt:lpstr>Výzkumné otázky</vt:lpstr>
      <vt:lpstr>Navrhovaná opatření</vt:lpstr>
      <vt:lpstr>Závěrečné shrnutí</vt:lpstr>
      <vt:lpstr>Otázky Oponenta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K.</dc:creator>
  <cp:lastModifiedBy>Marek K.</cp:lastModifiedBy>
  <cp:revision>76</cp:revision>
  <dcterms:created xsi:type="dcterms:W3CDTF">2016-05-25T21:31:29Z</dcterms:created>
  <dcterms:modified xsi:type="dcterms:W3CDTF">2016-06-07T12:34:20Z</dcterms:modified>
</cp:coreProperties>
</file>