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0" r:id="rId3"/>
    <p:sldId id="261" r:id="rId4"/>
    <p:sldId id="268" r:id="rId5"/>
    <p:sldId id="270" r:id="rId6"/>
    <p:sldId id="269" r:id="rId7"/>
    <p:sldId id="271" r:id="rId8"/>
    <p:sldId id="267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trasy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explosion val="14"/>
            <c:spPr>
              <a:solidFill>
                <a:schemeClr val="accent1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Silnice</c:v>
                </c:pt>
                <c:pt idx="1">
                  <c:v>Trajekt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Rozdeleni</a:t>
            </a:r>
            <a:r>
              <a:rPr lang="en-US" dirty="0"/>
              <a:t> </a:t>
            </a:r>
            <a:r>
              <a:rPr lang="en-US" dirty="0" err="1" smtClean="0"/>
              <a:t>trasy</a:t>
            </a:r>
            <a:r>
              <a:rPr lang="cs-CZ" dirty="0" smtClean="0"/>
              <a:t> </a:t>
            </a:r>
            <a:r>
              <a:rPr lang="en-US" dirty="0" err="1" smtClean="0"/>
              <a:t>kombinované</a:t>
            </a:r>
            <a:r>
              <a:rPr lang="en-US" dirty="0" smtClean="0"/>
              <a:t> </a:t>
            </a:r>
            <a:r>
              <a:rPr lang="en-US" dirty="0" err="1"/>
              <a:t>dopravy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Rozdeleni trasykombinované dopravy</c:v>
                </c:pt>
              </c:strCache>
            </c:strRef>
          </c:tx>
          <c:explosion val="12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Železnice</c:v>
                </c:pt>
                <c:pt idx="1">
                  <c:v>Trajekt</c:v>
                </c:pt>
                <c:pt idx="2">
                  <c:v>Silnice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20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Srovnaní</a:t>
            </a: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vzdáleností</a:t>
            </a:r>
            <a:r>
              <a:rPr lang="cs-CZ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a doby obratu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km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0"/>
                  </a:schemeClr>
                </a:gs>
                <a:gs pos="44000">
                  <a:schemeClr val="accent4">
                    <a:tint val="60000"/>
                    <a:satMod val="120000"/>
                  </a:schemeClr>
                </a:gs>
                <a:gs pos="100000">
                  <a:schemeClr val="accent4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PowerPoint]Sheet1'!$A$2:$A$3</c:f>
              <c:strCache>
                <c:ptCount val="2"/>
                <c:pt idx="0">
                  <c:v>silnční doprava</c:v>
                </c:pt>
                <c:pt idx="1">
                  <c:v>kombinovaná doprava</c:v>
                </c:pt>
              </c:strCache>
            </c:strRef>
          </c:cat>
          <c:val>
            <c:numRef>
              <c:f>'[Chart in Microsoft PowerPoint]Sheet1'!$B$2:$B$3</c:f>
              <c:numCache>
                <c:formatCode>General</c:formatCode>
                <c:ptCount val="2"/>
                <c:pt idx="0">
                  <c:v>1189</c:v>
                </c:pt>
                <c:pt idx="1">
                  <c:v>1708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doba obratu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0"/>
                  </a:schemeClr>
                </a:gs>
                <a:gs pos="44000">
                  <a:schemeClr val="accent5">
                    <a:tint val="60000"/>
                    <a:satMod val="120000"/>
                  </a:schemeClr>
                </a:gs>
                <a:gs pos="100000">
                  <a:schemeClr val="accent5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PowerPoint]Sheet1'!$A$2:$A$3</c:f>
              <c:strCache>
                <c:ptCount val="2"/>
                <c:pt idx="0">
                  <c:v>silnční doprava</c:v>
                </c:pt>
                <c:pt idx="1">
                  <c:v>kombinovaná doprava</c:v>
                </c:pt>
              </c:strCache>
            </c:strRef>
          </c:cat>
          <c:val>
            <c:numRef>
              <c:f>'[Chart in Microsoft PowerPoint]Sheet1'!$C$2:$C$3</c:f>
              <c:numCache>
                <c:formatCode>General</c:formatCode>
                <c:ptCount val="2"/>
                <c:pt idx="0">
                  <c:v>64</c:v>
                </c:pt>
                <c:pt idx="1">
                  <c:v>141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059520"/>
        <c:axId val="30065408"/>
      </c:barChart>
      <c:catAx>
        <c:axId val="30059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0065408"/>
        <c:crosses val="autoZero"/>
        <c:auto val="1"/>
        <c:lblAlgn val="ctr"/>
        <c:lblOffset val="100"/>
        <c:noMultiLvlLbl val="0"/>
      </c:catAx>
      <c:valAx>
        <c:axId val="30065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05952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E6D0-746C-48B0-9011-297B239EFC6D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243ED-7A86-4C25-92E3-BE817AF1C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0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7FD5-2CD9-43E3-8D5E-E65F5DA9055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0BB9-4B7C-48BD-B298-3C5FA91FA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7FD5-2CD9-43E3-8D5E-E65F5DA9055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0BB9-4B7C-48BD-B298-3C5FA91FA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7FD5-2CD9-43E3-8D5E-E65F5DA9055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0BB9-4B7C-48BD-B298-3C5FA91FA61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7FD5-2CD9-43E3-8D5E-E65F5DA9055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0BB9-4B7C-48BD-B298-3C5FA91FA6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7FD5-2CD9-43E3-8D5E-E65F5DA9055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0BB9-4B7C-48BD-B298-3C5FA91FA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7FD5-2CD9-43E3-8D5E-E65F5DA9055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0BB9-4B7C-48BD-B298-3C5FA91FA6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7FD5-2CD9-43E3-8D5E-E65F5DA9055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0BB9-4B7C-48BD-B298-3C5FA91FA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7FD5-2CD9-43E3-8D5E-E65F5DA9055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0BB9-4B7C-48BD-B298-3C5FA91FA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7FD5-2CD9-43E3-8D5E-E65F5DA9055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0BB9-4B7C-48BD-B298-3C5FA91FA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7FD5-2CD9-43E3-8D5E-E65F5DA9055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0BB9-4B7C-48BD-B298-3C5FA91FA61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7FD5-2CD9-43E3-8D5E-E65F5DA9055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0BB9-4B7C-48BD-B298-3C5FA91FA61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53C7FD5-2CD9-43E3-8D5E-E65F5DA9055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410BB9-4B7C-48BD-B298-3C5FA91FA61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2400" cy="1740024"/>
          </a:xfrm>
        </p:spPr>
        <p:txBody>
          <a:bodyPr>
            <a:no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Racionalizace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přepravního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systému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vybraném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podniku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63688" y="16973"/>
            <a:ext cx="7308304" cy="1080120"/>
          </a:xfrm>
        </p:spPr>
        <p:txBody>
          <a:bodyPr>
            <a:noAutofit/>
          </a:bodyPr>
          <a:lstStyle/>
          <a:p>
            <a:pPr algn="l"/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technická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ekonomická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Českých</a:t>
            </a:r>
            <a:r>
              <a:rPr lang="cs-CZ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Budějovicích</a:t>
            </a:r>
            <a:endParaRPr lang="cs-CZ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1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technicko - </a:t>
            </a:r>
            <a:r>
              <a:rPr lang="cs-CZ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technologický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48" y="4697823"/>
            <a:ext cx="7893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 Komorný, UČO 13325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Vedoucí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doc. Ing.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Ližbetin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Oponent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Ing. Václav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Cempírek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Ph.D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České Budějovice, červen 2016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636912"/>
            <a:ext cx="8424936" cy="16896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Můžete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uvést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nějaké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výhody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intermodálního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návěsu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Otázka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oponenta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008" y="5229200"/>
            <a:ext cx="4320480" cy="939801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Komorný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675467"/>
            <a:ext cx="8712967" cy="26257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Cílem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základě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analýzy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současného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přepravního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systému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vybraném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podniku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racionalizovat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přepravní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zaměřením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přepravy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operací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369506"/>
            <a:ext cx="8672719" cy="4155837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ýznamným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dodavatel dílů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největších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automobilek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oceňují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její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výrobní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efektivitu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technické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znalosti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Výroba sedadel, interiérů, částí karoserie, výfukových systémů,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evropském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trhu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zajištuje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56%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podíl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Severní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32% a v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10%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podíl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produkce</a:t>
            </a:r>
            <a:r>
              <a:rPr lang="cs-CZ" sz="2200" dirty="0" smtClean="0"/>
              <a:t>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klíčové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zákazníky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patří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automobilky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Volkswagen,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Peugeot/Citroen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Renault/Nissan, Ford, General Motors, BMW, Daimler, Fiat/Chrysler,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Volvo,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Toyota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Hyundai-Kia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84976" cy="1252728"/>
          </a:xfrm>
        </p:spPr>
        <p:txBody>
          <a:bodyPr>
            <a:noAutofit/>
          </a:bodyPr>
          <a:lstStyle/>
          <a:p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podniku </a:t>
            </a:r>
            <a:r>
              <a:rPr lang="cs-CZ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Faurecia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Automotive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125701"/>
            <a:ext cx="2160240" cy="5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2060848"/>
            <a:ext cx="8773322" cy="4497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Zákaznické přepravní jednotky, 96 PJ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Požadavky zákazníka na dodávku,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Způsob přepravy.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současného stavu  přepravního procesu z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Faurecie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Písek (CZ) do Volvo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Torslanda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(S),</a:t>
            </a:r>
            <a:b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935973"/>
            <a:ext cx="3044552" cy="29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595919"/>
              </p:ext>
            </p:extLst>
          </p:nvPr>
        </p:nvGraphicFramePr>
        <p:xfrm>
          <a:off x="323528" y="3935973"/>
          <a:ext cx="4536504" cy="316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469013"/>
            <a:ext cx="1500515" cy="1506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0272" y="360127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120x80x100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b="1" i="1" dirty="0" err="1"/>
              <a:t>silnice</a:t>
            </a:r>
            <a:r>
              <a:rPr lang="en-US" sz="2100" b="1" i="1" dirty="0"/>
              <a:t> </a:t>
            </a:r>
            <a:r>
              <a:rPr lang="en-US" sz="2100" dirty="0" err="1"/>
              <a:t>úsek</a:t>
            </a:r>
            <a:r>
              <a:rPr lang="en-US" sz="2100" dirty="0"/>
              <a:t> </a:t>
            </a:r>
            <a:r>
              <a:rPr lang="en-US" sz="2100" dirty="0" err="1"/>
              <a:t>Písek</a:t>
            </a:r>
            <a:r>
              <a:rPr lang="en-US" sz="2100" dirty="0"/>
              <a:t> (CZ) - </a:t>
            </a:r>
            <a:r>
              <a:rPr lang="en-US" sz="2100" dirty="0" err="1"/>
              <a:t>Swinoujscie</a:t>
            </a:r>
            <a:r>
              <a:rPr lang="en-US" sz="2100" dirty="0"/>
              <a:t> Port (PL) </a:t>
            </a:r>
            <a:r>
              <a:rPr lang="en-US" sz="2100" dirty="0" err="1"/>
              <a:t>vzdálenost</a:t>
            </a:r>
            <a:r>
              <a:rPr lang="en-US" sz="2100" dirty="0"/>
              <a:t> 712 km, 10 </a:t>
            </a:r>
            <a:r>
              <a:rPr lang="en-US" sz="2100" dirty="0" err="1"/>
              <a:t>hodin</a:t>
            </a:r>
            <a:r>
              <a:rPr lang="en-US" sz="2100" dirty="0"/>
              <a:t> </a:t>
            </a:r>
            <a:r>
              <a:rPr lang="en-US" sz="2100" dirty="0" err="1"/>
              <a:t>jízdy</a:t>
            </a:r>
            <a:endParaRPr lang="en-US" sz="2100" dirty="0"/>
          </a:p>
          <a:p>
            <a:pPr marL="0" indent="0">
              <a:buNone/>
            </a:pPr>
            <a:r>
              <a:rPr lang="en-US" sz="2100" b="1" i="1" dirty="0" err="1"/>
              <a:t>trajekt</a:t>
            </a:r>
            <a:r>
              <a:rPr lang="en-US" sz="2100" b="1" i="1" dirty="0"/>
              <a:t> </a:t>
            </a:r>
            <a:r>
              <a:rPr lang="en-US" sz="2100" dirty="0" err="1"/>
              <a:t>Swinoujscie</a:t>
            </a:r>
            <a:r>
              <a:rPr lang="en-US" sz="2100" dirty="0"/>
              <a:t> Port (PL)- </a:t>
            </a:r>
            <a:r>
              <a:rPr lang="en-US" sz="2100" dirty="0" err="1"/>
              <a:t>Trelleborg</a:t>
            </a:r>
            <a:r>
              <a:rPr lang="en-US" sz="2100" dirty="0"/>
              <a:t> Port (S) </a:t>
            </a:r>
            <a:r>
              <a:rPr lang="en-US" sz="2100" dirty="0" err="1"/>
              <a:t>vzdálenost</a:t>
            </a:r>
            <a:r>
              <a:rPr lang="en-US" sz="2100" dirty="0"/>
              <a:t> 167 km, 6 </a:t>
            </a:r>
            <a:r>
              <a:rPr lang="en-US" sz="2100" dirty="0" err="1"/>
              <a:t>hodin</a:t>
            </a:r>
            <a:r>
              <a:rPr lang="en-US" sz="2100" dirty="0"/>
              <a:t> </a:t>
            </a:r>
            <a:r>
              <a:rPr lang="en-US" sz="2100" dirty="0" err="1"/>
              <a:t>plavby</a:t>
            </a:r>
            <a:endParaRPr lang="en-US" sz="2100" dirty="0"/>
          </a:p>
          <a:p>
            <a:pPr marL="0" indent="0">
              <a:buNone/>
            </a:pPr>
            <a:r>
              <a:rPr lang="en-US" sz="2100" b="1" i="1" dirty="0" err="1"/>
              <a:t>silnice</a:t>
            </a:r>
            <a:r>
              <a:rPr lang="en-US" sz="2100" b="1" i="1" dirty="0"/>
              <a:t> </a:t>
            </a:r>
            <a:r>
              <a:rPr lang="en-US" sz="2100" dirty="0" err="1"/>
              <a:t>Trelleborg</a:t>
            </a:r>
            <a:r>
              <a:rPr lang="en-US" sz="2100" dirty="0"/>
              <a:t> Port (S)- Volvo </a:t>
            </a:r>
            <a:r>
              <a:rPr lang="en-US" sz="2100" dirty="0" err="1"/>
              <a:t>Torslanda</a:t>
            </a:r>
            <a:r>
              <a:rPr lang="en-US" sz="2100" dirty="0"/>
              <a:t> (S) </a:t>
            </a:r>
            <a:r>
              <a:rPr lang="en-US" sz="2100" dirty="0" err="1"/>
              <a:t>vzdálenost</a:t>
            </a:r>
            <a:r>
              <a:rPr lang="en-US" sz="2100" dirty="0"/>
              <a:t> 310 km, 5 </a:t>
            </a:r>
            <a:r>
              <a:rPr lang="en-US" sz="2100" dirty="0" err="1"/>
              <a:t>hodin</a:t>
            </a:r>
            <a:r>
              <a:rPr lang="en-US" sz="2100" dirty="0"/>
              <a:t> </a:t>
            </a:r>
            <a:r>
              <a:rPr lang="en-US" sz="2100" dirty="0" err="1"/>
              <a:t>jízdy</a:t>
            </a:r>
            <a:endParaRPr lang="en-US" sz="2100" dirty="0"/>
          </a:p>
          <a:p>
            <a:pPr marL="0" indent="0">
              <a:buNone/>
            </a:pPr>
            <a:r>
              <a:rPr lang="en-US" sz="2100" b="1" i="1" dirty="0" err="1"/>
              <a:t>celkem</a:t>
            </a:r>
            <a:r>
              <a:rPr lang="en-US" sz="2100" b="1" i="1" dirty="0"/>
              <a:t> </a:t>
            </a:r>
            <a:r>
              <a:rPr lang="en-US" sz="2100" dirty="0"/>
              <a:t>1 189km</a:t>
            </a:r>
            <a:endParaRPr lang="cs-CZ" sz="21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900" b="1" dirty="0" smtClean="0"/>
              <a:t>Trasa</a:t>
            </a:r>
            <a:r>
              <a:rPr lang="cs-CZ" sz="1900" dirty="0"/>
              <a:t> </a:t>
            </a:r>
            <a:r>
              <a:rPr lang="cs-CZ" sz="1900" dirty="0" smtClean="0"/>
              <a:t>Písek (Praha)- </a:t>
            </a:r>
            <a:r>
              <a:rPr lang="en-US" sz="1900" dirty="0" err="1" smtClean="0"/>
              <a:t>Prah</a:t>
            </a:r>
            <a:r>
              <a:rPr lang="cs-CZ" sz="1900" dirty="0" smtClean="0"/>
              <a:t>a</a:t>
            </a:r>
            <a:r>
              <a:rPr lang="en-US" sz="1900" dirty="0" smtClean="0"/>
              <a:t> </a:t>
            </a:r>
            <a:r>
              <a:rPr lang="en-US" sz="1900" dirty="0"/>
              <a:t>(CZ) – Dresden (DE) – Berlin (DE) – Szczecin (PL) </a:t>
            </a:r>
            <a:r>
              <a:rPr lang="en-US" sz="1900" dirty="0" smtClean="0"/>
              <a:t>–</a:t>
            </a:r>
            <a:r>
              <a:rPr lang="cs-CZ" sz="1900" dirty="0" smtClean="0"/>
              <a:t> </a:t>
            </a:r>
            <a:r>
              <a:rPr lang="en-US" sz="1900" dirty="0" err="1" smtClean="0"/>
              <a:t>Swinoujscie</a:t>
            </a:r>
            <a:r>
              <a:rPr lang="en-US" sz="1900" dirty="0" smtClean="0"/>
              <a:t> </a:t>
            </a:r>
            <a:r>
              <a:rPr lang="en-US" sz="1900" dirty="0"/>
              <a:t>Port (PL) – </a:t>
            </a:r>
            <a:r>
              <a:rPr lang="en-US" sz="1900" dirty="0" err="1"/>
              <a:t>Trelleborg</a:t>
            </a:r>
            <a:r>
              <a:rPr lang="en-US" sz="1900" dirty="0"/>
              <a:t> Port (S) – Malmö (S) – Goteborg Volvo (S</a:t>
            </a:r>
            <a:r>
              <a:rPr lang="en-US" sz="1900" dirty="0" smtClean="0"/>
              <a:t>)</a:t>
            </a:r>
            <a:r>
              <a:rPr lang="cs-CZ" sz="1900" dirty="0" smtClean="0"/>
              <a:t> a zpět.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900" b="1" dirty="0" smtClean="0"/>
              <a:t>Doba obratu vozidla:</a:t>
            </a:r>
          </a:p>
          <a:p>
            <a:pPr marL="0" indent="0">
              <a:buNone/>
            </a:pPr>
            <a:r>
              <a:rPr lang="cs-CZ" sz="1900" dirty="0" smtClean="0"/>
              <a:t>Export (10+11+6+5)=32 hod.</a:t>
            </a:r>
          </a:p>
          <a:p>
            <a:pPr marL="0" indent="0">
              <a:buNone/>
            </a:pPr>
            <a:r>
              <a:rPr lang="cs-CZ" sz="1900" dirty="0" smtClean="0"/>
              <a:t>Import (5+6+11+10)= 32 hod.</a:t>
            </a:r>
          </a:p>
          <a:p>
            <a:pPr marL="0" indent="0">
              <a:buNone/>
            </a:pPr>
            <a:r>
              <a:rPr lang="cs-CZ" sz="1900" dirty="0" smtClean="0"/>
              <a:t>Celková doba obratu vozidla 64 hod. bez čekáni v porte na nalodění a vylodění a doby vykládky a nakládky.</a:t>
            </a: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Času přepravy a doby obratu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5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Návrh využití kombinované dopravy silnice –železnice,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Přepravní jednotka - intermodální návěs,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Přepravní plán,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Přeprava prázdných obalů dodavateli.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Racionalizace přepravního systému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13477159"/>
              </p:ext>
            </p:extLst>
          </p:nvPr>
        </p:nvGraphicFramePr>
        <p:xfrm>
          <a:off x="4067944" y="3933056"/>
          <a:ext cx="5076056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528392" cy="212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9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916831"/>
            <a:ext cx="7921376" cy="30376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silnice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Písek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(CZ) –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Lovosice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(CZ) 175 km, 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vlak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Lovosice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(CZ) – Goteborg KT (S) 955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trajekt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Lübeck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Malmö Port (S) 282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vlak</a:t>
            </a:r>
            <a:r>
              <a:rPr lang="cs-CZ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Malmö Port (S) 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Goteborg KT (S) 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278 km,</a:t>
            </a:r>
            <a:endParaRPr lang="cs-CZ" sz="2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silnice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Goteborg KT (S) – Volvo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Torslanda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(S) 13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703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Doba </a:t>
            </a: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obratu </a:t>
            </a:r>
            <a:r>
              <a:rPr lang="cs-C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 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70:30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hod.</a:t>
            </a:r>
          </a:p>
          <a:p>
            <a:pPr marL="0" indent="0">
              <a:buNone/>
            </a:pP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70:30 hod.</a:t>
            </a:r>
          </a:p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 obratu vozidla 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141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hod. bez čekáni 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vykládky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nakládky.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Prázdné obaly:</a:t>
            </a:r>
          </a:p>
          <a:p>
            <a:pPr marL="0" indent="0">
              <a:buNone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Kapacita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návěsu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obalových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jednotek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pojme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288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základních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podstav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2892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bočního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bednění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288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vrchní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</a:t>
            </a:r>
            <a:r>
              <a:rPr lang="cs-CZ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tů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cs-C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Poměr obalů 1:3</a:t>
            </a:r>
            <a:endParaRPr lang="cs-CZ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Času přepravy a doby obratu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4941168"/>
            <a:ext cx="9022286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7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Závěrečné shrnutí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177258"/>
              </p:ext>
            </p:extLst>
          </p:nvPr>
        </p:nvGraphicFramePr>
        <p:xfrm>
          <a:off x="179512" y="2348880"/>
          <a:ext cx="4896544" cy="43906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448272"/>
                <a:gridCol w="2448272"/>
              </a:tblGrid>
              <a:tr h="48085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Nevýhody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4229">
                <a:tc>
                  <a:txBody>
                    <a:bodyPr/>
                    <a:lstStyle/>
                    <a:p>
                      <a:r>
                        <a:rPr lang="cs-CZ" dirty="0" smtClean="0"/>
                        <a:t>Ekologie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Vyšší vstupní náklady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1717">
                <a:tc>
                  <a:txBody>
                    <a:bodyPr/>
                    <a:lstStyle/>
                    <a:p>
                      <a:r>
                        <a:rPr lang="cs-CZ" dirty="0" smtClean="0"/>
                        <a:t>Nezávislost na 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silničním</a:t>
                      </a:r>
                      <a:r>
                        <a:rPr lang="cs-CZ" dirty="0" smtClean="0"/>
                        <a:t> provozu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Dostupnost překladišť a terminálů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3202">
                <a:tc>
                  <a:txBody>
                    <a:bodyPr/>
                    <a:lstStyle/>
                    <a:p>
                      <a:r>
                        <a:rPr lang="cs-CZ" dirty="0" smtClean="0"/>
                        <a:t>Nižší náklady na přepravu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Důsledná organizace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3202">
                <a:tc>
                  <a:txBody>
                    <a:bodyPr/>
                    <a:lstStyle/>
                    <a:p>
                      <a:r>
                        <a:rPr lang="cs-CZ" dirty="0" smtClean="0"/>
                        <a:t>Zaručenost přesnosti dodání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Závislost</a:t>
                      </a:r>
                      <a:r>
                        <a:rPr lang="cs-CZ" baseline="0" dirty="0" smtClean="0"/>
                        <a:t> na jízdních řádech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4229">
                <a:tc>
                  <a:txBody>
                    <a:bodyPr/>
                    <a:lstStyle/>
                    <a:p>
                      <a:r>
                        <a:rPr lang="cs-CZ" dirty="0" smtClean="0"/>
                        <a:t>Státní podpora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Dlouhý přepravní čas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3202">
                <a:tc>
                  <a:txBody>
                    <a:bodyPr/>
                    <a:lstStyle/>
                    <a:p>
                      <a:r>
                        <a:rPr lang="cs-CZ" dirty="0" smtClean="0"/>
                        <a:t>Přizpůsobení</a:t>
                      </a:r>
                      <a:r>
                        <a:rPr lang="cs-CZ" baseline="0" dirty="0" smtClean="0"/>
                        <a:t> trendu do budoucna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Složitý systém vytížení</a:t>
                      </a:r>
                      <a:r>
                        <a:rPr lang="cs-CZ" baseline="0" dirty="0" smtClean="0"/>
                        <a:t> vozidel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730351"/>
              </p:ext>
            </p:extLst>
          </p:nvPr>
        </p:nvGraphicFramePr>
        <p:xfrm>
          <a:off x="5292080" y="2420888"/>
          <a:ext cx="37444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66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975" y="2420888"/>
            <a:ext cx="8779505" cy="37052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Jelikož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vyšla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přepravy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použitím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kombinované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dopravy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dvojnásobně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delší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jakými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podpůrnými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aktivitami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pohledu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státu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takových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přepravců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(resp.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dopravců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přilákaly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systémy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kombinované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dopravy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možnosti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kombinované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dopravy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vyjádřili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zástupci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podniku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Otázky vedoucího práce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303</TotalTime>
  <Words>638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Racionalizace přepravního systému ve vybraném podniku</vt:lpstr>
      <vt:lpstr>Cíl práce</vt:lpstr>
      <vt:lpstr>Představení podniku Faurecia Automotive</vt:lpstr>
      <vt:lpstr>Analýza současného stavu  přepravního procesu z Faurecie Písek (CZ) do Volvo Torslanda (S), </vt:lpstr>
      <vt:lpstr>Času přepravy a doby obratu </vt:lpstr>
      <vt:lpstr>Racionalizace přepravního systému</vt:lpstr>
      <vt:lpstr>Času přepravy a doby obratu </vt:lpstr>
      <vt:lpstr>Závěrečné shrnutí</vt:lpstr>
      <vt:lpstr>Otázky vedoucího práce</vt:lpstr>
      <vt:lpstr>Otázka oponenta</vt:lpstr>
      <vt:lpstr>Děkuji za pozornost </vt:lpstr>
    </vt:vector>
  </TitlesOfParts>
  <Company>Faurecia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KOMORNY Martin</dc:creator>
  <cp:lastModifiedBy>KOMORNY Martin</cp:lastModifiedBy>
  <cp:revision>44</cp:revision>
  <dcterms:created xsi:type="dcterms:W3CDTF">2016-05-25T20:18:58Z</dcterms:created>
  <dcterms:modified xsi:type="dcterms:W3CDTF">2016-06-08T19:19:03Z</dcterms:modified>
</cp:coreProperties>
</file>