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sldIdLst>
    <p:sldId id="256" r:id="rId2"/>
    <p:sldId id="257" r:id="rId3"/>
    <p:sldId id="258" r:id="rId4"/>
    <p:sldId id="260" r:id="rId5"/>
    <p:sldId id="259" r:id="rId6"/>
    <p:sldId id="268" r:id="rId7"/>
    <p:sldId id="269" r:id="rId8"/>
    <p:sldId id="271" r:id="rId9"/>
    <p:sldId id="270" r:id="rId10"/>
    <p:sldId id="262" r:id="rId11"/>
    <p:sldId id="264" r:id="rId12"/>
    <p:sldId id="263" r:id="rId13"/>
    <p:sldId id="272" r:id="rId14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61E64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09" autoAdjust="0"/>
    <p:restoredTop sz="94624" autoAdjust="0"/>
  </p:normalViewPr>
  <p:slideViewPr>
    <p:cSldViewPr>
      <p:cViewPr>
        <p:scale>
          <a:sx n="40" d="100"/>
          <a:sy n="40" d="100"/>
        </p:scale>
        <p:origin x="-2244" y="-7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752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Book1" TargetMode="External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cs-CZ"/>
  <c:chart>
    <c:view3D>
      <c:perspective val="0"/>
    </c:view3D>
    <c:plotArea>
      <c:layout>
        <c:manualLayout>
          <c:layoutTarget val="inner"/>
          <c:xMode val="edge"/>
          <c:yMode val="edge"/>
          <c:x val="0.12577319587628868"/>
          <c:y val="8.4745762711864445E-2"/>
          <c:w val="0.73608247422680428"/>
          <c:h val="0.48135593220338985"/>
        </c:manualLayout>
      </c:layout>
      <c:pie3DChart>
        <c:varyColors val="1"/>
        <c:ser>
          <c:idx val="0"/>
          <c:order val="0"/>
          <c:spPr>
            <a:solidFill>
              <a:srgbClr val="9999FF"/>
            </a:solidFill>
            <a:ln w="24370">
              <a:solidFill>
                <a:srgbClr val="000000"/>
              </a:solidFill>
              <a:prstDash val="solid"/>
            </a:ln>
          </c:spPr>
          <c:dPt>
            <c:idx val="0"/>
            <c:spPr>
              <a:solidFill>
                <a:srgbClr val="3E1B59"/>
              </a:solidFill>
              <a:ln w="24370">
                <a:solidFill>
                  <a:srgbClr val="000000"/>
                </a:solidFill>
                <a:prstDash val="solid"/>
              </a:ln>
            </c:spPr>
          </c:dPt>
          <c:dPt>
            <c:idx val="1"/>
            <c:spPr>
              <a:solidFill>
                <a:schemeClr val="accent6"/>
              </a:solidFill>
              <a:ln w="24370">
                <a:solidFill>
                  <a:srgbClr val="000000"/>
                </a:solidFill>
                <a:prstDash val="solid"/>
              </a:ln>
            </c:spPr>
          </c:dPt>
          <c:dPt>
            <c:idx val="2"/>
            <c:spPr>
              <a:solidFill>
                <a:srgbClr val="CCCC00"/>
              </a:solidFill>
              <a:ln w="24370">
                <a:solidFill>
                  <a:srgbClr val="000000"/>
                </a:solidFill>
                <a:prstDash val="solid"/>
              </a:ln>
            </c:spPr>
          </c:dPt>
          <c:dPt>
            <c:idx val="3"/>
            <c:spPr>
              <a:solidFill>
                <a:srgbClr val="C0C0C0"/>
              </a:solidFill>
              <a:ln w="24370">
                <a:solidFill>
                  <a:srgbClr val="000000"/>
                </a:solidFill>
                <a:prstDash val="solid"/>
              </a:ln>
            </c:spPr>
          </c:dPt>
          <c:dPt>
            <c:idx val="4"/>
            <c:spPr>
              <a:solidFill>
                <a:srgbClr val="FFFFCC"/>
              </a:solidFill>
              <a:ln w="24370">
                <a:solidFill>
                  <a:srgbClr val="000000"/>
                </a:solidFill>
                <a:prstDash val="solid"/>
              </a:ln>
            </c:spPr>
          </c:dPt>
          <c:dPt>
            <c:idx val="5"/>
            <c:spPr>
              <a:solidFill>
                <a:srgbClr val="000000"/>
              </a:solidFill>
              <a:ln w="24370">
                <a:solidFill>
                  <a:srgbClr val="000000"/>
                </a:solidFill>
                <a:prstDash val="solid"/>
              </a:ln>
            </c:spPr>
          </c:dPt>
          <c:dLbls>
            <c:dLbl>
              <c:idx val="0"/>
              <c:layout>
                <c:manualLayout>
                  <c:x val="-0.27474950430733092"/>
                  <c:y val="-0.15440944881889765"/>
                </c:manualLayout>
              </c:layout>
              <c:numFmt formatCode="0%" sourceLinked="0"/>
              <c:spPr>
                <a:noFill/>
                <a:ln w="48740">
                  <a:noFill/>
                </a:ln>
              </c:spPr>
              <c:txPr>
                <a:bodyPr/>
                <a:lstStyle/>
                <a:p>
                  <a:pPr>
                    <a:defRPr/>
                  </a:pPr>
                  <a:endParaRPr lang="cs-CZ"/>
                </a:p>
              </c:txPr>
              <c:dLblPos val="bestFit"/>
              <c:showPercent val="1"/>
            </c:dLbl>
            <c:dLbl>
              <c:idx val="1"/>
              <c:layout>
                <c:manualLayout>
                  <c:x val="0.16050269837683778"/>
                  <c:y val="-0.18563183952353984"/>
                </c:manualLayout>
              </c:layout>
              <c:numFmt formatCode="0%" sourceLinked="0"/>
              <c:spPr>
                <a:noFill/>
                <a:ln w="48740">
                  <a:noFill/>
                </a:ln>
              </c:spPr>
              <c:txPr>
                <a:bodyPr/>
                <a:lstStyle/>
                <a:p>
                  <a:pPr>
                    <a:defRPr/>
                  </a:pPr>
                  <a:endParaRPr lang="cs-CZ"/>
                </a:p>
              </c:txPr>
              <c:dLblPos val="bestFit"/>
              <c:showPercent val="1"/>
            </c:dLbl>
            <c:dLbl>
              <c:idx val="2"/>
              <c:layout>
                <c:manualLayout>
                  <c:x val="0.16139151890160522"/>
                  <c:y val="-1.6018415331494236E-3"/>
                </c:manualLayout>
              </c:layout>
              <c:numFmt formatCode="0%" sourceLinked="0"/>
              <c:spPr>
                <a:noFill/>
                <a:ln w="48740">
                  <a:noFill/>
                </a:ln>
              </c:spPr>
              <c:txPr>
                <a:bodyPr/>
                <a:lstStyle/>
                <a:p>
                  <a:pPr>
                    <a:defRPr/>
                  </a:pPr>
                  <a:endParaRPr lang="cs-CZ"/>
                </a:p>
              </c:txPr>
              <c:dLblPos val="bestFit"/>
              <c:showPercent val="1"/>
            </c:dLbl>
            <c:dLbl>
              <c:idx val="3"/>
              <c:layout>
                <c:manualLayout>
                  <c:x val="9.8782603174333461E-2"/>
                  <c:y val="2.8903666624038586E-2"/>
                </c:manualLayout>
              </c:layout>
              <c:numFmt formatCode="0%" sourceLinked="0"/>
              <c:spPr>
                <a:noFill/>
                <a:ln w="48740">
                  <a:noFill/>
                </a:ln>
              </c:spPr>
              <c:txPr>
                <a:bodyPr/>
                <a:lstStyle/>
                <a:p>
                  <a:pPr>
                    <a:defRPr/>
                  </a:pPr>
                  <a:endParaRPr lang="cs-CZ"/>
                </a:p>
              </c:txPr>
              <c:dLblPos val="bestFit"/>
              <c:showPercent val="1"/>
            </c:dLbl>
            <c:dLbl>
              <c:idx val="4"/>
              <c:layout>
                <c:manualLayout>
                  <c:x val="6.3565702907687358E-2"/>
                  <c:y val="4.8691378774868919E-2"/>
                </c:manualLayout>
              </c:layout>
              <c:numFmt formatCode="0%" sourceLinked="0"/>
              <c:spPr>
                <a:noFill/>
                <a:ln w="48740">
                  <a:noFill/>
                </a:ln>
              </c:spPr>
              <c:txPr>
                <a:bodyPr/>
                <a:lstStyle/>
                <a:p>
                  <a:pPr>
                    <a:defRPr/>
                  </a:pPr>
                  <a:endParaRPr lang="cs-CZ"/>
                </a:p>
              </c:txPr>
              <c:dLblPos val="bestFit"/>
              <c:showPercent val="1"/>
            </c:dLbl>
            <c:dLbl>
              <c:idx val="5"/>
              <c:layout>
                <c:manualLayout>
                  <c:x val="3.6070843165488857E-2"/>
                  <c:y val="-1.9162540877285931E-3"/>
                </c:manualLayout>
              </c:layout>
              <c:numFmt formatCode="0%" sourceLinked="0"/>
              <c:spPr>
                <a:noFill/>
                <a:ln w="48740">
                  <a:noFill/>
                </a:ln>
              </c:spPr>
              <c:txPr>
                <a:bodyPr/>
                <a:lstStyle/>
                <a:p>
                  <a:pPr>
                    <a:defRPr/>
                  </a:pPr>
                  <a:endParaRPr lang="cs-CZ"/>
                </a:p>
              </c:txPr>
              <c:dLblPos val="bestFit"/>
              <c:showPercent val="1"/>
            </c:dLbl>
            <c:numFmt formatCode="0%" sourceLinked="0"/>
            <c:spPr>
              <a:noFill/>
              <a:ln w="48740">
                <a:noFill/>
              </a:ln>
            </c:spPr>
            <c:showPercent val="1"/>
            <c:showLeaderLines val="1"/>
          </c:dLbls>
          <c:cat>
            <c:strRef>
              <c:f>List1!$A$1:$A$6</c:f>
              <c:strCache>
                <c:ptCount val="6"/>
                <c:pt idx="0">
                  <c:v>Pořizovací cena vozidla </c:v>
                </c:pt>
                <c:pt idx="1">
                  <c:v>Spotřeba</c:v>
                </c:pt>
                <c:pt idx="2">
                  <c:v>Rozměry ložné plochy</c:v>
                </c:pt>
                <c:pt idx="3">
                  <c:v>Povinné ručení</c:v>
                </c:pt>
                <c:pt idx="4">
                  <c:v>Havarijní pojištění</c:v>
                </c:pt>
                <c:pt idx="5">
                  <c:v>Užitečná hmotnost</c:v>
                </c:pt>
              </c:strCache>
            </c:strRef>
          </c:cat>
          <c:val>
            <c:numRef>
              <c:f>List1!$B$1:$B$6</c:f>
              <c:numCache>
                <c:formatCode>General</c:formatCode>
                <c:ptCount val="6"/>
                <c:pt idx="0">
                  <c:v>0.5</c:v>
                </c:pt>
                <c:pt idx="1">
                  <c:v>0.21000000000000002</c:v>
                </c:pt>
                <c:pt idx="2">
                  <c:v>0.14000000000000001</c:v>
                </c:pt>
                <c:pt idx="3">
                  <c:v>7.0000000000000021E-2</c:v>
                </c:pt>
                <c:pt idx="4">
                  <c:v>0.05</c:v>
                </c:pt>
                <c:pt idx="5">
                  <c:v>3.0000000000000002E-2</c:v>
                </c:pt>
              </c:numCache>
            </c:numRef>
          </c:val>
        </c:ser>
      </c:pie3DChart>
      <c:spPr>
        <a:noFill/>
        <a:ln w="48740">
          <a:noFill/>
        </a:ln>
      </c:spPr>
    </c:plotArea>
    <c:legend>
      <c:legendPos val="b"/>
      <c:layout>
        <c:manualLayout>
          <c:xMode val="edge"/>
          <c:yMode val="edge"/>
          <c:x val="9.4889426845225777E-3"/>
          <c:y val="0.62354525662471072"/>
          <c:w val="0.98110645789720752"/>
          <c:h val="0.36494360554084782"/>
        </c:manualLayout>
      </c:layout>
      <c:spPr>
        <a:solidFill>
          <a:srgbClr val="FFFFFF"/>
        </a:solidFill>
        <a:ln w="6092">
          <a:solidFill>
            <a:srgbClr val="000000"/>
          </a:solidFill>
          <a:prstDash val="solid"/>
        </a:ln>
      </c:spPr>
      <c:txPr>
        <a:bodyPr/>
        <a:lstStyle/>
        <a:p>
          <a:pPr>
            <a:defRPr sz="2466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cs-CZ"/>
        </a:p>
      </c:txPr>
    </c:legend>
    <c:plotVisOnly val="1"/>
    <c:dispBlanksAs val="zero"/>
  </c:chart>
  <c:spPr>
    <a:solidFill>
      <a:srgbClr val="FFFFFF"/>
    </a:solidFill>
    <a:ln>
      <a:noFill/>
    </a:ln>
  </c:spPr>
  <c:txPr>
    <a:bodyPr/>
    <a:lstStyle/>
    <a:p>
      <a:pPr>
        <a:defRPr sz="1823" b="1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cs-CZ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cs-CZ"/>
  <c:clrMapOvr bg1="lt1" tx1="dk1" bg2="lt2" tx2="dk2" accent1="accent1" accent2="accent2" accent3="accent3" accent4="accent4" accent5="accent5" accent6="accent6" hlink="hlink" folHlink="folHlink"/>
  <c:chart>
    <c:view3D>
      <c:rAngAx val="1"/>
    </c:view3D>
    <c:plotArea>
      <c:layout/>
      <c:bar3DChart>
        <c:barDir val="col"/>
        <c:grouping val="clustered"/>
        <c:varyColors val="1"/>
        <c:ser>
          <c:idx val="0"/>
          <c:order val="0"/>
          <c:dPt>
            <c:idx val="2"/>
            <c:spPr>
              <a:solidFill>
                <a:schemeClr val="accent3">
                  <a:lumMod val="75000"/>
                </a:schemeClr>
              </a:solidFill>
            </c:spPr>
          </c:dPt>
          <c:dPt>
            <c:idx val="3"/>
            <c:spPr>
              <a:solidFill>
                <a:srgbClr val="461E64"/>
              </a:solidFill>
            </c:spPr>
          </c:dPt>
          <c:dLbls>
            <c:dLbl>
              <c:idx val="0"/>
              <c:layout>
                <c:manualLayout>
                  <c:x val="1.6666668489355697E-2"/>
                  <c:y val="-6.5630090207783832E-3"/>
                </c:manualLayout>
              </c:layout>
              <c:showVal val="1"/>
            </c:dLbl>
            <c:dLbl>
              <c:idx val="1"/>
              <c:layout>
                <c:manualLayout>
                  <c:x val="1.9444446570914979E-2"/>
                  <c:y val="-4.3753393471855891E-3"/>
                </c:manualLayout>
              </c:layout>
              <c:showVal val="1"/>
            </c:dLbl>
            <c:dLbl>
              <c:idx val="2"/>
              <c:layout>
                <c:manualLayout>
                  <c:x val="1.5277779448576055E-2"/>
                  <c:y val="-8.7506786943711678E-3"/>
                </c:manualLayout>
              </c:layout>
              <c:showVal val="1"/>
            </c:dLbl>
            <c:dLbl>
              <c:idx val="3"/>
              <c:layout>
                <c:manualLayout>
                  <c:x val="1.9444446570914979E-2"/>
                  <c:y val="-4.3753393471855891E-3"/>
                </c:manualLayout>
              </c:layout>
              <c:showVal val="1"/>
            </c:dLbl>
            <c:delete val="1"/>
            <c:txPr>
              <a:bodyPr/>
              <a:lstStyle/>
              <a:p>
                <a:pPr>
                  <a:defRPr sz="2000" b="1" i="0" baseline="0">
                    <a:latin typeface="Arial" pitchFamily="34" charset="0"/>
                  </a:defRPr>
                </a:pPr>
                <a:endParaRPr lang="cs-CZ"/>
              </a:p>
            </c:txPr>
          </c:dLbls>
          <c:cat>
            <c:strRef>
              <c:f>Sheet1!$A$1:$A$4</c:f>
              <c:strCache>
                <c:ptCount val="4"/>
                <c:pt idx="0">
                  <c:v>Mercedes Vito</c:v>
                </c:pt>
                <c:pt idx="1">
                  <c:v>Volkswagen Transporter</c:v>
                </c:pt>
                <c:pt idx="2">
                  <c:v>Renault Trafic</c:v>
                </c:pt>
                <c:pt idx="3">
                  <c:v>Peugeot Expert</c:v>
                </c:pt>
              </c:strCache>
            </c:strRef>
          </c:cat>
          <c:val>
            <c:numRef>
              <c:f>Sheet1!$B$1:$B$4</c:f>
              <c:numCache>
                <c:formatCode>General</c:formatCode>
                <c:ptCount val="4"/>
                <c:pt idx="0">
                  <c:v>0.22</c:v>
                </c:pt>
                <c:pt idx="1">
                  <c:v>0.44</c:v>
                </c:pt>
                <c:pt idx="2">
                  <c:v>0.94000000000000017</c:v>
                </c:pt>
                <c:pt idx="3">
                  <c:v>0.88</c:v>
                </c:pt>
              </c:numCache>
            </c:numRef>
          </c:val>
        </c:ser>
        <c:shape val="box"/>
        <c:axId val="60860672"/>
        <c:axId val="60866560"/>
        <c:axId val="0"/>
      </c:bar3DChart>
      <c:catAx>
        <c:axId val="60860672"/>
        <c:scaling>
          <c:orientation val="minMax"/>
        </c:scaling>
        <c:axPos val="b"/>
        <c:tickLblPos val="nextTo"/>
        <c:txPr>
          <a:bodyPr/>
          <a:lstStyle/>
          <a:p>
            <a:pPr>
              <a:defRPr sz="2000" b="0" i="0" baseline="0">
                <a:latin typeface="Arial" pitchFamily="34" charset="0"/>
              </a:defRPr>
            </a:pPr>
            <a:endParaRPr lang="cs-CZ"/>
          </a:p>
        </c:txPr>
        <c:crossAx val="60866560"/>
        <c:crosses val="autoZero"/>
        <c:auto val="1"/>
        <c:lblAlgn val="ctr"/>
        <c:lblOffset val="100"/>
      </c:catAx>
      <c:valAx>
        <c:axId val="60866560"/>
        <c:scaling>
          <c:orientation val="minMax"/>
        </c:scaling>
        <c:axPos val="l"/>
        <c:majorGridlines/>
        <c:numFmt formatCode="General" sourceLinked="1"/>
        <c:tickLblPos val="nextTo"/>
        <c:crossAx val="60860672"/>
        <c:crosses val="autoZero"/>
        <c:crossBetween val="between"/>
      </c:valAx>
    </c:plotArea>
    <c:plotVisOnly val="1"/>
  </c:chart>
  <c:externalData r:id="rId2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cs-CZ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7493000" y="2992438"/>
            <a:ext cx="1338263" cy="2189162"/>
            <a:chOff x="4704" y="1885"/>
            <a:chExt cx="843" cy="1379"/>
          </a:xfrm>
        </p:grpSpPr>
        <p:sp>
          <p:nvSpPr>
            <p:cNvPr id="6" name="Oval 9"/>
            <p:cNvSpPr>
              <a:spLocks noChangeArrowheads="1"/>
            </p:cNvSpPr>
            <p:nvPr/>
          </p:nvSpPr>
          <p:spPr bwMode="auto">
            <a:xfrm>
              <a:off x="4704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7" name="Oval 10"/>
            <p:cNvSpPr>
              <a:spLocks noChangeArrowheads="1"/>
            </p:cNvSpPr>
            <p:nvPr/>
          </p:nvSpPr>
          <p:spPr bwMode="auto">
            <a:xfrm>
              <a:off x="4883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8" name="Oval 11"/>
            <p:cNvSpPr>
              <a:spLocks noChangeArrowheads="1"/>
            </p:cNvSpPr>
            <p:nvPr/>
          </p:nvSpPr>
          <p:spPr bwMode="auto">
            <a:xfrm>
              <a:off x="5062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9" name="Oval 12"/>
            <p:cNvSpPr>
              <a:spLocks noChangeArrowheads="1"/>
            </p:cNvSpPr>
            <p:nvPr/>
          </p:nvSpPr>
          <p:spPr bwMode="auto">
            <a:xfrm>
              <a:off x="4704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0" name="Oval 13"/>
            <p:cNvSpPr>
              <a:spLocks noChangeArrowheads="1"/>
            </p:cNvSpPr>
            <p:nvPr/>
          </p:nvSpPr>
          <p:spPr bwMode="auto">
            <a:xfrm>
              <a:off x="4883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1" name="Oval 14"/>
            <p:cNvSpPr>
              <a:spLocks noChangeArrowheads="1"/>
            </p:cNvSpPr>
            <p:nvPr/>
          </p:nvSpPr>
          <p:spPr bwMode="auto">
            <a:xfrm>
              <a:off x="5062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2" name="Oval 15"/>
            <p:cNvSpPr>
              <a:spLocks noChangeArrowheads="1"/>
            </p:cNvSpPr>
            <p:nvPr/>
          </p:nvSpPr>
          <p:spPr bwMode="auto">
            <a:xfrm>
              <a:off x="5241" y="2064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3" name="Oval 16"/>
            <p:cNvSpPr>
              <a:spLocks noChangeArrowheads="1"/>
            </p:cNvSpPr>
            <p:nvPr/>
          </p:nvSpPr>
          <p:spPr bwMode="auto">
            <a:xfrm>
              <a:off x="4704" y="2243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4" name="Oval 17"/>
            <p:cNvSpPr>
              <a:spLocks noChangeArrowheads="1"/>
            </p:cNvSpPr>
            <p:nvPr/>
          </p:nvSpPr>
          <p:spPr bwMode="auto">
            <a:xfrm>
              <a:off x="4883" y="2243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5" name="Oval 18"/>
            <p:cNvSpPr>
              <a:spLocks noChangeArrowheads="1"/>
            </p:cNvSpPr>
            <p:nvPr/>
          </p:nvSpPr>
          <p:spPr bwMode="auto">
            <a:xfrm>
              <a:off x="5062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6" name="Oval 19"/>
            <p:cNvSpPr>
              <a:spLocks noChangeArrowheads="1"/>
            </p:cNvSpPr>
            <p:nvPr/>
          </p:nvSpPr>
          <p:spPr bwMode="auto">
            <a:xfrm>
              <a:off x="5241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7" name="Oval 20"/>
            <p:cNvSpPr>
              <a:spLocks noChangeArrowheads="1"/>
            </p:cNvSpPr>
            <p:nvPr/>
          </p:nvSpPr>
          <p:spPr bwMode="auto">
            <a:xfrm>
              <a:off x="5420" y="2243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8" name="Oval 21"/>
            <p:cNvSpPr>
              <a:spLocks noChangeArrowheads="1"/>
            </p:cNvSpPr>
            <p:nvPr/>
          </p:nvSpPr>
          <p:spPr bwMode="auto">
            <a:xfrm>
              <a:off x="4704" y="2421"/>
              <a:ext cx="127" cy="128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9" name="Oval 22"/>
            <p:cNvSpPr>
              <a:spLocks noChangeArrowheads="1"/>
            </p:cNvSpPr>
            <p:nvPr/>
          </p:nvSpPr>
          <p:spPr bwMode="auto">
            <a:xfrm>
              <a:off x="4883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20" name="Oval 23"/>
            <p:cNvSpPr>
              <a:spLocks noChangeArrowheads="1"/>
            </p:cNvSpPr>
            <p:nvPr/>
          </p:nvSpPr>
          <p:spPr bwMode="auto">
            <a:xfrm>
              <a:off x="5062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21" name="Oval 24"/>
            <p:cNvSpPr>
              <a:spLocks noChangeArrowheads="1"/>
            </p:cNvSpPr>
            <p:nvPr/>
          </p:nvSpPr>
          <p:spPr bwMode="auto">
            <a:xfrm>
              <a:off x="5241" y="2421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22" name="Oval 25"/>
            <p:cNvSpPr>
              <a:spLocks noChangeArrowheads="1"/>
            </p:cNvSpPr>
            <p:nvPr/>
          </p:nvSpPr>
          <p:spPr bwMode="auto">
            <a:xfrm>
              <a:off x="4704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23" name="Oval 26"/>
            <p:cNvSpPr>
              <a:spLocks noChangeArrowheads="1"/>
            </p:cNvSpPr>
            <p:nvPr/>
          </p:nvSpPr>
          <p:spPr bwMode="auto">
            <a:xfrm>
              <a:off x="4883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24" name="Oval 27"/>
            <p:cNvSpPr>
              <a:spLocks noChangeArrowheads="1"/>
            </p:cNvSpPr>
            <p:nvPr/>
          </p:nvSpPr>
          <p:spPr bwMode="auto">
            <a:xfrm>
              <a:off x="5062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25" name="Oval 28"/>
            <p:cNvSpPr>
              <a:spLocks noChangeArrowheads="1"/>
            </p:cNvSpPr>
            <p:nvPr/>
          </p:nvSpPr>
          <p:spPr bwMode="auto">
            <a:xfrm>
              <a:off x="5241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26" name="Oval 29"/>
            <p:cNvSpPr>
              <a:spLocks noChangeArrowheads="1"/>
            </p:cNvSpPr>
            <p:nvPr/>
          </p:nvSpPr>
          <p:spPr bwMode="auto">
            <a:xfrm>
              <a:off x="5420" y="2600"/>
              <a:ext cx="127" cy="128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27" name="Oval 30"/>
            <p:cNvSpPr>
              <a:spLocks noChangeArrowheads="1"/>
            </p:cNvSpPr>
            <p:nvPr/>
          </p:nvSpPr>
          <p:spPr bwMode="auto">
            <a:xfrm>
              <a:off x="4704" y="2779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28" name="Oval 31"/>
            <p:cNvSpPr>
              <a:spLocks noChangeArrowheads="1"/>
            </p:cNvSpPr>
            <p:nvPr/>
          </p:nvSpPr>
          <p:spPr bwMode="auto">
            <a:xfrm>
              <a:off x="4883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29" name="Oval 32"/>
            <p:cNvSpPr>
              <a:spLocks noChangeArrowheads="1"/>
            </p:cNvSpPr>
            <p:nvPr/>
          </p:nvSpPr>
          <p:spPr bwMode="auto">
            <a:xfrm>
              <a:off x="5062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30" name="Oval 33"/>
            <p:cNvSpPr>
              <a:spLocks noChangeArrowheads="1"/>
            </p:cNvSpPr>
            <p:nvPr/>
          </p:nvSpPr>
          <p:spPr bwMode="auto">
            <a:xfrm>
              <a:off x="5241" y="2779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31" name="Oval 34"/>
            <p:cNvSpPr>
              <a:spLocks noChangeArrowheads="1"/>
            </p:cNvSpPr>
            <p:nvPr/>
          </p:nvSpPr>
          <p:spPr bwMode="auto">
            <a:xfrm>
              <a:off x="4704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32" name="Oval 35"/>
            <p:cNvSpPr>
              <a:spLocks noChangeArrowheads="1"/>
            </p:cNvSpPr>
            <p:nvPr/>
          </p:nvSpPr>
          <p:spPr bwMode="auto">
            <a:xfrm>
              <a:off x="4883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33" name="Oval 36"/>
            <p:cNvSpPr>
              <a:spLocks noChangeArrowheads="1"/>
            </p:cNvSpPr>
            <p:nvPr/>
          </p:nvSpPr>
          <p:spPr bwMode="auto">
            <a:xfrm>
              <a:off x="5062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34" name="Oval 37"/>
            <p:cNvSpPr>
              <a:spLocks noChangeArrowheads="1"/>
            </p:cNvSpPr>
            <p:nvPr/>
          </p:nvSpPr>
          <p:spPr bwMode="auto">
            <a:xfrm>
              <a:off x="5241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35" name="Oval 38"/>
            <p:cNvSpPr>
              <a:spLocks noChangeArrowheads="1"/>
            </p:cNvSpPr>
            <p:nvPr/>
          </p:nvSpPr>
          <p:spPr bwMode="auto">
            <a:xfrm>
              <a:off x="4883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36" name="Oval 39"/>
            <p:cNvSpPr>
              <a:spLocks noChangeArrowheads="1"/>
            </p:cNvSpPr>
            <p:nvPr/>
          </p:nvSpPr>
          <p:spPr bwMode="auto">
            <a:xfrm>
              <a:off x="5241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</p:grpSp>
      <p:sp>
        <p:nvSpPr>
          <p:cNvPr id="37" name="Line 40"/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r>
              <a:rPr lang="cs-CZ" altLang="en-US"/>
              <a:t>Klepnutím lze upravit styl předlohy nadpisů.</a:t>
            </a:r>
          </a:p>
        </p:txBody>
      </p:sp>
      <p:sp>
        <p:nvSpPr>
          <p:cNvPr id="3277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200"/>
            </a:lvl1pPr>
          </a:lstStyle>
          <a:p>
            <a:r>
              <a:rPr lang="cs-CZ" altLang="en-US"/>
              <a:t>Klepnutím lze upravit styl předlohy podnadpisů.</a:t>
            </a:r>
          </a:p>
        </p:txBody>
      </p:sp>
      <p:sp>
        <p:nvSpPr>
          <p:cNvPr id="38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39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40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6B4051B-A32E-48F2-B07F-50E5DCC62C9B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7E362B-C803-4BC1-824F-3F31F9888C8C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9146AF-434F-4473-86E9-A9ADFD032675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719263"/>
            <a:ext cx="4038600" cy="21288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000500"/>
            <a:ext cx="4038600" cy="21304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FFDBF9-FA0D-4F00-B160-5659412128E1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C2F04-D6CA-4656-B16D-518F79C8825D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54E70C-2609-424D-875C-90FB24EB0E81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4214FD-55AF-4045-8D4E-17FE499E65D6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9B0710-447C-433E-8249-8BD1E4CAB87C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8C0698-4A9E-4F16-9269-72A2F966F0B9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C39A28-38E7-46EB-AF55-CC729AE3D54A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4EEE15-A60A-482D-B883-D84D1CE620A2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400F4C-0454-4653-B350-6A962B7C8FBE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Line 2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en-US" smtClean="0"/>
              <a:t>Klepnutím lze upravit styl předlohy nadpisů.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en-US" smtClean="0"/>
              <a:t>Klepnutím lze upravit styly předlohy textu.</a:t>
            </a:r>
          </a:p>
          <a:p>
            <a:pPr lvl="1"/>
            <a:r>
              <a:rPr lang="cs-CZ" altLang="en-US" smtClean="0"/>
              <a:t>Druhá úroveň</a:t>
            </a:r>
          </a:p>
          <a:p>
            <a:pPr lvl="2"/>
            <a:r>
              <a:rPr lang="cs-CZ" altLang="en-US" smtClean="0"/>
              <a:t>Třetí úroveň</a:t>
            </a:r>
          </a:p>
          <a:p>
            <a:pPr lvl="3"/>
            <a:r>
              <a:rPr lang="cs-CZ" altLang="en-US" smtClean="0"/>
              <a:t>Čtvrtá úroveň</a:t>
            </a:r>
          </a:p>
          <a:p>
            <a:pPr lvl="4"/>
            <a:r>
              <a:rPr lang="cs-CZ" altLang="en-US" smtClean="0"/>
              <a:t>Pátá úroveň</a:t>
            </a:r>
          </a:p>
        </p:txBody>
      </p:sp>
      <p:sp>
        <p:nvSpPr>
          <p:cNvPr id="3174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smtClean="0"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3175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smtClean="0"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3175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smtClean="0"/>
            </a:lvl1pPr>
          </a:lstStyle>
          <a:p>
            <a:pPr>
              <a:defRPr/>
            </a:pPr>
            <a:fld id="{2692662D-5B0F-43AB-BF76-026B47F06ACE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  <p:grpSp>
        <p:nvGrpSpPr>
          <p:cNvPr id="2056" name="Group 8"/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31753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31754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79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31755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79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31756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79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31757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79" cy="79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31758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79" cy="79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31759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79" cy="79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31760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79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31761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79" cy="79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31762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79" cy="79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31763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79" cy="79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31764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31765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31766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79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31767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79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31768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79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31769" name="Oval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31770" name="Oval 26"/>
            <p:cNvSpPr>
              <a:spLocks noChangeArrowheads="1"/>
            </p:cNvSpPr>
            <p:nvPr/>
          </p:nvSpPr>
          <p:spPr bwMode="auto">
            <a:xfrm>
              <a:off x="5248" y="1408"/>
              <a:ext cx="79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31771" name="Oval 27"/>
            <p:cNvSpPr>
              <a:spLocks noChangeArrowheads="1"/>
            </p:cNvSpPr>
            <p:nvPr/>
          </p:nvSpPr>
          <p:spPr bwMode="auto">
            <a:xfrm>
              <a:off x="5360" y="1408"/>
              <a:ext cx="79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31772" name="Oval 28"/>
            <p:cNvSpPr>
              <a:spLocks noChangeArrowheads="1"/>
            </p:cNvSpPr>
            <p:nvPr/>
          </p:nvSpPr>
          <p:spPr bwMode="auto">
            <a:xfrm>
              <a:off x="5472" y="1408"/>
              <a:ext cx="79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31773" name="Oval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31774" name="Oval 30"/>
            <p:cNvSpPr>
              <a:spLocks noChangeArrowheads="1"/>
            </p:cNvSpPr>
            <p:nvPr/>
          </p:nvSpPr>
          <p:spPr bwMode="auto">
            <a:xfrm>
              <a:off x="5136" y="1520"/>
              <a:ext cx="80" cy="79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31775" name="Oval 31"/>
            <p:cNvSpPr>
              <a:spLocks noChangeArrowheads="1"/>
            </p:cNvSpPr>
            <p:nvPr/>
          </p:nvSpPr>
          <p:spPr bwMode="auto">
            <a:xfrm>
              <a:off x="5248" y="1520"/>
              <a:ext cx="79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31776" name="Oval 32"/>
            <p:cNvSpPr>
              <a:spLocks noChangeArrowheads="1"/>
            </p:cNvSpPr>
            <p:nvPr/>
          </p:nvSpPr>
          <p:spPr bwMode="auto">
            <a:xfrm>
              <a:off x="5360" y="1520"/>
              <a:ext cx="79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31777" name="Oval 33"/>
            <p:cNvSpPr>
              <a:spLocks noChangeArrowheads="1"/>
            </p:cNvSpPr>
            <p:nvPr/>
          </p:nvSpPr>
          <p:spPr bwMode="auto">
            <a:xfrm>
              <a:off x="5472" y="1520"/>
              <a:ext cx="79" cy="79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31778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31779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79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31780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79" cy="79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31781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79" cy="79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31782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79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31783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79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+mn-lt"/>
          <a:cs typeface="+mn-cs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  <a:cs typeface="+mn-cs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850" y="2924175"/>
            <a:ext cx="6985000" cy="1470025"/>
          </a:xfrm>
        </p:spPr>
        <p:txBody>
          <a:bodyPr/>
          <a:lstStyle/>
          <a:p>
            <a:pPr algn="ctr" eaLnBrk="1" hangingPunct="1"/>
            <a:r>
              <a:rPr lang="cs-CZ" sz="4400" smtClean="0"/>
              <a:t>Obnova vozového parku</a:t>
            </a:r>
            <a:br>
              <a:rPr lang="cs-CZ" sz="4400" smtClean="0"/>
            </a:br>
            <a:r>
              <a:rPr lang="cs-CZ" sz="4400" smtClean="0"/>
              <a:t> firmy Memory s.r.o. 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4509121"/>
            <a:ext cx="9144000" cy="2348880"/>
          </a:xfrm>
        </p:spPr>
        <p:txBody>
          <a:bodyPr/>
          <a:lstStyle/>
          <a:p>
            <a:pPr algn="l" eaLnBrk="1" hangingPunct="1">
              <a:lnSpc>
                <a:spcPct val="90000"/>
              </a:lnSpc>
            </a:pPr>
            <a:endParaRPr lang="cs-CZ" sz="2100" dirty="0" smtClean="0"/>
          </a:p>
          <a:p>
            <a:pPr algn="l" eaLnBrk="1" hangingPunct="1">
              <a:lnSpc>
                <a:spcPct val="90000"/>
              </a:lnSpc>
            </a:pPr>
            <a:r>
              <a:rPr lang="cs-CZ" sz="2100" dirty="0" smtClean="0"/>
              <a:t>Autor bakalářské práce: 	Barbora Klimešová</a:t>
            </a:r>
          </a:p>
          <a:p>
            <a:pPr algn="l" eaLnBrk="1" hangingPunct="1">
              <a:lnSpc>
                <a:spcPct val="90000"/>
              </a:lnSpc>
            </a:pPr>
            <a:r>
              <a:rPr lang="cs-CZ" sz="2100" dirty="0" smtClean="0"/>
              <a:t>Vedoucí bakalářské práce: 	doc. Ing. Rudolf Kampf, Ph.D. </a:t>
            </a:r>
          </a:p>
          <a:p>
            <a:pPr algn="l" eaLnBrk="1" hangingPunct="1">
              <a:lnSpc>
                <a:spcPct val="90000"/>
              </a:lnSpc>
            </a:pPr>
            <a:r>
              <a:rPr lang="cs-CZ" sz="2100" dirty="0" smtClean="0"/>
              <a:t>Oponent bakalářské práce: 	Ing. Jindřich Ježek, Ph.D. </a:t>
            </a:r>
          </a:p>
          <a:p>
            <a:pPr algn="l" eaLnBrk="1" hangingPunct="1">
              <a:lnSpc>
                <a:spcPct val="90000"/>
              </a:lnSpc>
            </a:pPr>
            <a:endParaRPr lang="cs-CZ" sz="2100" dirty="0" smtClean="0"/>
          </a:p>
          <a:p>
            <a:pPr algn="ctr" eaLnBrk="1" hangingPunct="1">
              <a:lnSpc>
                <a:spcPct val="90000"/>
              </a:lnSpc>
            </a:pPr>
            <a:r>
              <a:rPr lang="cs-CZ" sz="2100" dirty="0" smtClean="0"/>
              <a:t>České Budějovice, Červen 2016 </a:t>
            </a:r>
          </a:p>
        </p:txBody>
      </p:sp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250825" y="1557338"/>
            <a:ext cx="7058025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2000" b="1"/>
              <a:t>Vysoká škola technická a ekonomická </a:t>
            </a:r>
          </a:p>
          <a:p>
            <a:pPr algn="ctr">
              <a:spcBef>
                <a:spcPct val="50000"/>
              </a:spcBef>
            </a:pPr>
            <a:r>
              <a:rPr lang="cs-CZ" sz="2000" b="1"/>
              <a:t>Technicko-technologický ústav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1" y="0"/>
            <a:ext cx="7956376" cy="908720"/>
          </a:xfrm>
        </p:spPr>
        <p:txBody>
          <a:bodyPr/>
          <a:lstStyle/>
          <a:p>
            <a:pPr algn="ctr" eaLnBrk="1" hangingPunct="1"/>
            <a:r>
              <a:rPr lang="cs-CZ" sz="4000" dirty="0" smtClean="0"/>
              <a:t>Závěrečné shrnutí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700213"/>
            <a:ext cx="8229600" cy="4411662"/>
          </a:xfrm>
        </p:spPr>
        <p:txBody>
          <a:bodyPr/>
          <a:lstStyle/>
          <a:p>
            <a:pPr eaLnBrk="1" hangingPunct="1">
              <a:buNone/>
            </a:pPr>
            <a:endParaRPr lang="cs-CZ" dirty="0" smtClean="0"/>
          </a:p>
          <a:p>
            <a:pPr eaLnBrk="1" hangingPunct="1"/>
            <a:r>
              <a:rPr lang="cs-CZ" dirty="0" smtClean="0"/>
              <a:t>Doporučeno pořízení Renault Trafic</a:t>
            </a:r>
          </a:p>
          <a:p>
            <a:pPr eaLnBrk="1" hangingPunct="1"/>
            <a:endParaRPr lang="cs-CZ" dirty="0" smtClean="0"/>
          </a:p>
        </p:txBody>
      </p:sp>
      <p:pic>
        <p:nvPicPr>
          <p:cNvPr id="13318" name="Picture 6" descr="renault-trafic-f82-ph1-rang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356992"/>
            <a:ext cx="5219700" cy="2933700"/>
          </a:xfrm>
          <a:prstGeom prst="rect">
            <a:avLst/>
          </a:prstGeom>
          <a:noFill/>
        </p:spPr>
      </p:pic>
      <p:pic>
        <p:nvPicPr>
          <p:cNvPr id="13324" name="Picture 12" descr="renault-trafic-2015passenger4-kleinbu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32363" y="3717032"/>
            <a:ext cx="4211637" cy="2462213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060575"/>
            <a:ext cx="9144000" cy="1728788"/>
          </a:xfrm>
        </p:spPr>
        <p:txBody>
          <a:bodyPr/>
          <a:lstStyle/>
          <a:p>
            <a:pPr algn="ctr" eaLnBrk="1" hangingPunct="1"/>
            <a:r>
              <a:rPr lang="cs-CZ" sz="5000" dirty="0" smtClean="0"/>
              <a:t>Děkuji za </a:t>
            </a:r>
            <a:r>
              <a:rPr lang="cs-CZ" sz="5000" dirty="0" smtClean="0"/>
              <a:t>Vaši pozornost</a:t>
            </a:r>
            <a:r>
              <a:rPr lang="cs-CZ" sz="5000" dirty="0" smtClean="0"/>
              <a:t>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956550" cy="1412776"/>
          </a:xfrm>
        </p:spPr>
        <p:txBody>
          <a:bodyPr/>
          <a:lstStyle/>
          <a:p>
            <a:pPr algn="ctr" eaLnBrk="1" hangingPunct="1"/>
            <a:r>
              <a:rPr lang="cs-CZ" sz="4000" dirty="0" smtClean="0"/>
              <a:t>Doplňující </a:t>
            </a:r>
            <a:r>
              <a:rPr lang="cs-CZ" sz="4000" dirty="0" smtClean="0"/>
              <a:t>otázky</a:t>
            </a:r>
            <a:br>
              <a:rPr lang="cs-CZ" sz="4000" dirty="0" smtClean="0"/>
            </a:br>
            <a:r>
              <a:rPr lang="cs-CZ" sz="4000" dirty="0" smtClean="0"/>
              <a:t>vedoucího BP</a:t>
            </a:r>
            <a:endParaRPr lang="cs-CZ" sz="4000" dirty="0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700213"/>
            <a:ext cx="8229600" cy="4897437"/>
          </a:xfrm>
        </p:spPr>
        <p:txBody>
          <a:bodyPr/>
          <a:lstStyle/>
          <a:p>
            <a:pPr eaLnBrk="1" hangingPunct="1"/>
            <a:r>
              <a:rPr lang="cs-CZ" sz="2900" b="1" dirty="0" smtClean="0"/>
              <a:t>Budou </a:t>
            </a:r>
            <a:r>
              <a:rPr lang="cs-CZ" sz="2900" b="1" dirty="0" smtClean="0"/>
              <a:t>výsledky práce aplikované</a:t>
            </a:r>
            <a:r>
              <a:rPr lang="cs-CZ" sz="2900" b="1" dirty="0" smtClean="0"/>
              <a:t>?</a:t>
            </a:r>
          </a:p>
          <a:p>
            <a:pPr eaLnBrk="1" hangingPunct="1">
              <a:buNone/>
            </a:pPr>
            <a:r>
              <a:rPr lang="cs-CZ" sz="2900" dirty="0" smtClean="0"/>
              <a:t>N</a:t>
            </a:r>
            <a:r>
              <a:rPr lang="cs-CZ" sz="2900" dirty="0" smtClean="0"/>
              <a:t>e</a:t>
            </a:r>
          </a:p>
          <a:p>
            <a:pPr eaLnBrk="1" hangingPunct="1">
              <a:buNone/>
            </a:pPr>
            <a:r>
              <a:rPr lang="cs-CZ" sz="2900" dirty="0" smtClean="0"/>
              <a:t> </a:t>
            </a:r>
            <a:endParaRPr lang="cs-CZ" sz="2900" dirty="0" smtClean="0"/>
          </a:p>
          <a:p>
            <a:pPr eaLnBrk="1" hangingPunct="1"/>
            <a:r>
              <a:rPr lang="cs-CZ" sz="2900" b="1" dirty="0" smtClean="0"/>
              <a:t>Jaké další metody pro stanovení vah kritérií znáte? </a:t>
            </a:r>
            <a:endParaRPr lang="cs-CZ" sz="2900" b="1" dirty="0" smtClean="0"/>
          </a:p>
          <a:p>
            <a:pPr eaLnBrk="1" hangingPunct="1">
              <a:buNone/>
            </a:pPr>
            <a:r>
              <a:rPr lang="cs-CZ" sz="2900" dirty="0" smtClean="0"/>
              <a:t>Metoda pořadí</a:t>
            </a:r>
          </a:p>
          <a:p>
            <a:pPr eaLnBrk="1" hangingPunct="1">
              <a:buNone/>
            </a:pPr>
            <a:r>
              <a:rPr lang="cs-CZ" sz="2900" dirty="0" smtClean="0"/>
              <a:t>Metoda párového porovnání</a:t>
            </a:r>
          </a:p>
          <a:p>
            <a:pPr eaLnBrk="1" hangingPunct="1">
              <a:buNone/>
            </a:pPr>
            <a:r>
              <a:rPr lang="cs-CZ" sz="2900" dirty="0" smtClean="0"/>
              <a:t>Metoda Fullerova trojúhelníku</a:t>
            </a:r>
          </a:p>
          <a:p>
            <a:pPr eaLnBrk="1" hangingPunct="1">
              <a:buNone/>
            </a:pPr>
            <a:r>
              <a:rPr lang="cs-CZ" sz="2900" dirty="0" smtClean="0"/>
              <a:t>Metoda alokace 100 bodů…</a:t>
            </a:r>
            <a:endParaRPr lang="cs-CZ" sz="2900" dirty="0" smtClean="0"/>
          </a:p>
          <a:p>
            <a:pPr eaLnBrk="1" hangingPunct="1"/>
            <a:endParaRPr lang="cs-CZ" sz="29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700808"/>
            <a:ext cx="8229600" cy="4411662"/>
          </a:xfrm>
        </p:spPr>
        <p:txBody>
          <a:bodyPr/>
          <a:lstStyle/>
          <a:p>
            <a:pPr eaLnBrk="1" hangingPunct="1"/>
            <a:r>
              <a:rPr lang="cs-CZ" sz="2900" b="1" dirty="0" smtClean="0"/>
              <a:t>K čemu slouží tzv. Čistá výhoda leasingu při rozhodování o způsobu financování nákupu nového vozidla? </a:t>
            </a:r>
          </a:p>
          <a:p>
            <a:pPr eaLnBrk="1" hangingPunct="1"/>
            <a:endParaRPr lang="cs-CZ" sz="1000" b="1" dirty="0" smtClean="0"/>
          </a:p>
          <a:p>
            <a:pPr eaLnBrk="1" hangingPunct="1">
              <a:buNone/>
            </a:pPr>
            <a:r>
              <a:rPr lang="cs-CZ" sz="29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 Porovnání </a:t>
            </a:r>
            <a:r>
              <a:rPr lang="cs-CZ" sz="29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čisté současné hodnoty investice financované úvěrem a čisté současné hodnoty investice financované </a:t>
            </a:r>
            <a:r>
              <a:rPr lang="cs-CZ" sz="29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leasingem</a:t>
            </a:r>
            <a:r>
              <a:rPr lang="cs-CZ" sz="3200" dirty="0" smtClean="0"/>
              <a:t>.</a:t>
            </a:r>
            <a:endParaRPr lang="cs-CZ" sz="3200" b="1" dirty="0" smtClean="0"/>
          </a:p>
          <a:p>
            <a:endParaRPr lang="cs-CZ" dirty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956376" cy="1412776"/>
          </a:xfrm>
        </p:spPr>
        <p:txBody>
          <a:bodyPr/>
          <a:lstStyle/>
          <a:p>
            <a:pPr algn="ctr" eaLnBrk="1" hangingPunct="1"/>
            <a:r>
              <a:rPr lang="cs-CZ" sz="4000" dirty="0" smtClean="0"/>
              <a:t>Doplňující </a:t>
            </a:r>
            <a:r>
              <a:rPr lang="cs-CZ" sz="4000" dirty="0" smtClean="0"/>
              <a:t>otázka</a:t>
            </a:r>
            <a:br>
              <a:rPr lang="cs-CZ" sz="4000" dirty="0" smtClean="0"/>
            </a:br>
            <a:r>
              <a:rPr lang="cs-CZ" sz="4000" dirty="0" smtClean="0"/>
              <a:t>oponenta BP</a:t>
            </a:r>
            <a:endParaRPr lang="cs-CZ" sz="4000" dirty="0" smtClean="0"/>
          </a:p>
        </p:txBody>
      </p:sp>
      <p:sp>
        <p:nvSpPr>
          <p:cNvPr id="12" name="TextBox 11"/>
          <p:cNvSpPr txBox="1"/>
          <p:nvPr/>
        </p:nvSpPr>
        <p:spPr>
          <a:xfrm>
            <a:off x="611560" y="5805264"/>
            <a:ext cx="8064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  <p:pic>
        <p:nvPicPr>
          <p:cNvPr id="31752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5085184"/>
            <a:ext cx="6874304" cy="10035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"/>
            <a:ext cx="7956550" cy="1412776"/>
          </a:xfrm>
        </p:spPr>
        <p:txBody>
          <a:bodyPr/>
          <a:lstStyle/>
          <a:p>
            <a:pPr algn="ctr" eaLnBrk="1" hangingPunct="1"/>
            <a:r>
              <a:rPr lang="cs-CZ" sz="4000" dirty="0" smtClean="0"/>
              <a:t>Motivace k řešení daného </a:t>
            </a:r>
            <a:r>
              <a:rPr lang="cs-CZ" sz="4000" dirty="0" smtClean="0"/>
              <a:t>tématu</a:t>
            </a:r>
            <a:endParaRPr lang="cs-CZ" sz="4000" dirty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916113"/>
            <a:ext cx="8229600" cy="4411662"/>
          </a:xfrm>
        </p:spPr>
        <p:txBody>
          <a:bodyPr/>
          <a:lstStyle/>
          <a:p>
            <a:pPr eaLnBrk="1" hangingPunct="1"/>
            <a:endParaRPr lang="cs-CZ" dirty="0" smtClean="0"/>
          </a:p>
          <a:p>
            <a:pPr eaLnBrk="1" hangingPunct="1"/>
            <a:r>
              <a:rPr lang="cs-CZ" dirty="0" smtClean="0"/>
              <a:t>Pracovní pozice</a:t>
            </a:r>
          </a:p>
          <a:p>
            <a:pPr eaLnBrk="1" hangingPunct="1"/>
            <a:endParaRPr lang="cs-CZ" dirty="0" smtClean="0"/>
          </a:p>
          <a:p>
            <a:pPr eaLnBrk="1" hangingPunct="1"/>
            <a:r>
              <a:rPr lang="cs-CZ" dirty="0" smtClean="0"/>
              <a:t>Přístup k informacím</a:t>
            </a:r>
          </a:p>
          <a:p>
            <a:pPr eaLnBrk="1" hangingPunct="1"/>
            <a:endParaRPr lang="cs-CZ" dirty="0" smtClean="0"/>
          </a:p>
          <a:p>
            <a:pPr eaLnBrk="1" hangingPunct="1"/>
            <a:r>
              <a:rPr lang="cs-CZ" dirty="0" smtClean="0"/>
              <a:t>Možný budoucí přínos pro firmu</a:t>
            </a:r>
            <a:endParaRPr lang="cs-CZ" dirty="0" smtClean="0"/>
          </a:p>
          <a:p>
            <a:pPr eaLnBrk="1" hangingPunct="1"/>
            <a:endParaRPr lang="cs-CZ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"/>
            <a:ext cx="7956550" cy="908720"/>
          </a:xfrm>
        </p:spPr>
        <p:txBody>
          <a:bodyPr/>
          <a:lstStyle/>
          <a:p>
            <a:pPr algn="ctr" eaLnBrk="1" hangingPunct="1"/>
            <a:r>
              <a:rPr lang="cs-CZ" sz="4000" smtClean="0"/>
              <a:t>Cíl práce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2636912"/>
            <a:ext cx="8229600" cy="2160588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dirty="0" smtClean="0"/>
              <a:t>  „Cílem bakalářské práce je na základě multikriteriálního hodnocení provést výběr vhodného typu vozidla pro společnost Memory s.r.o.“</a:t>
            </a:r>
          </a:p>
          <a:p>
            <a:pPr eaLnBrk="1" hangingPunct="1">
              <a:buFont typeface="Wingdings" pitchFamily="2" charset="2"/>
              <a:buNone/>
            </a:pPr>
            <a:endParaRPr lang="cs-CZ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956550" cy="981075"/>
          </a:xfrm>
        </p:spPr>
        <p:txBody>
          <a:bodyPr/>
          <a:lstStyle/>
          <a:p>
            <a:pPr algn="ctr" eaLnBrk="1" hangingPunct="1"/>
            <a:r>
              <a:rPr lang="cs-CZ" sz="4000" smtClean="0"/>
              <a:t>Použité metody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2204864"/>
            <a:ext cx="8229600" cy="3384376"/>
          </a:xfrm>
        </p:spPr>
        <p:txBody>
          <a:bodyPr/>
          <a:lstStyle/>
          <a:p>
            <a:pPr eaLnBrk="1" hangingPunct="1"/>
            <a:endParaRPr lang="cs-CZ" dirty="0" smtClean="0"/>
          </a:p>
          <a:p>
            <a:pPr eaLnBrk="1" hangingPunct="1"/>
            <a:r>
              <a:rPr lang="cs-CZ" dirty="0" smtClean="0"/>
              <a:t>Saatyho metoda</a:t>
            </a:r>
          </a:p>
          <a:p>
            <a:pPr eaLnBrk="1" hangingPunct="1"/>
            <a:endParaRPr lang="cs-CZ" smtClean="0"/>
          </a:p>
          <a:p>
            <a:pPr eaLnBrk="1" hangingPunct="1"/>
            <a:endParaRPr lang="cs-CZ" dirty="0" smtClean="0"/>
          </a:p>
          <a:p>
            <a:pPr eaLnBrk="1" hangingPunct="1"/>
            <a:r>
              <a:rPr lang="cs-CZ" dirty="0" smtClean="0"/>
              <a:t>Metoda WSA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"/>
            <a:ext cx="7939088" cy="980728"/>
          </a:xfrm>
          <a:noFill/>
        </p:spPr>
        <p:txBody>
          <a:bodyPr anchor="ctr"/>
          <a:lstStyle/>
          <a:p>
            <a:pPr algn="ctr" eaLnBrk="1" hangingPunct="1"/>
            <a:r>
              <a:rPr lang="cs-CZ" sz="4000" dirty="0" smtClean="0"/>
              <a:t> </a:t>
            </a:r>
            <a:r>
              <a:rPr lang="cs-CZ" sz="4000" dirty="0" smtClean="0"/>
              <a:t>Memory s.r.o.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484784"/>
            <a:ext cx="8229600" cy="4411662"/>
          </a:xfrm>
        </p:spPr>
        <p:txBody>
          <a:bodyPr/>
          <a:lstStyle/>
          <a:p>
            <a:pPr eaLnBrk="1" hangingPunct="1"/>
            <a:r>
              <a:rPr lang="cs-CZ" dirty="0" smtClean="0"/>
              <a:t>Pohřební služba a kamenictví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dirty="0" smtClean="0"/>
              <a:t>(od června 2016 i květinářství a obřadní síň )</a:t>
            </a:r>
          </a:p>
          <a:p>
            <a:pPr eaLnBrk="1" hangingPunct="1"/>
            <a:r>
              <a:rPr lang="cs-CZ" dirty="0" smtClean="0"/>
              <a:t>Založena v roce 2006</a:t>
            </a:r>
          </a:p>
          <a:p>
            <a:pPr eaLnBrk="1" hangingPunct="1"/>
            <a:r>
              <a:rPr lang="cs-CZ" dirty="0" smtClean="0"/>
              <a:t>Vozový park  - </a:t>
            </a:r>
            <a:r>
              <a:rPr lang="cs-CZ" sz="2500" dirty="0" smtClean="0"/>
              <a:t>Hyundai H200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z="2500" dirty="0" smtClean="0"/>
              <a:t>				  Nissan Navara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z="2500" dirty="0" smtClean="0"/>
              <a:t>				  Renault Trafic</a:t>
            </a:r>
          </a:p>
        </p:txBody>
      </p:sp>
      <p:pic>
        <p:nvPicPr>
          <p:cNvPr id="8197" name="Obrázek 9" descr="C:\Users\Patros\Disk Google\Fotky\IMG_20160419_101659.jpg"/>
          <p:cNvPicPr>
            <a:picLocks noChangeAspect="1" noChangeArrowheads="1"/>
          </p:cNvPicPr>
          <p:nvPr/>
        </p:nvPicPr>
        <p:blipFill>
          <a:blip r:embed="rId2" cstate="print"/>
          <a:srcRect l="9433" t="32954" r="20518" b="4108"/>
          <a:stretch>
            <a:fillRect/>
          </a:stretch>
        </p:blipFill>
        <p:spPr bwMode="auto">
          <a:xfrm>
            <a:off x="395536" y="4869160"/>
            <a:ext cx="2555564" cy="17022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8" name="Obrázek 11" descr="C:\Users\Patros\Disk Google\Fotky\IMG_20160418_110015.jpg"/>
          <p:cNvPicPr>
            <a:picLocks noChangeAspect="1" noChangeArrowheads="1"/>
          </p:cNvPicPr>
          <p:nvPr/>
        </p:nvPicPr>
        <p:blipFill>
          <a:blip r:embed="rId3" cstate="print"/>
          <a:srcRect l="3577" t="11891" b="7333"/>
          <a:stretch>
            <a:fillRect/>
          </a:stretch>
        </p:blipFill>
        <p:spPr bwMode="auto">
          <a:xfrm>
            <a:off x="6156176" y="4869160"/>
            <a:ext cx="2664296" cy="16744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9" name="Obrázek 10" descr="C:\Users\Patros\Disk Google\Fotky\IMG_20160420_100529.jpg"/>
          <p:cNvPicPr>
            <a:picLocks noChangeAspect="1" noChangeArrowheads="1"/>
          </p:cNvPicPr>
          <p:nvPr/>
        </p:nvPicPr>
        <p:blipFill>
          <a:blip r:embed="rId4" cstate="print"/>
          <a:srcRect t="20268" r="3741" b="5365"/>
          <a:stretch>
            <a:fillRect/>
          </a:stretch>
        </p:blipFill>
        <p:spPr bwMode="auto">
          <a:xfrm>
            <a:off x="3131840" y="4869160"/>
            <a:ext cx="2918962" cy="16894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"/>
            <a:ext cx="7956550" cy="980728"/>
          </a:xfrm>
        </p:spPr>
        <p:txBody>
          <a:bodyPr/>
          <a:lstStyle/>
          <a:p>
            <a:pPr algn="ctr" eaLnBrk="1" hangingPunct="1"/>
            <a:r>
              <a:rPr lang="cs-CZ" sz="4000" smtClean="0"/>
              <a:t>Stanovení kritérií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916113"/>
            <a:ext cx="8229600" cy="4411662"/>
          </a:xfrm>
        </p:spPr>
        <p:txBody>
          <a:bodyPr/>
          <a:lstStyle/>
          <a:p>
            <a:pPr eaLnBrk="1" hangingPunct="1"/>
            <a:r>
              <a:rPr lang="cs-CZ" smtClean="0"/>
              <a:t>Pořizovací cena</a:t>
            </a:r>
          </a:p>
          <a:p>
            <a:pPr eaLnBrk="1" hangingPunct="1"/>
            <a:endParaRPr lang="cs-CZ" sz="1000" smtClean="0"/>
          </a:p>
          <a:p>
            <a:pPr eaLnBrk="1" hangingPunct="1"/>
            <a:r>
              <a:rPr lang="cs-CZ" smtClean="0"/>
              <a:t>Spotřeba</a:t>
            </a:r>
          </a:p>
          <a:p>
            <a:pPr eaLnBrk="1" hangingPunct="1"/>
            <a:endParaRPr lang="cs-CZ" sz="1000" smtClean="0"/>
          </a:p>
          <a:p>
            <a:pPr eaLnBrk="1" hangingPunct="1"/>
            <a:r>
              <a:rPr lang="cs-CZ" smtClean="0"/>
              <a:t>Rozměry ložné plochy</a:t>
            </a:r>
          </a:p>
          <a:p>
            <a:pPr eaLnBrk="1" hangingPunct="1"/>
            <a:endParaRPr lang="cs-CZ" sz="1000" smtClean="0"/>
          </a:p>
          <a:p>
            <a:pPr eaLnBrk="1" hangingPunct="1"/>
            <a:r>
              <a:rPr lang="cs-CZ" smtClean="0"/>
              <a:t>Povinné ručení</a:t>
            </a:r>
          </a:p>
          <a:p>
            <a:pPr eaLnBrk="1" hangingPunct="1"/>
            <a:endParaRPr lang="cs-CZ" sz="1000" smtClean="0"/>
          </a:p>
          <a:p>
            <a:pPr eaLnBrk="1" hangingPunct="1"/>
            <a:r>
              <a:rPr lang="cs-CZ" smtClean="0"/>
              <a:t>Havarijní pojištění</a:t>
            </a:r>
          </a:p>
          <a:p>
            <a:pPr eaLnBrk="1" hangingPunct="1"/>
            <a:endParaRPr lang="cs-CZ" sz="1000" smtClean="0"/>
          </a:p>
          <a:p>
            <a:pPr eaLnBrk="1" hangingPunct="1"/>
            <a:r>
              <a:rPr lang="cs-CZ" smtClean="0"/>
              <a:t>Užitečná hmotnost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8"/>
          <p:cNvGraphicFramePr>
            <a:graphicFrameLocks noGrp="1" noChangeAspect="1"/>
          </p:cNvGraphicFramePr>
          <p:nvPr>
            <p:ph idx="1"/>
          </p:nvPr>
        </p:nvGraphicFramePr>
        <p:xfrm>
          <a:off x="50800" y="1333500"/>
          <a:ext cx="8945563" cy="54737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956550" cy="908050"/>
          </a:xfrm>
        </p:spPr>
        <p:txBody>
          <a:bodyPr/>
          <a:lstStyle/>
          <a:p>
            <a:pPr algn="ctr" eaLnBrk="1" hangingPunct="1"/>
            <a:r>
              <a:rPr lang="cs-CZ" sz="4000" dirty="0" smtClean="0"/>
              <a:t>Váhy kritérií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7956376" cy="980728"/>
          </a:xfrm>
        </p:spPr>
        <p:txBody>
          <a:bodyPr/>
          <a:lstStyle/>
          <a:p>
            <a:pPr algn="ctr" eaLnBrk="1" hangingPunct="1"/>
            <a:r>
              <a:rPr lang="cs-CZ" sz="4000" dirty="0" smtClean="0"/>
              <a:t>Varianty</a:t>
            </a:r>
          </a:p>
        </p:txBody>
      </p:sp>
      <p:sp>
        <p:nvSpPr>
          <p:cNvPr id="11269" name="Rectangle 5"/>
          <p:cNvSpPr>
            <a:spLocks noGrp="1" noChangeArrowheads="1"/>
          </p:cNvSpPr>
          <p:nvPr>
            <p:ph type="body" idx="4294967295"/>
          </p:nvPr>
        </p:nvSpPr>
        <p:spPr>
          <a:xfrm>
            <a:off x="395288" y="1916113"/>
            <a:ext cx="8229600" cy="4411662"/>
          </a:xfrm>
        </p:spPr>
        <p:txBody>
          <a:bodyPr/>
          <a:lstStyle/>
          <a:p>
            <a:r>
              <a:rPr lang="cs-CZ" smtClean="0"/>
              <a:t>Mercedes Vito</a:t>
            </a:r>
          </a:p>
          <a:p>
            <a:endParaRPr lang="cs-CZ" sz="1000" smtClean="0"/>
          </a:p>
          <a:p>
            <a:r>
              <a:rPr lang="cs-CZ" smtClean="0"/>
              <a:t>Volgswagen transoprter</a:t>
            </a:r>
          </a:p>
          <a:p>
            <a:endParaRPr lang="cs-CZ" sz="1000" smtClean="0"/>
          </a:p>
          <a:p>
            <a:r>
              <a:rPr lang="cs-CZ" smtClean="0"/>
              <a:t>Renault Trafic</a:t>
            </a:r>
          </a:p>
          <a:p>
            <a:endParaRPr lang="cs-CZ" sz="1000" smtClean="0"/>
          </a:p>
          <a:p>
            <a:r>
              <a:rPr lang="cs-CZ" smtClean="0"/>
              <a:t>Chrysler Grand Voyger</a:t>
            </a:r>
          </a:p>
          <a:p>
            <a:endParaRPr lang="cs-CZ" sz="1000" smtClean="0"/>
          </a:p>
          <a:p>
            <a:r>
              <a:rPr lang="cs-CZ" smtClean="0"/>
              <a:t> Peugeot Expert</a:t>
            </a:r>
          </a:p>
          <a:p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"/>
            <a:ext cx="7956550" cy="908720"/>
          </a:xfrm>
        </p:spPr>
        <p:txBody>
          <a:bodyPr/>
          <a:lstStyle/>
          <a:p>
            <a:pPr algn="ctr" eaLnBrk="1" hangingPunct="1"/>
            <a:r>
              <a:rPr lang="cs-CZ" sz="4000" dirty="0" smtClean="0"/>
              <a:t>Hodnocení variant</a:t>
            </a:r>
          </a:p>
        </p:txBody>
      </p:sp>
      <p:sp>
        <p:nvSpPr>
          <p:cNvPr id="12291" name="Content Placeholder 3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cs-CZ" smtClean="0"/>
          </a:p>
        </p:txBody>
      </p:sp>
      <p:graphicFrame>
        <p:nvGraphicFramePr>
          <p:cNvPr id="32" name="Chart 31"/>
          <p:cNvGraphicFramePr/>
          <p:nvPr/>
        </p:nvGraphicFramePr>
        <p:xfrm>
          <a:off x="0" y="1052736"/>
          <a:ext cx="9143999" cy="58052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íť">
  <a:themeElements>
    <a:clrScheme name="Síť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Síť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íť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íť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íť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íť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íť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íť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íť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íť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íť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íť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Override1.xml><?xml version="1.0" encoding="utf-8"?>
<a:themeOverride xmlns:a="http://schemas.openxmlformats.org/drawingml/2006/main">
  <a:clrScheme name="Síť 10">
    <a:dk1>
      <a:srgbClr val="000000"/>
    </a:dk1>
    <a:lt1>
      <a:srgbClr val="FFFFFF"/>
    </a:lt1>
    <a:dk2>
      <a:srgbClr val="330066"/>
    </a:dk2>
    <a:lt2>
      <a:srgbClr val="808080"/>
    </a:lt2>
    <a:accent1>
      <a:srgbClr val="CCCC00"/>
    </a:accent1>
    <a:accent2>
      <a:srgbClr val="669999"/>
    </a:accent2>
    <a:accent3>
      <a:srgbClr val="FFFFFF"/>
    </a:accent3>
    <a:accent4>
      <a:srgbClr val="000000"/>
    </a:accent4>
    <a:accent5>
      <a:srgbClr val="E2E2AA"/>
    </a:accent5>
    <a:accent6>
      <a:srgbClr val="5C8A8A"/>
    </a:accent6>
    <a:hlink>
      <a:srgbClr val="7E9CE8"/>
    </a:hlink>
    <a:folHlink>
      <a:srgbClr val="D8D8EC"/>
    </a:folHlink>
  </a:clrScheme>
  <a:fontScheme name="Síť">
    <a:majorFont>
      <a:latin typeface="Arial"/>
      <a:ea typeface=""/>
      <a:cs typeface="Arial"/>
    </a:majorFont>
    <a:minorFont>
      <a:latin typeface="Arial"/>
      <a:ea typeface="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Network</Template>
  <TotalTime>397</TotalTime>
  <Words>208</Words>
  <Application>Microsoft Office PowerPoint</Application>
  <PresentationFormat>On-screen Show (4:3)</PresentationFormat>
  <Paragraphs>82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Wingdings</vt:lpstr>
      <vt:lpstr>Calibri</vt:lpstr>
      <vt:lpstr>Times New Roman</vt:lpstr>
      <vt:lpstr>Síť</vt:lpstr>
      <vt:lpstr>Obnova vozového parku  firmy Memory s.r.o. </vt:lpstr>
      <vt:lpstr>Motivace k řešení daného tématu</vt:lpstr>
      <vt:lpstr>Cíl práce</vt:lpstr>
      <vt:lpstr>Použité metody</vt:lpstr>
      <vt:lpstr> Memory s.r.o.</vt:lpstr>
      <vt:lpstr>Stanovení kritérií</vt:lpstr>
      <vt:lpstr>Váhy kritérií</vt:lpstr>
      <vt:lpstr>Varianty</vt:lpstr>
      <vt:lpstr>Hodnocení variant</vt:lpstr>
      <vt:lpstr>Závěrečné shrnutí</vt:lpstr>
      <vt:lpstr>Děkuji za Vaši pozornost.</vt:lpstr>
      <vt:lpstr>Doplňující otázky vedoucího BP</vt:lpstr>
      <vt:lpstr>Doplňující otázka oponenta BP</vt:lpstr>
    </vt:vector>
  </TitlesOfParts>
  <Company>Pohřební služba Memory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Obnova vozového parku firmy Memory s.r.o.</dc:title>
  <dc:creator>Pavel Lavička</dc:creator>
  <cp:lastModifiedBy>Acer</cp:lastModifiedBy>
  <cp:revision>17</cp:revision>
  <dcterms:created xsi:type="dcterms:W3CDTF">2016-06-06T10:48:27Z</dcterms:created>
  <dcterms:modified xsi:type="dcterms:W3CDTF">2016-06-08T19:18:28Z</dcterms:modified>
</cp:coreProperties>
</file>