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59" r:id="rId6"/>
    <p:sldId id="268" r:id="rId7"/>
    <p:sldId id="269" r:id="rId8"/>
    <p:sldId id="271" r:id="rId9"/>
    <p:sldId id="270" r:id="rId10"/>
    <p:sldId id="262" r:id="rId11"/>
    <p:sldId id="264" r:id="rId12"/>
    <p:sldId id="263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>
        <p:scale>
          <a:sx n="40" d="100"/>
          <a:sy n="40" d="100"/>
        </p:scale>
        <p:origin x="-224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perspective val="0"/>
    </c:view3D>
    <c:plotArea>
      <c:layout>
        <c:manualLayout>
          <c:layoutTarget val="inner"/>
          <c:xMode val="edge"/>
          <c:yMode val="edge"/>
          <c:x val="0.12577319587628868"/>
          <c:y val="8.4745762711864445E-2"/>
          <c:w val="0.73608247422680428"/>
          <c:h val="0.4813559322033898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2437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3E1B59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6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CCCC00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0C0C0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FFFFCC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00"/>
              </a:solidFill>
              <a:ln w="2437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7474950430733092"/>
                  <c:y val="-0.15440944881889765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dLbl>
              <c:idx val="1"/>
              <c:layout>
                <c:manualLayout>
                  <c:x val="0.16050269837683778"/>
                  <c:y val="-0.18563183952353984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dLbl>
              <c:idx val="2"/>
              <c:layout>
                <c:manualLayout>
                  <c:x val="0.16139151890160522"/>
                  <c:y val="-1.6018415331494236E-3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dLbl>
              <c:idx val="3"/>
              <c:layout>
                <c:manualLayout>
                  <c:x val="9.8782603174333461E-2"/>
                  <c:y val="2.8903666624038586E-2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dLbl>
              <c:idx val="4"/>
              <c:layout>
                <c:manualLayout>
                  <c:x val="6.3565702907687358E-2"/>
                  <c:y val="4.8691378774868919E-2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dLbl>
              <c:idx val="5"/>
              <c:layout>
                <c:manualLayout>
                  <c:x val="3.6070843165488857E-2"/>
                  <c:y val="-1.9162540877285931E-3"/>
                </c:manualLayout>
              </c:layout>
              <c:numFmt formatCode="0%" sourceLinked="0"/>
              <c:spPr>
                <a:noFill/>
                <a:ln w="4874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Percent val="1"/>
            </c:dLbl>
            <c:numFmt formatCode="0%" sourceLinked="0"/>
            <c:spPr>
              <a:noFill/>
              <a:ln w="48740">
                <a:noFill/>
              </a:ln>
            </c:spPr>
            <c:showPercent val="1"/>
            <c:showLeaderLines val="1"/>
          </c:dLbls>
          <c:cat>
            <c:strRef>
              <c:f>List1!$A$1:$A$6</c:f>
              <c:strCache>
                <c:ptCount val="6"/>
                <c:pt idx="0">
                  <c:v>Pořizovací cena vozidla </c:v>
                </c:pt>
                <c:pt idx="1">
                  <c:v>Spotřeba</c:v>
                </c:pt>
                <c:pt idx="2">
                  <c:v>Rozměry ložné plochy</c:v>
                </c:pt>
                <c:pt idx="3">
                  <c:v>Povinné ručení</c:v>
                </c:pt>
                <c:pt idx="4">
                  <c:v>Havarijní pojištění</c:v>
                </c:pt>
                <c:pt idx="5">
                  <c:v>Užitečná hmotnost</c:v>
                </c:pt>
              </c:strCache>
            </c:strRef>
          </c:cat>
          <c:val>
            <c:numRef>
              <c:f>List1!$B$1:$B$6</c:f>
              <c:numCache>
                <c:formatCode>General</c:formatCode>
                <c:ptCount val="6"/>
                <c:pt idx="0">
                  <c:v>0.5</c:v>
                </c:pt>
                <c:pt idx="1">
                  <c:v>0.21000000000000002</c:v>
                </c:pt>
                <c:pt idx="2">
                  <c:v>0.14000000000000001</c:v>
                </c:pt>
                <c:pt idx="3">
                  <c:v>7.0000000000000021E-2</c:v>
                </c:pt>
                <c:pt idx="4">
                  <c:v>0.05</c:v>
                </c:pt>
                <c:pt idx="5">
                  <c:v>3.0000000000000002E-2</c:v>
                </c:pt>
              </c:numCache>
            </c:numRef>
          </c:val>
        </c:ser>
      </c:pie3DChart>
      <c:spPr>
        <a:noFill/>
        <a:ln w="48740">
          <a:noFill/>
        </a:ln>
      </c:spPr>
    </c:plotArea>
    <c:legend>
      <c:legendPos val="b"/>
      <c:layout>
        <c:manualLayout>
          <c:xMode val="edge"/>
          <c:yMode val="edge"/>
          <c:x val="9.4889426845225777E-3"/>
          <c:y val="0.62354525662471072"/>
          <c:w val="0.98110645789720752"/>
          <c:h val="0.36494360554084782"/>
        </c:manualLayout>
      </c:layout>
      <c:spPr>
        <a:solidFill>
          <a:srgbClr val="FFFFFF"/>
        </a:solidFill>
        <a:ln w="6092">
          <a:solidFill>
            <a:srgbClr val="000000"/>
          </a:solidFill>
          <a:prstDash val="solid"/>
        </a:ln>
      </c:spPr>
      <c:txPr>
        <a:bodyPr/>
        <a:lstStyle/>
        <a:p>
          <a:pPr>
            <a:defRPr sz="246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18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rgbClr val="461E64"/>
              </a:solidFill>
            </c:spPr>
          </c:dPt>
          <c:dLbls>
            <c:dLbl>
              <c:idx val="0"/>
              <c:layout>
                <c:manualLayout>
                  <c:x val="1.6666668489355697E-2"/>
                  <c:y val="-6.5630090207783832E-3"/>
                </c:manualLayout>
              </c:layout>
              <c:showVal val="1"/>
            </c:dLbl>
            <c:dLbl>
              <c:idx val="1"/>
              <c:layout>
                <c:manualLayout>
                  <c:x val="1.9444446570914979E-2"/>
                  <c:y val="-4.3753393471855891E-3"/>
                </c:manualLayout>
              </c:layout>
              <c:showVal val="1"/>
            </c:dLbl>
            <c:dLbl>
              <c:idx val="2"/>
              <c:layout>
                <c:manualLayout>
                  <c:x val="1.5277779448576055E-2"/>
                  <c:y val="-8.7506786943711678E-3"/>
                </c:manualLayout>
              </c:layout>
              <c:showVal val="1"/>
            </c:dLbl>
            <c:dLbl>
              <c:idx val="3"/>
              <c:layout>
                <c:manualLayout>
                  <c:x val="1.9444446570914979E-2"/>
                  <c:y val="-4.3753393471855891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000" b="1" i="0" baseline="0">
                    <a:latin typeface="Arial" pitchFamily="34" charset="0"/>
                  </a:defRPr>
                </a:pPr>
                <a:endParaRPr lang="cs-CZ"/>
              </a:p>
            </c:txPr>
          </c:dLbls>
          <c:cat>
            <c:strRef>
              <c:f>Sheet1!$A$1:$A$4</c:f>
              <c:strCache>
                <c:ptCount val="4"/>
                <c:pt idx="0">
                  <c:v>Mercedes Vito</c:v>
                </c:pt>
                <c:pt idx="1">
                  <c:v>Volkswagen Transporter</c:v>
                </c:pt>
                <c:pt idx="2">
                  <c:v>Renault Trafic</c:v>
                </c:pt>
                <c:pt idx="3">
                  <c:v>Peugeot Expert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0.22</c:v>
                </c:pt>
                <c:pt idx="1">
                  <c:v>0.44</c:v>
                </c:pt>
                <c:pt idx="2">
                  <c:v>0.94000000000000017</c:v>
                </c:pt>
                <c:pt idx="3">
                  <c:v>0.88</c:v>
                </c:pt>
              </c:numCache>
            </c:numRef>
          </c:val>
        </c:ser>
        <c:shape val="box"/>
        <c:axId val="60860672"/>
        <c:axId val="60866560"/>
        <c:axId val="0"/>
      </c:bar3DChart>
      <c:catAx>
        <c:axId val="608606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0" i="0" baseline="0">
                <a:latin typeface="Arial" pitchFamily="34" charset="0"/>
              </a:defRPr>
            </a:pPr>
            <a:endParaRPr lang="cs-CZ"/>
          </a:p>
        </c:txPr>
        <c:crossAx val="60866560"/>
        <c:crosses val="autoZero"/>
        <c:auto val="1"/>
        <c:lblAlgn val="ctr"/>
        <c:lblOffset val="100"/>
      </c:catAx>
      <c:valAx>
        <c:axId val="60866560"/>
        <c:scaling>
          <c:orientation val="minMax"/>
        </c:scaling>
        <c:axPos val="l"/>
        <c:majorGridlines/>
        <c:numFmt formatCode="General" sourceLinked="1"/>
        <c:tickLblPos val="nextTo"/>
        <c:crossAx val="60860672"/>
        <c:crosses val="autoZero"/>
        <c:crossBetween val="between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B4051B-A32E-48F2-B07F-50E5DCC62C9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E362B-C803-4BC1-824F-3F31F9888C8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146AF-434F-4473-86E9-A9ADFD0326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DBF9-FA0D-4F00-B160-5659412128E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2F04-D6CA-4656-B16D-518F79C8825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E70C-2609-424D-875C-90FB24EB0E8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14FD-55AF-4045-8D4E-17FE499E65D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0710-447C-433E-8249-8BD1E4CAB8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0698-4A9E-4F16-9269-72A2F966F0B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9A28-38E7-46EB-AF55-CC729AE3D5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EE15-A60A-482D-B883-D84D1CE620A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0F4C-0454-4653-B350-6A962B7C8F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692662D-5B0F-43AB-BF76-026B47F06AC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924175"/>
            <a:ext cx="6985000" cy="1470025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Obnova vozového parku</a:t>
            </a:r>
            <a:br>
              <a:rPr lang="cs-CZ" sz="4400" smtClean="0"/>
            </a:br>
            <a:r>
              <a:rPr lang="cs-CZ" sz="4400" smtClean="0"/>
              <a:t> firmy Memory s.r.o.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09121"/>
            <a:ext cx="9144000" cy="234888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cs-CZ" sz="2100" dirty="0" smtClean="0"/>
          </a:p>
          <a:p>
            <a:pPr algn="l" eaLnBrk="1" hangingPunct="1">
              <a:lnSpc>
                <a:spcPct val="90000"/>
              </a:lnSpc>
            </a:pPr>
            <a:r>
              <a:rPr lang="cs-CZ" sz="2100" dirty="0" smtClean="0"/>
              <a:t>Autor bakalářské práce: 	Barbora Klimešová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100" dirty="0" smtClean="0"/>
              <a:t>Vedoucí bakalářské práce: 	doc. Ing. Rudolf Kampf, Ph.D. 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100" dirty="0" smtClean="0"/>
              <a:t>Oponent bakalářské práce: 	Ing. Jindřich Ježek, Ph.D. </a:t>
            </a:r>
          </a:p>
          <a:p>
            <a:pPr algn="l" eaLnBrk="1" hangingPunct="1">
              <a:lnSpc>
                <a:spcPct val="90000"/>
              </a:lnSpc>
            </a:pPr>
            <a:endParaRPr lang="cs-CZ" sz="2100" dirty="0" smtClean="0"/>
          </a:p>
          <a:p>
            <a:pPr algn="ctr" eaLnBrk="1" hangingPunct="1">
              <a:lnSpc>
                <a:spcPct val="90000"/>
              </a:lnSpc>
            </a:pPr>
            <a:r>
              <a:rPr lang="cs-CZ" sz="2100" dirty="0" smtClean="0"/>
              <a:t>České Budějovice, Červen 2016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70580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/>
              <a:t>Vysoká škola technická a ekonomická </a:t>
            </a:r>
          </a:p>
          <a:p>
            <a:pPr algn="ctr">
              <a:spcBef>
                <a:spcPct val="50000"/>
              </a:spcBef>
            </a:pPr>
            <a:r>
              <a:rPr lang="cs-CZ" sz="2000" b="1"/>
              <a:t>Technicko-technologický ústav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956376" cy="908720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Závěrečné shrnutí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Doporučeno pořízení Renault Trafic</a:t>
            </a:r>
          </a:p>
          <a:p>
            <a:pPr eaLnBrk="1" hangingPunct="1"/>
            <a:endParaRPr lang="cs-CZ" dirty="0" smtClean="0"/>
          </a:p>
        </p:txBody>
      </p:sp>
      <p:pic>
        <p:nvPicPr>
          <p:cNvPr id="13318" name="Picture 6" descr="renault-trafic-f82-ph1-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5219700" cy="2933700"/>
          </a:xfrm>
          <a:prstGeom prst="rect">
            <a:avLst/>
          </a:prstGeom>
          <a:noFill/>
        </p:spPr>
      </p:pic>
      <p:pic>
        <p:nvPicPr>
          <p:cNvPr id="13324" name="Picture 12" descr="renault-trafic-2015passenger4-kleinb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717032"/>
            <a:ext cx="4211637" cy="24622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0575"/>
            <a:ext cx="9144000" cy="1728788"/>
          </a:xfrm>
        </p:spPr>
        <p:txBody>
          <a:bodyPr/>
          <a:lstStyle/>
          <a:p>
            <a:pPr algn="ctr" eaLnBrk="1" hangingPunct="1"/>
            <a:r>
              <a:rPr lang="cs-CZ" sz="5000" dirty="0" smtClean="0"/>
              <a:t>Děkuji za </a:t>
            </a:r>
            <a:r>
              <a:rPr lang="cs-CZ" sz="5000" dirty="0" smtClean="0"/>
              <a:t>Vaši pozornost</a:t>
            </a:r>
            <a:r>
              <a:rPr lang="cs-CZ" sz="50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550" cy="1412776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Doplňující </a:t>
            </a:r>
            <a:r>
              <a:rPr lang="cs-CZ" sz="4000" dirty="0" smtClean="0"/>
              <a:t>otázky</a:t>
            </a:r>
            <a:br>
              <a:rPr lang="cs-CZ" sz="4000" dirty="0" smtClean="0"/>
            </a:br>
            <a:r>
              <a:rPr lang="cs-CZ" sz="4000" dirty="0" smtClean="0"/>
              <a:t>vedoucího BP</a:t>
            </a:r>
            <a:endParaRPr 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eaLnBrk="1" hangingPunct="1"/>
            <a:r>
              <a:rPr lang="cs-CZ" sz="2900" b="1" dirty="0" smtClean="0"/>
              <a:t>Budou </a:t>
            </a:r>
            <a:r>
              <a:rPr lang="cs-CZ" sz="2900" b="1" dirty="0" smtClean="0"/>
              <a:t>výsledky práce aplikované</a:t>
            </a:r>
            <a:r>
              <a:rPr lang="cs-CZ" sz="2900" b="1" dirty="0" smtClean="0"/>
              <a:t>?</a:t>
            </a:r>
          </a:p>
          <a:p>
            <a:pPr eaLnBrk="1" hangingPunct="1">
              <a:buNone/>
            </a:pPr>
            <a:r>
              <a:rPr lang="cs-CZ" sz="2900" dirty="0" smtClean="0"/>
              <a:t>N</a:t>
            </a:r>
            <a:r>
              <a:rPr lang="cs-CZ" sz="2900" dirty="0" smtClean="0"/>
              <a:t>e</a:t>
            </a:r>
          </a:p>
          <a:p>
            <a:pPr eaLnBrk="1" hangingPunct="1">
              <a:buNone/>
            </a:pPr>
            <a:r>
              <a:rPr lang="cs-CZ" sz="2900" dirty="0" smtClean="0"/>
              <a:t> </a:t>
            </a:r>
            <a:endParaRPr lang="cs-CZ" sz="2900" dirty="0" smtClean="0"/>
          </a:p>
          <a:p>
            <a:pPr eaLnBrk="1" hangingPunct="1"/>
            <a:r>
              <a:rPr lang="cs-CZ" sz="2900" b="1" dirty="0" smtClean="0"/>
              <a:t>Jaké další metody pro stanovení vah kritérií znáte? </a:t>
            </a:r>
            <a:endParaRPr lang="cs-CZ" sz="2900" b="1" dirty="0" smtClean="0"/>
          </a:p>
          <a:p>
            <a:pPr eaLnBrk="1" hangingPunct="1">
              <a:buNone/>
            </a:pPr>
            <a:r>
              <a:rPr lang="cs-CZ" sz="2900" dirty="0" smtClean="0"/>
              <a:t>Metoda pořadí</a:t>
            </a:r>
          </a:p>
          <a:p>
            <a:pPr eaLnBrk="1" hangingPunct="1">
              <a:buNone/>
            </a:pPr>
            <a:r>
              <a:rPr lang="cs-CZ" sz="2900" dirty="0" smtClean="0"/>
              <a:t>Metoda párového porovnání</a:t>
            </a:r>
          </a:p>
          <a:p>
            <a:pPr eaLnBrk="1" hangingPunct="1">
              <a:buNone/>
            </a:pPr>
            <a:r>
              <a:rPr lang="cs-CZ" sz="2900" dirty="0" smtClean="0"/>
              <a:t>Metoda Fullerova trojúhelníku</a:t>
            </a:r>
          </a:p>
          <a:p>
            <a:pPr eaLnBrk="1" hangingPunct="1">
              <a:buNone/>
            </a:pPr>
            <a:r>
              <a:rPr lang="cs-CZ" sz="2900" dirty="0" smtClean="0"/>
              <a:t>Metoda alokace 100 bodů…</a:t>
            </a:r>
            <a:endParaRPr lang="cs-CZ" sz="2900" dirty="0" smtClean="0"/>
          </a:p>
          <a:p>
            <a:pPr eaLnBrk="1" hangingPunct="1"/>
            <a:endParaRPr lang="cs-CZ" sz="2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411662"/>
          </a:xfrm>
        </p:spPr>
        <p:txBody>
          <a:bodyPr/>
          <a:lstStyle/>
          <a:p>
            <a:pPr eaLnBrk="1" hangingPunct="1"/>
            <a:r>
              <a:rPr lang="cs-CZ" sz="2900" b="1" dirty="0" smtClean="0"/>
              <a:t>K čemu slouží tzv. Čistá výhoda leasingu při rozhodování o způsobu financování nákupu nového vozidla? </a:t>
            </a:r>
          </a:p>
          <a:p>
            <a:pPr eaLnBrk="1" hangingPunct="1"/>
            <a:endParaRPr lang="cs-CZ" sz="1000" b="1" dirty="0" smtClean="0"/>
          </a:p>
          <a:p>
            <a:pPr eaLnBrk="1" hangingPunct="1">
              <a:buNone/>
            </a:pPr>
            <a:r>
              <a:rPr lang="cs-CZ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Porovnání </a:t>
            </a:r>
            <a:r>
              <a:rPr lang="cs-CZ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čisté současné hodnoty investice financované úvěrem a čisté současné hodnoty investice financované </a:t>
            </a:r>
            <a:r>
              <a:rPr lang="cs-CZ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leasingem</a:t>
            </a:r>
            <a:r>
              <a:rPr lang="cs-CZ" sz="3200" dirty="0" smtClean="0"/>
              <a:t>.</a:t>
            </a:r>
            <a:endParaRPr lang="cs-CZ" sz="3200" b="1" dirty="0" smtClean="0"/>
          </a:p>
          <a:p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376" cy="1412776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Doplňující </a:t>
            </a:r>
            <a:r>
              <a:rPr lang="cs-CZ" sz="4000" dirty="0" smtClean="0"/>
              <a:t>otázka</a:t>
            </a:r>
            <a:br>
              <a:rPr lang="cs-CZ" sz="4000" dirty="0" smtClean="0"/>
            </a:br>
            <a:r>
              <a:rPr lang="cs-CZ" sz="4000" dirty="0" smtClean="0"/>
              <a:t>oponenta BP</a:t>
            </a:r>
            <a:endParaRPr lang="cs-CZ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8052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085184"/>
            <a:ext cx="6874304" cy="100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956550" cy="1412776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Motivace k řešení daného </a:t>
            </a:r>
            <a:r>
              <a:rPr lang="cs-CZ" sz="4000" dirty="0" smtClean="0"/>
              <a:t>tématu</a:t>
            </a:r>
            <a:endParaRPr lang="cs-CZ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44116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Pracovní pozice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Přístup k informacím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Možný budoucí přínos pro firmu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956550" cy="908720"/>
          </a:xfrm>
        </p:spPr>
        <p:txBody>
          <a:bodyPr/>
          <a:lstStyle/>
          <a:p>
            <a:pPr algn="ctr" eaLnBrk="1" hangingPunct="1"/>
            <a:r>
              <a:rPr lang="cs-CZ" sz="4000" smtClean="0"/>
              <a:t>Cíl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36912"/>
            <a:ext cx="8229600" cy="2160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„Cílem bakalářské práce je na základě multikriteriálního hodnocení provést výběr vhodného typu vozidla pro společnost Memory s.r.o.“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550" cy="981075"/>
          </a:xfrm>
        </p:spPr>
        <p:txBody>
          <a:bodyPr/>
          <a:lstStyle/>
          <a:p>
            <a:pPr algn="ctr" eaLnBrk="1" hangingPunct="1"/>
            <a:r>
              <a:rPr lang="cs-CZ" sz="4000" smtClean="0"/>
              <a:t>Použité metody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3384376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Saatyho metoda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Metoda WSA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939088" cy="980728"/>
          </a:xfrm>
          <a:noFill/>
        </p:spPr>
        <p:txBody>
          <a:bodyPr anchor="ctr"/>
          <a:lstStyle/>
          <a:p>
            <a:pPr algn="ctr" eaLnBrk="1" hangingPunct="1"/>
            <a:r>
              <a:rPr lang="cs-CZ" sz="4000" dirty="0" smtClean="0"/>
              <a:t> </a:t>
            </a:r>
            <a:r>
              <a:rPr lang="cs-CZ" sz="4000" dirty="0" smtClean="0"/>
              <a:t>Memory s.r.o.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411662"/>
          </a:xfrm>
        </p:spPr>
        <p:txBody>
          <a:bodyPr/>
          <a:lstStyle/>
          <a:p>
            <a:pPr eaLnBrk="1" hangingPunct="1"/>
            <a:r>
              <a:rPr lang="cs-CZ" dirty="0" smtClean="0"/>
              <a:t>Pohřební služba a kamenictví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(od června 2016 i květinářství a obřadní síň )</a:t>
            </a:r>
          </a:p>
          <a:p>
            <a:pPr eaLnBrk="1" hangingPunct="1"/>
            <a:r>
              <a:rPr lang="cs-CZ" dirty="0" smtClean="0"/>
              <a:t>Založena v roce 2006</a:t>
            </a:r>
          </a:p>
          <a:p>
            <a:pPr eaLnBrk="1" hangingPunct="1"/>
            <a:r>
              <a:rPr lang="cs-CZ" dirty="0" smtClean="0"/>
              <a:t>Vozový park  - </a:t>
            </a:r>
            <a:r>
              <a:rPr lang="cs-CZ" sz="2500" dirty="0" smtClean="0"/>
              <a:t>Hyundai H200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500" dirty="0" smtClean="0"/>
              <a:t>				  Nissan Navara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500" dirty="0" smtClean="0"/>
              <a:t>				  Renault Trafic</a:t>
            </a:r>
          </a:p>
        </p:txBody>
      </p:sp>
      <p:pic>
        <p:nvPicPr>
          <p:cNvPr id="8197" name="Obrázek 9" descr="C:\Users\Patros\Disk Google\Fotky\IMG_20160419_101659.jpg"/>
          <p:cNvPicPr>
            <a:picLocks noChangeAspect="1" noChangeArrowheads="1"/>
          </p:cNvPicPr>
          <p:nvPr/>
        </p:nvPicPr>
        <p:blipFill>
          <a:blip r:embed="rId2" cstate="print"/>
          <a:srcRect l="9433" t="32954" r="20518" b="4108"/>
          <a:stretch>
            <a:fillRect/>
          </a:stretch>
        </p:blipFill>
        <p:spPr bwMode="auto">
          <a:xfrm>
            <a:off x="395536" y="4869160"/>
            <a:ext cx="2555564" cy="170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Obrázek 11" descr="C:\Users\Patros\Disk Google\Fotky\IMG_20160418_110015.jpg"/>
          <p:cNvPicPr>
            <a:picLocks noChangeAspect="1" noChangeArrowheads="1"/>
          </p:cNvPicPr>
          <p:nvPr/>
        </p:nvPicPr>
        <p:blipFill>
          <a:blip r:embed="rId3" cstate="print"/>
          <a:srcRect l="3577" t="11891" b="7333"/>
          <a:stretch>
            <a:fillRect/>
          </a:stretch>
        </p:blipFill>
        <p:spPr bwMode="auto">
          <a:xfrm>
            <a:off x="6156176" y="4869160"/>
            <a:ext cx="2664296" cy="167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Obrázek 10" descr="C:\Users\Patros\Disk Google\Fotky\IMG_20160420_100529.jpg"/>
          <p:cNvPicPr>
            <a:picLocks noChangeAspect="1" noChangeArrowheads="1"/>
          </p:cNvPicPr>
          <p:nvPr/>
        </p:nvPicPr>
        <p:blipFill>
          <a:blip r:embed="rId4" cstate="print"/>
          <a:srcRect t="20268" r="3741" b="5365"/>
          <a:stretch>
            <a:fillRect/>
          </a:stretch>
        </p:blipFill>
        <p:spPr bwMode="auto">
          <a:xfrm>
            <a:off x="3131840" y="4869160"/>
            <a:ext cx="2918962" cy="168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956550" cy="980728"/>
          </a:xfrm>
        </p:spPr>
        <p:txBody>
          <a:bodyPr/>
          <a:lstStyle/>
          <a:p>
            <a:pPr algn="ctr" eaLnBrk="1" hangingPunct="1"/>
            <a:r>
              <a:rPr lang="cs-CZ" sz="4000" smtClean="0"/>
              <a:t>Stanovení kritérií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11662"/>
          </a:xfrm>
        </p:spPr>
        <p:txBody>
          <a:bodyPr/>
          <a:lstStyle/>
          <a:p>
            <a:pPr eaLnBrk="1" hangingPunct="1"/>
            <a:r>
              <a:rPr lang="cs-CZ" smtClean="0"/>
              <a:t>Pořizovací cena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mtClean="0"/>
              <a:t>Spotřeba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mtClean="0"/>
              <a:t>Rozměry ložné plochy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mtClean="0"/>
              <a:t>Povinné ručení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mtClean="0"/>
              <a:t>Havarijní pojištění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mtClean="0"/>
              <a:t>Užitečná hmotnost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0800" y="1333500"/>
          <a:ext cx="8945563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550" cy="908050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Váhy kritérií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56376" cy="980728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Varianty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29600" cy="4411662"/>
          </a:xfrm>
        </p:spPr>
        <p:txBody>
          <a:bodyPr/>
          <a:lstStyle/>
          <a:p>
            <a:r>
              <a:rPr lang="cs-CZ" smtClean="0"/>
              <a:t>Mercedes Vito</a:t>
            </a:r>
          </a:p>
          <a:p>
            <a:endParaRPr lang="cs-CZ" sz="1000" smtClean="0"/>
          </a:p>
          <a:p>
            <a:r>
              <a:rPr lang="cs-CZ" smtClean="0"/>
              <a:t>Volgswagen transoprter</a:t>
            </a:r>
          </a:p>
          <a:p>
            <a:endParaRPr lang="cs-CZ" sz="1000" smtClean="0"/>
          </a:p>
          <a:p>
            <a:r>
              <a:rPr lang="cs-CZ" smtClean="0"/>
              <a:t>Renault Trafic</a:t>
            </a:r>
          </a:p>
          <a:p>
            <a:endParaRPr lang="cs-CZ" sz="1000" smtClean="0"/>
          </a:p>
          <a:p>
            <a:r>
              <a:rPr lang="cs-CZ" smtClean="0"/>
              <a:t>Chrysler Grand Voyger</a:t>
            </a:r>
          </a:p>
          <a:p>
            <a:endParaRPr lang="cs-CZ" sz="1000" smtClean="0"/>
          </a:p>
          <a:p>
            <a:r>
              <a:rPr lang="cs-CZ" smtClean="0"/>
              <a:t> Peugeot Expert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956550" cy="908720"/>
          </a:xfrm>
        </p:spPr>
        <p:txBody>
          <a:bodyPr/>
          <a:lstStyle/>
          <a:p>
            <a:pPr algn="ctr" eaLnBrk="1" hangingPunct="1"/>
            <a:r>
              <a:rPr lang="cs-CZ" sz="4000" dirty="0" smtClean="0"/>
              <a:t>Hodnocení variant</a:t>
            </a:r>
          </a:p>
        </p:txBody>
      </p:sp>
      <p:sp>
        <p:nvSpPr>
          <p:cNvPr id="1229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32" name="Chart 31"/>
          <p:cNvGraphicFramePr/>
          <p:nvPr/>
        </p:nvGraphicFramePr>
        <p:xfrm>
          <a:off x="0" y="1052736"/>
          <a:ext cx="9143999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íť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Síť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397</TotalTime>
  <Words>208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Wingdings</vt:lpstr>
      <vt:lpstr>Calibri</vt:lpstr>
      <vt:lpstr>Times New Roman</vt:lpstr>
      <vt:lpstr>Síť</vt:lpstr>
      <vt:lpstr>Obnova vozového parku  firmy Memory s.r.o. </vt:lpstr>
      <vt:lpstr>Motivace k řešení daného tématu</vt:lpstr>
      <vt:lpstr>Cíl práce</vt:lpstr>
      <vt:lpstr>Použité metody</vt:lpstr>
      <vt:lpstr> Memory s.r.o.</vt:lpstr>
      <vt:lpstr>Stanovení kritérií</vt:lpstr>
      <vt:lpstr>Váhy kritérií</vt:lpstr>
      <vt:lpstr>Varianty</vt:lpstr>
      <vt:lpstr>Hodnocení variant</vt:lpstr>
      <vt:lpstr>Závěrečné shrnutí</vt:lpstr>
      <vt:lpstr>Děkuji za Vaši pozornost.</vt:lpstr>
      <vt:lpstr>Doplňující otázky vedoucího BP</vt:lpstr>
      <vt:lpstr>Doplňující otázka oponenta BP</vt:lpstr>
    </vt:vector>
  </TitlesOfParts>
  <Company>Pohřební služba Memory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Obnova vozového parku firmy Memory s.r.o.</dc:title>
  <dc:creator>Pavel Lavička</dc:creator>
  <cp:lastModifiedBy>Acer</cp:lastModifiedBy>
  <cp:revision>17</cp:revision>
  <dcterms:created xsi:type="dcterms:W3CDTF">2016-06-06T10:48:27Z</dcterms:created>
  <dcterms:modified xsi:type="dcterms:W3CDTF">2016-06-08T19:18:28Z</dcterms:modified>
</cp:coreProperties>
</file>