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  <a:srgbClr val="860000"/>
    <a:srgbClr val="8E0000"/>
    <a:srgbClr val="9A0000"/>
    <a:srgbClr val="A8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31"/>
  <c:chart>
    <c:title>
      <c:layout/>
    </c:title>
    <c:plotArea>
      <c:layout/>
      <c:barChart>
        <c:barDir val="bar"/>
        <c:grouping val="clustered"/>
        <c:ser>
          <c:idx val="1"/>
          <c:order val="0"/>
          <c:tx>
            <c:strRef>
              <c:f>List1!$C$1</c:f>
              <c:strCache>
                <c:ptCount val="1"/>
                <c:pt idx="0">
                  <c:v>Kvocient dopravní oblužnosti</c:v>
                </c:pt>
              </c:strCache>
            </c:strRef>
          </c:tx>
          <c:cat>
            <c:strRef>
              <c:f>List1!$A$2:$A$11</c:f>
              <c:strCache>
                <c:ptCount val="10"/>
                <c:pt idx="0">
                  <c:v>Záhoří</c:v>
                </c:pt>
                <c:pt idx="1">
                  <c:v>Předotice</c:v>
                </c:pt>
                <c:pt idx="2">
                  <c:v>Protivín</c:v>
                </c:pt>
                <c:pt idx="3">
                  <c:v>Mirotice</c:v>
                </c:pt>
                <c:pt idx="4">
                  <c:v>Milevsko</c:v>
                </c:pt>
                <c:pt idx="5">
                  <c:v>Dolní Novosedly</c:v>
                </c:pt>
                <c:pt idx="6">
                  <c:v>Dobev</c:v>
                </c:pt>
                <c:pt idx="7">
                  <c:v>Čížová</c:v>
                </c:pt>
                <c:pt idx="8">
                  <c:v>Čimelice</c:v>
                </c:pt>
                <c:pt idx="9">
                  <c:v>Bernartice</c:v>
                </c:pt>
              </c:strCache>
            </c:strRef>
          </c:cat>
          <c:val>
            <c:numRef>
              <c:f>List1!$C$2:$C$11</c:f>
              <c:numCache>
                <c:formatCode>General</c:formatCode>
                <c:ptCount val="10"/>
                <c:pt idx="0">
                  <c:v>71.25</c:v>
                </c:pt>
                <c:pt idx="1">
                  <c:v>92.27</c:v>
                </c:pt>
                <c:pt idx="2">
                  <c:v>89.36999999999999</c:v>
                </c:pt>
                <c:pt idx="3">
                  <c:v>46.9</c:v>
                </c:pt>
                <c:pt idx="4">
                  <c:v>29.9</c:v>
                </c:pt>
                <c:pt idx="5">
                  <c:v>67.5</c:v>
                </c:pt>
                <c:pt idx="6">
                  <c:v>64.63</c:v>
                </c:pt>
                <c:pt idx="7">
                  <c:v>82.5</c:v>
                </c:pt>
                <c:pt idx="8">
                  <c:v>62.5</c:v>
                </c:pt>
                <c:pt idx="9">
                  <c:v>52.27</c:v>
                </c:pt>
              </c:numCache>
            </c:numRef>
          </c:val>
        </c:ser>
        <c:axId val="69048576"/>
        <c:axId val="69057152"/>
      </c:barChart>
      <c:catAx>
        <c:axId val="69048576"/>
        <c:scaling>
          <c:orientation val="minMax"/>
        </c:scaling>
        <c:axPos val="l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69057152"/>
        <c:crosses val="autoZero"/>
        <c:auto val="1"/>
        <c:lblAlgn val="ctr"/>
        <c:lblOffset val="100"/>
      </c:catAx>
      <c:valAx>
        <c:axId val="6905715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69048576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C0000"/>
            </a:gs>
            <a:gs pos="0">
              <a:srgbClr val="6C00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+mn-lt"/>
                <a:ea typeface="Tahoma" pitchFamily="34" charset="0"/>
                <a:cs typeface="Arial" pitchFamily="34" charset="0"/>
              </a:rPr>
              <a:t>Analýza dopravní obslužnosti zvoleného regionu</a:t>
            </a:r>
            <a:endParaRPr lang="cs-CZ" sz="4000" b="1" dirty="0">
              <a:latin typeface="+mn-lt"/>
              <a:ea typeface="Tahoma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8136904" cy="1993776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chemeClr val="tx1"/>
                </a:solidFill>
                <a:ea typeface="Tahoma" pitchFamily="34" charset="0"/>
                <a:cs typeface="Arial" pitchFamily="34" charset="0"/>
              </a:rPr>
              <a:t>Autor bakalářské práce: 			Jana </a:t>
            </a:r>
            <a:r>
              <a:rPr lang="cs-CZ" sz="2000" dirty="0" err="1" smtClean="0">
                <a:solidFill>
                  <a:schemeClr val="tx1"/>
                </a:solidFill>
                <a:ea typeface="Tahoma" pitchFamily="34" charset="0"/>
                <a:cs typeface="Arial" pitchFamily="34" charset="0"/>
              </a:rPr>
              <a:t>Kafrdová</a:t>
            </a:r>
            <a:endParaRPr lang="cs-CZ" sz="2000" dirty="0" smtClean="0">
              <a:solidFill>
                <a:schemeClr val="tx1"/>
              </a:solidFill>
              <a:ea typeface="Tahoma" pitchFamily="34" charset="0"/>
              <a:cs typeface="Arial" pitchFamily="34" charset="0"/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  <a:ea typeface="Tahoma" pitchFamily="34" charset="0"/>
                <a:cs typeface="Arial" pitchFamily="34" charset="0"/>
              </a:rPr>
              <a:t>Vedoucí bakalářské práce:			Ing. Ladislav Bartuška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  <a:ea typeface="Tahoma" pitchFamily="34" charset="0"/>
                <a:cs typeface="Arial" pitchFamily="34" charset="0"/>
              </a:rPr>
              <a:t>Oponent bakalářské práce: 		doc. Ing. Rudolf </a:t>
            </a:r>
            <a:r>
              <a:rPr lang="cs-CZ" sz="2000" dirty="0" err="1" smtClean="0">
                <a:solidFill>
                  <a:schemeClr val="tx1"/>
                </a:solidFill>
                <a:ea typeface="Tahoma" pitchFamily="34" charset="0"/>
                <a:cs typeface="Arial" pitchFamily="34" charset="0"/>
              </a:rPr>
              <a:t>Kampf</a:t>
            </a:r>
            <a:r>
              <a:rPr lang="cs-CZ" sz="2000" dirty="0" smtClean="0">
                <a:solidFill>
                  <a:schemeClr val="tx1"/>
                </a:solidFill>
                <a:ea typeface="Tahoma" pitchFamily="34" charset="0"/>
                <a:cs typeface="Arial" pitchFamily="34" charset="0"/>
              </a:rPr>
              <a:t>, CSc.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  <a:ea typeface="Tahoma" pitchFamily="34" charset="0"/>
                <a:cs typeface="Arial" pitchFamily="34" charset="0"/>
              </a:rPr>
              <a:t>České Budějovice, červen 2016</a:t>
            </a:r>
          </a:p>
          <a:p>
            <a:endParaRPr lang="cs-CZ" sz="2000" dirty="0"/>
          </a:p>
        </p:txBody>
      </p:sp>
      <p:pic>
        <p:nvPicPr>
          <p:cNvPr id="4" name="Picture 2" descr="Vysoká škola technická a ekonomická v &amp;Ccaron;eských Bud&amp;ecaron;jovicí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7000897" cy="8366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+mn-lt"/>
              </a:rPr>
              <a:t>Doplňující otázky vedoucího práce</a:t>
            </a:r>
            <a:endParaRPr lang="cs-CZ" sz="4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Co se rozumí pod pojmy zdroje a cíle cest uživatelů veřejné hromadné dopravy? Vysvětlete pojem mobilita</a:t>
            </a:r>
            <a:r>
              <a:rPr lang="cs-CZ" sz="2800" dirty="0" smtClean="0"/>
              <a:t>.</a:t>
            </a:r>
          </a:p>
          <a:p>
            <a:endParaRPr lang="cs-CZ" sz="2800" dirty="0" smtClean="0"/>
          </a:p>
          <a:p>
            <a:r>
              <a:rPr lang="cs-CZ" sz="2800" dirty="0" smtClean="0"/>
              <a:t>Co by obnášelo zavedení IDS ve Vámi zvoleném regionu?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+mn-lt"/>
              </a:rPr>
              <a:t>Doplňující otázky oponenta práce</a:t>
            </a:r>
            <a:endParaRPr lang="cs-CZ" sz="4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Podle Vašeho názoru je dopravní obslužnost v jiných regionech ČR příznivější nebo horší než v regionu Písecko</a:t>
            </a:r>
            <a:r>
              <a:rPr lang="cs-CZ" sz="2800" dirty="0" smtClean="0"/>
              <a:t>?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Nahrazuje v některých případech individuální automobilová doprava nepříznivou obslužnost v regionu?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Děkuji za pozornost</a:t>
            </a:r>
            <a:endParaRPr lang="cs-CZ" sz="4000" b="1" dirty="0"/>
          </a:p>
        </p:txBody>
      </p:sp>
      <p:pic>
        <p:nvPicPr>
          <p:cNvPr id="3" name="Picture 2" descr="http://www.f-plast.com/wp-content/uploads/2015/04/Pisek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132856"/>
            <a:ext cx="6192688" cy="3434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motivateplay.com/wp-content/uploads/2013/04/motiv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05064"/>
            <a:ext cx="3851920" cy="255436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Motivace a důvody k výběru tématu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2520279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Zájem o dopravní problematiku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Subjektivní zájem o výsledky analýzy</a:t>
            </a:r>
          </a:p>
          <a:p>
            <a:endParaRPr lang="cs-CZ" sz="2800" dirty="0"/>
          </a:p>
          <a:p>
            <a:r>
              <a:rPr lang="cs-CZ" sz="2800" dirty="0" smtClean="0"/>
              <a:t>Osobní vztah k okresu Písek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Cíl práce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sz="2800" i="1" dirty="0" smtClean="0"/>
              <a:t>	</a:t>
            </a:r>
            <a:r>
              <a:rPr lang="cs-CZ" sz="2800" i="1" dirty="0" smtClean="0"/>
              <a:t>„</a:t>
            </a:r>
            <a:r>
              <a:rPr lang="cs-CZ" sz="2800" i="1" dirty="0" smtClean="0"/>
              <a:t>Cílem práce je analýza vybraného regionu z </a:t>
            </a:r>
            <a:r>
              <a:rPr lang="cs-CZ" sz="2800" i="1" dirty="0" smtClean="0"/>
              <a:t>hlediska dopravní </a:t>
            </a:r>
            <a:r>
              <a:rPr lang="cs-CZ" sz="2800" i="1" dirty="0" smtClean="0"/>
              <a:t>obslužnosti, definování zdrojů a cílů cest a </a:t>
            </a:r>
            <a:r>
              <a:rPr lang="cs-CZ" sz="2800" i="1" dirty="0" smtClean="0"/>
              <a:t>rozbor jednotlivých </a:t>
            </a:r>
            <a:r>
              <a:rPr lang="cs-CZ" sz="2800" i="1" dirty="0" smtClean="0"/>
              <a:t>zúčastněných dopravních systémů. V práci bude stanoven kvocient dopravní obslužnosti obcí v daném regionu a navržena případná řešení.“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seoskrz.cz/wp-content/uploads/2014/09/FotkyFoto_fb-pan%C3%A1%C4%8Dek-otazn%C3%AD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437112"/>
            <a:ext cx="1420092" cy="180470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Hypotézy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507288" cy="4061048"/>
          </a:xfrm>
        </p:spPr>
        <p:txBody>
          <a:bodyPr/>
          <a:lstStyle/>
          <a:p>
            <a:r>
              <a:rPr lang="cs-CZ" sz="2800" dirty="0" smtClean="0">
                <a:cs typeface="Arial" pitchFamily="34" charset="0"/>
              </a:rPr>
              <a:t>Je dopravní obslužnost zvoleného regionu dostatečná?</a:t>
            </a:r>
          </a:p>
          <a:p>
            <a:pPr lvl="0">
              <a:buNone/>
            </a:pPr>
            <a:endParaRPr lang="cs-CZ" sz="2800" dirty="0" smtClean="0"/>
          </a:p>
          <a:p>
            <a:pPr lvl="0"/>
            <a:r>
              <a:rPr lang="cs-CZ" sz="2800" dirty="0" smtClean="0"/>
              <a:t>Je MHD města Písek zajištěna </a:t>
            </a:r>
            <a:r>
              <a:rPr lang="cs-CZ" sz="2800" dirty="0"/>
              <a:t>postačujícím </a:t>
            </a:r>
            <a:r>
              <a:rPr lang="cs-CZ" sz="2800" dirty="0" smtClean="0"/>
              <a:t>způsobem?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+mn-lt"/>
                <a:cs typeface="Arial" pitchFamily="34" charset="0"/>
              </a:rPr>
              <a:t>Použité metody</a:t>
            </a:r>
            <a:endParaRPr lang="cs-CZ" sz="4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Calibri" pitchFamily="34" charset="0"/>
              </a:rPr>
              <a:t>Teoretická část</a:t>
            </a:r>
          </a:p>
          <a:p>
            <a:pPr lvl="1"/>
            <a:r>
              <a:rPr lang="pl-PL" dirty="0" smtClean="0">
                <a:latin typeface="Calibri" pitchFamily="34" charset="0"/>
              </a:rPr>
              <a:t>Infromace z odborné </a:t>
            </a:r>
            <a:r>
              <a:rPr lang="pl-PL" dirty="0" smtClean="0">
                <a:latin typeface="Calibri" pitchFamily="34" charset="0"/>
              </a:rPr>
              <a:t>literatury</a:t>
            </a:r>
          </a:p>
          <a:p>
            <a:r>
              <a:rPr lang="cs-CZ" sz="2800" dirty="0" smtClean="0">
                <a:latin typeface="Calibri" pitchFamily="34" charset="0"/>
              </a:rPr>
              <a:t>Aplikační </a:t>
            </a:r>
            <a:r>
              <a:rPr lang="cs-CZ" sz="2800" dirty="0" smtClean="0">
                <a:latin typeface="Calibri" pitchFamily="34" charset="0"/>
              </a:rPr>
              <a:t>část</a:t>
            </a:r>
          </a:p>
          <a:p>
            <a:pPr lvl="1"/>
            <a:r>
              <a:rPr lang="cs-CZ" dirty="0" smtClean="0">
                <a:latin typeface="Calibri" pitchFamily="34" charset="0"/>
              </a:rPr>
              <a:t>Sběr </a:t>
            </a:r>
            <a:r>
              <a:rPr lang="cs-CZ" dirty="0" smtClean="0">
                <a:latin typeface="Calibri" pitchFamily="34" charset="0"/>
              </a:rPr>
              <a:t>dat</a:t>
            </a:r>
          </a:p>
          <a:p>
            <a:pPr lvl="1"/>
            <a:r>
              <a:rPr lang="cs-CZ" dirty="0" smtClean="0">
                <a:latin typeface="Calibri" pitchFamily="34" charset="0"/>
              </a:rPr>
              <a:t>Zpracování dat</a:t>
            </a:r>
            <a:endParaRPr lang="cs-CZ" dirty="0" smtClean="0">
              <a:latin typeface="Calibri" pitchFamily="34" charset="0"/>
            </a:endParaRPr>
          </a:p>
          <a:p>
            <a:pPr lvl="1"/>
            <a:r>
              <a:rPr lang="cs-CZ" dirty="0" smtClean="0">
                <a:latin typeface="Calibri" pitchFamily="34" charset="0"/>
              </a:rPr>
              <a:t>Analýza získaných dat</a:t>
            </a:r>
            <a:endParaRPr lang="cs-CZ" dirty="0" smtClean="0">
              <a:latin typeface="Calibri" pitchFamily="34" charset="0"/>
            </a:endParaRPr>
          </a:p>
          <a:p>
            <a:pPr lvl="1"/>
            <a:r>
              <a:rPr lang="cs-CZ" dirty="0" smtClean="0">
                <a:latin typeface="Calibri" pitchFamily="34" charset="0"/>
              </a:rPr>
              <a:t>Dotazníkové šetření – spokojenost cestujících</a:t>
            </a:r>
          </a:p>
          <a:p>
            <a:pPr lvl="1">
              <a:buNone/>
            </a:pPr>
            <a:endParaRPr lang="cs-CZ" dirty="0" smtClean="0">
              <a:latin typeface="Calibri" pitchFamily="34" charset="0"/>
            </a:endParaRPr>
          </a:p>
          <a:p>
            <a:pPr lvl="1"/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sus\Desktop\okres-pisek-slepa-m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501008"/>
            <a:ext cx="2376264" cy="3144846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+mn-lt"/>
              </a:rPr>
              <a:t>VÝSLEDKY – Časová dostupnost obcí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	</a:t>
            </a:r>
            <a:r>
              <a:rPr lang="cs-CZ" sz="2800" dirty="0" smtClean="0"/>
              <a:t>V okrese </a:t>
            </a:r>
            <a:r>
              <a:rPr lang="cs-CZ" sz="2800" dirty="0"/>
              <a:t>Písek se nachází 75 </a:t>
            </a:r>
            <a:r>
              <a:rPr lang="cs-CZ" sz="2800" dirty="0" smtClean="0"/>
              <a:t>měst a obcí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>
                <a:latin typeface="Calibri" pitchFamily="34" charset="0"/>
              </a:rPr>
              <a:t>Nejlepší: </a:t>
            </a:r>
            <a:r>
              <a:rPr lang="cs-CZ" sz="2800" i="1" dirty="0">
                <a:solidFill>
                  <a:schemeClr val="accent2">
                    <a:lumMod val="75000"/>
                  </a:schemeClr>
                </a:solidFill>
              </a:rPr>
              <a:t>Dolní </a:t>
            </a:r>
            <a:r>
              <a:rPr lang="cs-CZ" sz="2800" i="1" dirty="0" err="1" smtClean="0">
                <a:solidFill>
                  <a:schemeClr val="accent2">
                    <a:lumMod val="75000"/>
                  </a:schemeClr>
                </a:solidFill>
              </a:rPr>
              <a:t>Novosedly</a:t>
            </a:r>
            <a:r>
              <a:rPr lang="cs-CZ" sz="2800" i="1" dirty="0" smtClean="0">
                <a:solidFill>
                  <a:schemeClr val="accent2">
                    <a:lumMod val="75000"/>
                  </a:schemeClr>
                </a:solidFill>
              </a:rPr>
              <a:t>, Záhoří, Čížová, </a:t>
            </a:r>
            <a:r>
              <a:rPr lang="cs-CZ" sz="2800" i="1" dirty="0" smtClean="0">
                <a:solidFill>
                  <a:schemeClr val="accent2">
                    <a:lumMod val="75000"/>
                  </a:schemeClr>
                </a:solidFill>
              </a:rPr>
              <a:t>Putim, </a:t>
            </a:r>
            <a:r>
              <a:rPr lang="cs-CZ" sz="2800" i="1" dirty="0" err="1" smtClean="0">
                <a:solidFill>
                  <a:schemeClr val="accent2">
                    <a:lumMod val="75000"/>
                  </a:schemeClr>
                </a:solidFill>
              </a:rPr>
              <a:t>Dobev</a:t>
            </a:r>
            <a:endParaRPr lang="cs-CZ" sz="2800" i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Nejhorší: </a:t>
            </a:r>
            <a:r>
              <a:rPr lang="cs-CZ" sz="2800" i="1" dirty="0" err="1" smtClean="0">
                <a:solidFill>
                  <a:schemeClr val="accent2">
                    <a:lumMod val="75000"/>
                  </a:schemeClr>
                </a:solidFill>
              </a:rPr>
              <a:t>Myslín</a:t>
            </a:r>
            <a:r>
              <a:rPr lang="cs-CZ" sz="2800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2800" i="1" dirty="0" err="1" smtClean="0">
                <a:solidFill>
                  <a:schemeClr val="accent2">
                    <a:lumMod val="75000"/>
                  </a:schemeClr>
                </a:solidFill>
              </a:rPr>
              <a:t>Kovářov</a:t>
            </a:r>
            <a:r>
              <a:rPr lang="cs-CZ" sz="2800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2800" i="1" dirty="0" err="1" smtClean="0">
                <a:solidFill>
                  <a:schemeClr val="accent2">
                    <a:lumMod val="75000"/>
                  </a:schemeClr>
                </a:solidFill>
              </a:rPr>
              <a:t>Hrazany</a:t>
            </a:r>
            <a:r>
              <a:rPr lang="cs-CZ" sz="2800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endParaRPr lang="cs-CZ" sz="28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800" i="1" dirty="0" smtClean="0">
                <a:solidFill>
                  <a:schemeClr val="accent2">
                    <a:lumMod val="75000"/>
                  </a:schemeClr>
                </a:solidFill>
              </a:rPr>
              <a:t>	Králova </a:t>
            </a:r>
            <a:r>
              <a:rPr lang="cs-CZ" sz="2800" i="1" dirty="0" smtClean="0">
                <a:solidFill>
                  <a:schemeClr val="accent2">
                    <a:lumMod val="75000"/>
                  </a:schemeClr>
                </a:solidFill>
              </a:rPr>
              <a:t>Lhota, Chyšky, </a:t>
            </a:r>
            <a:r>
              <a:rPr lang="cs-CZ" sz="2800" i="1" dirty="0" err="1" smtClean="0">
                <a:solidFill>
                  <a:schemeClr val="accent2">
                    <a:lumMod val="75000"/>
                  </a:schemeClr>
                </a:solidFill>
              </a:rPr>
              <a:t>Jickovice</a:t>
            </a:r>
            <a:r>
              <a:rPr lang="cs-CZ" sz="2800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2800" i="1" dirty="0" err="1">
                <a:solidFill>
                  <a:schemeClr val="accent2">
                    <a:lumMod val="75000"/>
                  </a:schemeClr>
                </a:solidFill>
              </a:rPr>
              <a:t>Vlksice</a:t>
            </a:r>
            <a:endParaRPr lang="cs-CZ" sz="2800"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cs-CZ" i="1" dirty="0" smtClean="0">
              <a:solidFill>
                <a:srgbClr val="005696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VÝSLEDKY – Kvocient dopravní obslužnosti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99592" y="1628800"/>
          <a:ext cx="7488832" cy="44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+mn-lt"/>
              </a:rPr>
              <a:t>VÝSLEDKY – Dotazníkové šetření</a:t>
            </a:r>
            <a:endParaRPr lang="cs-CZ" sz="4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Průzkum spokojenosti cestujících s MHD v </a:t>
            </a:r>
            <a:r>
              <a:rPr lang="cs-CZ" sz="2800" dirty="0" smtClean="0">
                <a:latin typeface="Calibri" pitchFamily="34" charset="0"/>
              </a:rPr>
              <a:t>Písku:</a:t>
            </a:r>
            <a:endParaRPr lang="cs-CZ" sz="2800" dirty="0" smtClean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Dotazník obsahuje 10 otázek</a:t>
            </a:r>
          </a:p>
          <a:p>
            <a:r>
              <a:rPr lang="cs-CZ" sz="2800" dirty="0" smtClean="0">
                <a:latin typeface="Calibri" pitchFamily="34" charset="0"/>
              </a:rPr>
              <a:t>Celkem 25 dotazovaných</a:t>
            </a:r>
          </a:p>
          <a:p>
            <a:r>
              <a:rPr lang="cs-CZ" sz="2800" dirty="0" smtClean="0">
                <a:latin typeface="Calibri" pitchFamily="34" charset="0"/>
              </a:rPr>
              <a:t>9/10 otázek hodnoceno kladně</a:t>
            </a:r>
          </a:p>
          <a:p>
            <a:r>
              <a:rPr lang="cs-CZ" sz="2800" dirty="0" smtClean="0">
                <a:latin typeface="Calibri" pitchFamily="34" charset="0"/>
              </a:rPr>
              <a:t>1/10 otázek hodnocena </a:t>
            </a:r>
            <a:r>
              <a:rPr lang="cs-CZ" sz="2800" dirty="0" smtClean="0">
                <a:latin typeface="Calibri" pitchFamily="34" charset="0"/>
              </a:rPr>
              <a:t>záporně</a:t>
            </a:r>
          </a:p>
          <a:p>
            <a:pPr>
              <a:buNone/>
            </a:pPr>
            <a:endParaRPr lang="cs-CZ" sz="2800" dirty="0" smtClean="0">
              <a:latin typeface="Calibri" pitchFamily="34" charset="0"/>
              <a:sym typeface="Wingdings" pitchFamily="2" charset="2"/>
            </a:endParaRPr>
          </a:p>
          <a:p>
            <a:pPr>
              <a:buNone/>
            </a:pPr>
            <a:r>
              <a:rPr lang="cs-CZ" sz="2800" dirty="0" smtClean="0">
                <a:latin typeface="Calibri" pitchFamily="34" charset="0"/>
                <a:sym typeface="Wingdings" pitchFamily="2" charset="2"/>
              </a:rPr>
              <a:t> cestující jsou </a:t>
            </a:r>
            <a:r>
              <a:rPr lang="cs-CZ" sz="2800" b="1" dirty="0" smtClean="0">
                <a:solidFill>
                  <a:srgbClr val="8E0000"/>
                </a:solidFill>
                <a:latin typeface="Calibri" pitchFamily="34" charset="0"/>
                <a:sym typeface="Wingdings" pitchFamily="2" charset="2"/>
              </a:rPr>
              <a:t>spokojeni</a:t>
            </a:r>
            <a:r>
              <a:rPr lang="cs-CZ" sz="2800" b="1" dirty="0" smtClean="0">
                <a:solidFill>
                  <a:srgbClr val="20961A"/>
                </a:solidFill>
                <a:latin typeface="Calibri" pitchFamily="34" charset="0"/>
                <a:sym typeface="Wingdings" pitchFamily="2" charset="2"/>
              </a:rPr>
              <a:t> </a:t>
            </a:r>
            <a:r>
              <a:rPr lang="cs-CZ" sz="2800" dirty="0" smtClean="0">
                <a:latin typeface="Calibri" pitchFamily="34" charset="0"/>
                <a:sym typeface="Wingdings" pitchFamily="2" charset="2"/>
              </a:rPr>
              <a:t>s městskou hromadnou dopravou ve městě Písek</a:t>
            </a:r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cs typeface="Arial" pitchFamily="34" charset="0"/>
              </a:rPr>
              <a:t>Závěrečné shrnutí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109728" indent="0">
              <a:buNone/>
            </a:pPr>
            <a:r>
              <a:rPr lang="cs-CZ" sz="2800" b="1" dirty="0" smtClean="0">
                <a:solidFill>
                  <a:srgbClr val="8E0000"/>
                </a:solidFill>
                <a:cs typeface="Calibri" panose="020F0502020204030204" pitchFamily="34" charset="0"/>
              </a:rPr>
              <a:t>+</a:t>
            </a:r>
            <a:r>
              <a:rPr lang="cs-CZ" sz="2800" dirty="0" smtClean="0">
                <a:cs typeface="Calibri" panose="020F0502020204030204" pitchFamily="34" charset="0"/>
              </a:rPr>
              <a:t> Okres Písek má dostatečně a kvalitně zajištěnou dopravní obslužnost</a:t>
            </a:r>
            <a:r>
              <a:rPr lang="cs-CZ" sz="2800" dirty="0" smtClean="0">
                <a:cs typeface="Calibri" panose="020F0502020204030204" pitchFamily="34" charset="0"/>
              </a:rPr>
              <a:t>.</a:t>
            </a:r>
          </a:p>
          <a:p>
            <a:pPr marL="109728" indent="0">
              <a:buNone/>
            </a:pPr>
            <a:endParaRPr lang="cs-CZ" sz="2800" b="1" dirty="0" smtClean="0">
              <a:solidFill>
                <a:srgbClr val="8E0000"/>
              </a:solidFill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cs-CZ" sz="2800" b="1" dirty="0" smtClean="0">
                <a:solidFill>
                  <a:srgbClr val="8E0000"/>
                </a:solidFill>
                <a:cs typeface="Calibri" panose="020F0502020204030204" pitchFamily="34" charset="0"/>
              </a:rPr>
              <a:t>+</a:t>
            </a:r>
            <a:r>
              <a:rPr lang="cs-CZ" sz="2800" dirty="0" smtClean="0">
                <a:cs typeface="Calibri" panose="020F0502020204030204" pitchFamily="34" charset="0"/>
              </a:rPr>
              <a:t> </a:t>
            </a:r>
            <a:r>
              <a:rPr lang="cs-CZ" sz="2800" dirty="0" smtClean="0">
                <a:cs typeface="Calibri" panose="020F0502020204030204" pitchFamily="34" charset="0"/>
              </a:rPr>
              <a:t>Cestující jsou s MHD Písek spokojeni.</a:t>
            </a:r>
          </a:p>
          <a:p>
            <a:pPr marL="109728" indent="0">
              <a:buNone/>
            </a:pPr>
            <a:endParaRPr lang="cs-CZ" sz="2800" dirty="0" smtClean="0"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cs-CZ" sz="2800" b="1" dirty="0" smtClean="0">
                <a:solidFill>
                  <a:srgbClr val="860000"/>
                </a:solidFill>
              </a:rPr>
              <a:t>-</a:t>
            </a:r>
            <a:r>
              <a:rPr lang="cs-CZ" sz="2800" dirty="0" smtClean="0"/>
              <a:t> Chybějící úseky na rychlostní silnici R4</a:t>
            </a:r>
          </a:p>
          <a:p>
            <a:pPr marL="109728" indent="0">
              <a:buFontTx/>
              <a:buChar char="-"/>
            </a:pPr>
            <a:endParaRPr lang="cs-CZ" sz="2800" dirty="0" smtClean="0"/>
          </a:p>
          <a:p>
            <a:pPr marL="109728" indent="0">
              <a:buNone/>
            </a:pPr>
            <a:r>
              <a:rPr lang="cs-CZ" sz="2800" b="1" dirty="0" smtClean="0">
                <a:solidFill>
                  <a:srgbClr val="6C0000"/>
                </a:solidFill>
                <a:cs typeface="Calibri" panose="020F0502020204030204" pitchFamily="34" charset="0"/>
              </a:rPr>
              <a:t>-</a:t>
            </a:r>
            <a:r>
              <a:rPr lang="cs-CZ" sz="2800" dirty="0" smtClean="0">
                <a:cs typeface="Calibri" panose="020F0502020204030204" pitchFamily="34" charset="0"/>
              </a:rPr>
              <a:t> Chybí dálniční spojení s nejdůležitějšími městy ČR.</a:t>
            </a:r>
          </a:p>
          <a:p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227</Words>
  <Application>Microsoft Office PowerPoint</Application>
  <PresentationFormat>Předvádění na obrazovce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Analýza dopravní obslužnosti zvoleného regionu</vt:lpstr>
      <vt:lpstr>Motivace a důvody k výběru tématu</vt:lpstr>
      <vt:lpstr>Cíl práce</vt:lpstr>
      <vt:lpstr>Hypotézy</vt:lpstr>
      <vt:lpstr>Použité metody</vt:lpstr>
      <vt:lpstr>VÝSLEDKY – Časová dostupnost obcí</vt:lpstr>
      <vt:lpstr>VÝSLEDKY – Kvocient dopravní obslužnosti</vt:lpstr>
      <vt:lpstr>VÝSLEDKY – Dotazníkové šetření</vt:lpstr>
      <vt:lpstr>Závěrečné shrnutí</vt:lpstr>
      <vt:lpstr>Doplňující otázky vedoucího práce</vt:lpstr>
      <vt:lpstr>Doplňující otázky oponenta práce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dopravní obslužnosti zvoleného regionu</dc:title>
  <dc:creator>Asus</dc:creator>
  <cp:lastModifiedBy>Asus</cp:lastModifiedBy>
  <cp:revision>51</cp:revision>
  <dcterms:created xsi:type="dcterms:W3CDTF">2016-06-04T10:24:11Z</dcterms:created>
  <dcterms:modified xsi:type="dcterms:W3CDTF">2016-06-08T18:42:54Z</dcterms:modified>
</cp:coreProperties>
</file>