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6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6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20000"/>
    <a:srgbClr val="FF4747"/>
    <a:srgbClr val="F60000"/>
    <a:srgbClr val="FF0066"/>
    <a:srgbClr val="FFFFFF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&#269;a\Plocha\MHA%20EXCEL%20urpava%205%20k%20tisku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v&#269;a\Plocha\gerafy%20po%20racionalizac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rotX val="0"/>
      <c:hPercent val="70"/>
      <c:rotY val="0"/>
      <c:depthPercent val="180"/>
      <c:rAngAx val="1"/>
    </c:view3D>
    <c:sideWall>
      <c:spPr>
        <a:solidFill>
          <a:schemeClr val="tx1">
            <a:lumMod val="75000"/>
          </a:schemeClr>
        </a:solidFill>
      </c:spPr>
    </c:sideWall>
    <c:backWall>
      <c:spPr>
        <a:solidFill>
          <a:schemeClr val="tx1">
            <a:lumMod val="75000"/>
          </a:schemeClr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6002909274894941"/>
          <c:y val="0.15856601010927643"/>
          <c:w val="0.68382759383992764"/>
          <c:h val="0.62111388895379205"/>
        </c:manualLayout>
      </c:layout>
      <c:bar3DChart>
        <c:barDir val="col"/>
        <c:grouping val="clustered"/>
        <c:ser>
          <c:idx val="0"/>
          <c:order val="0"/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5.3547523427042104E-3"/>
                  <c:y val="0.27695351137489138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3546977202922124E-3"/>
                  <c:y val="0.10190921090580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0709504685408832E-2"/>
                  <c:y val="2.769535113748761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A 80%</c:v>
              </c:pt>
              <c:pt idx="1">
                <c:v>B 15%</c:v>
              </c:pt>
              <c:pt idx="2">
                <c:v>C 5%</c:v>
              </c:pt>
            </c:strLit>
          </c:cat>
          <c:val>
            <c:numRef>
              <c:f>Podklady!$O$12:$Q$12</c:f>
              <c:numCache>
                <c:formatCode>0%</c:formatCode>
                <c:ptCount val="3"/>
                <c:pt idx="0">
                  <c:v>0.8</c:v>
                </c:pt>
                <c:pt idx="1">
                  <c:v>0.15000000000000024</c:v>
                </c:pt>
                <c:pt idx="2">
                  <c:v>5.0000000000000114E-2</c:v>
                </c:pt>
              </c:numCache>
            </c:numRef>
          </c:val>
        </c:ser>
        <c:gapWidth val="24"/>
        <c:shape val="box"/>
        <c:axId val="59602048"/>
        <c:axId val="59603968"/>
        <c:axId val="0"/>
      </c:bar3DChart>
      <c:catAx>
        <c:axId val="59602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cs-CZ">
                    <a:solidFill>
                      <a:schemeClr val="bg1"/>
                    </a:solidFill>
                  </a:rPr>
                  <a:t>skupina</a:t>
                </a:r>
              </a:p>
            </c:rich>
          </c:tx>
          <c:layout>
            <c:manualLayout>
              <c:xMode val="edge"/>
              <c:yMode val="edge"/>
              <c:x val="0.42658619941699627"/>
              <c:y val="0.90128922456891769"/>
            </c:manualLayout>
          </c:layout>
        </c:title>
        <c:numFmt formatCode="General" sourceLinked="0"/>
        <c:maj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cs-CZ"/>
          </a:p>
        </c:txPr>
        <c:crossAx val="59603968"/>
        <c:crosses val="autoZero"/>
        <c:auto val="1"/>
        <c:lblAlgn val="ctr"/>
        <c:lblOffset val="100"/>
      </c:catAx>
      <c:valAx>
        <c:axId val="59603968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cs-CZ">
                    <a:solidFill>
                      <a:schemeClr val="bg1"/>
                    </a:solidFill>
                  </a:rPr>
                  <a:t>procenta</a:t>
                </a:r>
              </a:p>
            </c:rich>
          </c:tx>
          <c:layout>
            <c:manualLayout>
              <c:xMode val="edge"/>
              <c:yMode val="edge"/>
              <c:x val="1.4458796981038278E-2"/>
              <c:y val="0.31302359986707851"/>
            </c:manualLayout>
          </c:layout>
        </c:title>
        <c:numFmt formatCode="0%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cs-CZ"/>
          </a:p>
        </c:txPr>
        <c:crossAx val="59602048"/>
        <c:crosses val="autoZero"/>
        <c:crossBetween val="between"/>
      </c:valAx>
      <c:spPr>
        <a:ln w="25400">
          <a:noFill/>
        </a:ln>
      </c:spPr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</c:chart>
  <c:spPr>
    <a:solidFill>
      <a:schemeClr val="tx1">
        <a:lumMod val="75000"/>
      </a:schemeClr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92D050"/>
            </a:solidFill>
          </c:spPr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List1!$C$3:$E$3</c:f>
              <c:strCache>
                <c:ptCount val="3"/>
                <c:pt idx="0">
                  <c:v>A</c:v>
                </c:pt>
                <c:pt idx="1">
                  <c:v>B</c:v>
                </c:pt>
                <c:pt idx="2">
                  <c:v>C</c:v>
                </c:pt>
              </c:strCache>
            </c:strRef>
          </c:cat>
          <c:val>
            <c:numRef>
              <c:f>List1!$C$4:$E$4</c:f>
              <c:numCache>
                <c:formatCode>0%</c:formatCode>
                <c:ptCount val="3"/>
                <c:pt idx="0">
                  <c:v>0.11</c:v>
                </c:pt>
                <c:pt idx="1">
                  <c:v>0.19</c:v>
                </c:pt>
                <c:pt idx="2">
                  <c:v>0.70000000000000162</c:v>
                </c:pt>
              </c:numCache>
            </c:numRef>
          </c:val>
        </c:ser>
        <c:dLbls>
          <c:showVal val="1"/>
        </c:dLbls>
        <c:gapWidth val="75"/>
        <c:overlap val="-25"/>
        <c:axId val="82337792"/>
        <c:axId val="82339712"/>
      </c:barChart>
      <c:catAx>
        <c:axId val="82337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cs-CZ">
                    <a:solidFill>
                      <a:schemeClr val="bg1"/>
                    </a:solidFill>
                  </a:rPr>
                  <a:t>Skupina</a:t>
                </a:r>
              </a:p>
            </c:rich>
          </c:tx>
          <c:layout/>
        </c:title>
        <c:numFmt formatCode="General" sourceLinked="0"/>
        <c:maj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cs-CZ"/>
          </a:p>
        </c:txPr>
        <c:crossAx val="82339712"/>
        <c:crosses val="autoZero"/>
        <c:auto val="1"/>
        <c:lblAlgn val="ctr"/>
        <c:lblOffset val="100"/>
      </c:catAx>
      <c:valAx>
        <c:axId val="823397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r>
                  <a:rPr lang="cs-CZ">
                    <a:solidFill>
                      <a:schemeClr val="bg1"/>
                    </a:solidFill>
                  </a:rPr>
                  <a:t>Procenta</a:t>
                </a:r>
              </a:p>
            </c:rich>
          </c:tx>
          <c:layout/>
        </c:title>
        <c:numFmt formatCode="0%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cs-CZ"/>
          </a:p>
        </c:txPr>
        <c:crossAx val="82337792"/>
        <c:crosses val="autoZero"/>
        <c:crossBetween val="between"/>
      </c:valAx>
      <c:spPr>
        <a:solidFill>
          <a:schemeClr val="tx1">
            <a:lumMod val="85000"/>
          </a:schemeClr>
        </a:solidFill>
      </c:spPr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</c:chart>
  <c:spPr>
    <a:solidFill>
      <a:schemeClr val="tx1">
        <a:lumMod val="75000"/>
      </a:schemeClr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47209-82EE-492B-AA62-DCBD89749B60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0BF9A-73E7-45E8-9F98-4A781A21F3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0BF9A-73E7-45E8-9F98-4A781A21F32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100000">
              <a:schemeClr val="bg1">
                <a:tint val="80000"/>
                <a:satMod val="400000"/>
                <a:alpha val="48000"/>
              </a:schemeClr>
            </a:gs>
            <a:gs pos="25000">
              <a:schemeClr val="bg1">
                <a:tint val="83000"/>
                <a:satMod val="320000"/>
              </a:schemeClr>
            </a:gs>
            <a:gs pos="100000">
              <a:schemeClr val="bg1">
                <a:shade val="15000"/>
                <a:satMod val="32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4B6F55-0363-444A-835D-B18009699F16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C1CDB3-AA59-404B-8065-FB13CEDA41C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422976" cy="187220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Racionalizace skladové logistiky ve firmě </a:t>
            </a:r>
            <a:r>
              <a:rPr lang="cs-CZ" sz="40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Loxi</a:t>
            </a:r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, s.r.o.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077072"/>
            <a:ext cx="7776864" cy="2304256"/>
          </a:xfrm>
          <a:noFill/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Autor: Ivana Holubová</a:t>
            </a:r>
          </a:p>
          <a:p>
            <a:pPr algn="l"/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Vedoucí práce: 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doc.Ing.Rudolf</a:t>
            </a: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Kampf</a:t>
            </a: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Ph.D</a:t>
            </a: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l"/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Oponent práce: Ing. Jindřich Ježek, 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Ph.D</a:t>
            </a: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.</a:t>
            </a:r>
          </a:p>
          <a:p>
            <a:pPr algn="l"/>
            <a:endParaRPr lang="cs-CZ" dirty="0" smtClean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cs-CZ" sz="1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České Budějovice, červen 2016</a:t>
            </a:r>
            <a:endParaRPr lang="cs-CZ" sz="18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119726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3131840" y="119675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b="1" dirty="0" smtClean="0">
                <a:solidFill>
                  <a:schemeClr val="tx1">
                    <a:lumMod val="95000"/>
                  </a:schemeClr>
                </a:solidFill>
              </a:rPr>
              <a:t>Vysoká škola technická a ekonomická </a:t>
            </a:r>
          </a:p>
          <a:p>
            <a:pPr algn="ctr">
              <a:defRPr/>
            </a:pPr>
            <a:r>
              <a:rPr lang="cs-CZ" sz="1600" b="1" dirty="0" smtClean="0">
                <a:solidFill>
                  <a:schemeClr val="tx1">
                    <a:lumMod val="95000"/>
                  </a:schemeClr>
                </a:solidFill>
              </a:rPr>
              <a:t>v Českých Budějovicích</a:t>
            </a:r>
          </a:p>
          <a:p>
            <a:pPr algn="ctr">
              <a:defRPr/>
            </a:pPr>
            <a:r>
              <a:rPr lang="cs-CZ" sz="1600" b="1" dirty="0" smtClean="0">
                <a:solidFill>
                  <a:schemeClr val="tx1">
                    <a:lumMod val="95000"/>
                  </a:schemeClr>
                </a:solidFill>
              </a:rPr>
              <a:t>Ústav technicko-technologický</a:t>
            </a:r>
            <a:endParaRPr lang="cs-CZ" sz="1600" b="1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768752" cy="122413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Doplňující otázky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632848" cy="2808312"/>
          </a:xfrm>
          <a:noFill/>
        </p:spPr>
        <p:txBody>
          <a:bodyPr>
            <a:normAutofit fontScale="92500"/>
          </a:bodyPr>
          <a:lstStyle/>
          <a:p>
            <a:pPr algn="l"/>
            <a:r>
              <a:rPr lang="cs-C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Vedoucí práce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Vysvětlete princip </a:t>
            </a:r>
            <a:r>
              <a:rPr lang="cs-CZ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metody </a:t>
            </a:r>
            <a:r>
              <a:rPr lang="cs-CZ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XYZ. V čem spočívá rozdíl s metodou ABC?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Bude Váš návrh ve firmě realizovaný?</a:t>
            </a:r>
          </a:p>
          <a:p>
            <a:pPr algn="l"/>
            <a:endParaRPr lang="cs-CZ" dirty="0" smtClean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l"/>
            <a:r>
              <a:rPr lang="cs-CZ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Oponent</a:t>
            </a:r>
          </a:p>
          <a:p>
            <a:pPr algn="l">
              <a:buClr>
                <a:schemeClr val="bg1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Jaká je reakce firmy na výstupy práce, případně, zda firma uvažuje o </a:t>
            </a:r>
            <a:r>
              <a:rPr lang="cs-CZ" sz="2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algn="l">
              <a:buClr>
                <a:schemeClr val="bg1"/>
              </a:buClr>
            </a:pPr>
            <a:r>
              <a:rPr lang="cs-CZ" sz="2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cs-CZ" sz="2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realizaci</a:t>
            </a:r>
            <a:r>
              <a:rPr lang="cs-CZ" sz="2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?</a:t>
            </a:r>
            <a:endParaRPr lang="cs-CZ" sz="2000" b="1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l"/>
            <a:endParaRPr lang="cs-CZ" sz="1800" dirty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5832648" cy="2088232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Děkuji za pozornost</a:t>
            </a:r>
            <a:endParaRPr lang="cs-CZ" sz="44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7704856" cy="2376264"/>
          </a:xfrm>
          <a:noFill/>
        </p:spPr>
        <p:txBody>
          <a:bodyPr>
            <a:normAutofit/>
          </a:bodyPr>
          <a:lstStyle/>
          <a:p>
            <a:pPr algn="l"/>
            <a:endParaRPr lang="cs-CZ" dirty="0" smtClean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l"/>
            <a:endParaRPr lang="cs-CZ" sz="4000" dirty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098" name="Picture 2" descr="Výsledek obrázku pro PREZENTA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356992"/>
            <a:ext cx="2884030" cy="21602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  <p:sp>
        <p:nvSpPr>
          <p:cNvPr id="4100" name="AutoShape 4" descr="Výsledek obrázku pro logist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2" name="AutoShape 6" descr="Výsledek obrázku pro logist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104" name="AutoShape 8" descr="Výsledek obrázku pro logisti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566992" cy="158417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Motivace a důvody k řešení daného problému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2924944"/>
            <a:ext cx="7711008" cy="3240360"/>
          </a:xfrm>
        </p:spPr>
        <p:txBody>
          <a:bodyPr>
            <a:normAutofit/>
          </a:bodyPr>
          <a:lstStyle/>
          <a:p>
            <a:pPr algn="l">
              <a:buClrTx/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Rozšíření vlastních znalostí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Vlastní zájem o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problematiku skladového </a:t>
            </a:r>
          </a:p>
          <a:p>
            <a:pPr algn="l">
              <a:buClrTx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hospodářství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společnosti </a:t>
            </a:r>
            <a:r>
              <a:rPr lang="cs-CZ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Loxi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s.r.o.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Snaha o praktickou aplikaci metody 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ABC</a:t>
            </a:r>
            <a:endParaRPr lang="cs-CZ" sz="2800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l">
              <a:buClrTx/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Osobní přínos společnosti </a:t>
            </a:r>
            <a:r>
              <a:rPr lang="cs-CZ" sz="2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Loxi</a:t>
            </a:r>
            <a:r>
              <a:rPr lang="cs-CZ" sz="2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s.r.o.</a:t>
            </a:r>
          </a:p>
          <a:p>
            <a:pPr algn="l">
              <a:buClrTx/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768752" cy="122413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Cíl bakalářské práce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212976"/>
            <a:ext cx="7998712" cy="3048744"/>
          </a:xfrm>
          <a:noFill/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Cílem práce je na základě analýzy logistických aktivit vybrané firmy přehodnotit její skladovou logistiku a navrhnout racionalizační opatření. V závěru provést vyhodnocení ekonomických dopadů návrhových opatření na firmu.</a:t>
            </a:r>
          </a:p>
          <a:p>
            <a:pPr algn="l"/>
            <a:endParaRPr lang="cs-CZ" sz="1800" dirty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408712" cy="936104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Výzkumný problém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7776864" cy="3696816"/>
          </a:xfrm>
          <a:noFill/>
        </p:spPr>
        <p:txBody>
          <a:bodyPr>
            <a:normAutofit/>
          </a:bodyPr>
          <a:lstStyle/>
          <a:p>
            <a:pPr algn="l"/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Použití metody analýzy ABC v současných podmínkách skladového hospodářství společnosti </a:t>
            </a:r>
            <a:r>
              <a:rPr lang="cs-CZ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Loxi</a:t>
            </a: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, s.r.o.</a:t>
            </a:r>
          </a:p>
          <a:p>
            <a:pPr algn="l"/>
            <a:endParaRPr lang="cs-CZ" sz="1800" dirty="0" smtClean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Metodika práce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zpracování a vyhodnocení interních dat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ABC analýza</a:t>
            </a:r>
            <a:endParaRPr lang="cs-CZ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552728" cy="79208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Společnost </a:t>
            </a:r>
            <a:r>
              <a:rPr lang="cs-CZ" sz="4000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Loxi</a:t>
            </a:r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, s.r.o.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5976664" cy="3600400"/>
          </a:xfrm>
          <a:noFill/>
        </p:spPr>
        <p:txBody>
          <a:bodyPr>
            <a:normAutofit/>
          </a:bodyPr>
          <a:lstStyle/>
          <a:p>
            <a:pPr algn="l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Stručné představení společnosti</a:t>
            </a:r>
          </a:p>
          <a:p>
            <a:pPr algn="l">
              <a:buClrTx/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Sklad </a:t>
            </a:r>
            <a:r>
              <a:rPr lang="cs-CZ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tiskopisů</a:t>
            </a:r>
          </a:p>
          <a:p>
            <a:pPr algn="l">
              <a:buClrTx/>
              <a:buFont typeface="Arial" pitchFamily="34" charset="0"/>
              <a:buChar char="•"/>
            </a:pPr>
            <a:endParaRPr lang="cs-CZ" sz="2400" dirty="0" smtClean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Obrázek 1" descr="888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5656" y="3284984"/>
            <a:ext cx="5832648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6264696" cy="792088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ABC analýza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7920880" cy="3912840"/>
          </a:xfrm>
          <a:noFill/>
        </p:spPr>
        <p:txBody>
          <a:bodyPr>
            <a:normAutofit/>
          </a:bodyPr>
          <a:lstStyle/>
          <a:p>
            <a:pPr algn="l"/>
            <a:endParaRPr lang="cs-CZ" dirty="0" smtClean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algn="l"/>
            <a:endParaRPr lang="cs-CZ" sz="1800" dirty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lum bright="-26000" contrast="-1000"/>
          </a:blip>
          <a:srcRect/>
          <a:stretch>
            <a:fillRect/>
          </a:stretch>
        </p:blipFill>
        <p:spPr bwMode="auto">
          <a:xfrm>
            <a:off x="2699792" y="2060848"/>
            <a:ext cx="288032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Graf 4"/>
          <p:cNvGraphicFramePr/>
          <p:nvPr/>
        </p:nvGraphicFramePr>
        <p:xfrm>
          <a:off x="1259632" y="4365104"/>
          <a:ext cx="295232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5076056" y="4365104"/>
          <a:ext cx="280831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480720" cy="936104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Sklad před racionalizací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3968" y="4149080"/>
            <a:ext cx="144016" cy="72008"/>
          </a:xfrm>
          <a:noFill/>
        </p:spPr>
        <p:txBody>
          <a:bodyPr>
            <a:normAutofit fontScale="25000" lnSpcReduction="20000"/>
          </a:bodyPr>
          <a:lstStyle/>
          <a:p>
            <a:pPr algn="l"/>
            <a:endParaRPr lang="cs-CZ" sz="1800" dirty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Obrázek 8" descr="před racionalizací jpg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64904"/>
            <a:ext cx="6120680" cy="331236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480720" cy="86409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Sklad po racionalizaci</a:t>
            </a:r>
            <a:endParaRPr lang="cs-CZ" sz="4000" dirty="0">
              <a:solidFill>
                <a:schemeClr val="bg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3968" y="4149080"/>
            <a:ext cx="144016" cy="72008"/>
          </a:xfrm>
          <a:noFill/>
        </p:spPr>
        <p:txBody>
          <a:bodyPr>
            <a:normAutofit fontScale="25000" lnSpcReduction="20000"/>
          </a:bodyPr>
          <a:lstStyle/>
          <a:p>
            <a:pPr algn="l"/>
            <a:endParaRPr lang="cs-CZ" sz="1800" dirty="0">
              <a:solidFill>
                <a:srgbClr val="82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Obrázek 18" descr="9999.bmp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2492896"/>
            <a:ext cx="6048672" cy="33123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7498032" cy="978384"/>
          </a:xfrm>
        </p:spPr>
        <p:txBody>
          <a:bodyPr/>
          <a:lstStyle/>
          <a:p>
            <a:pPr algn="ctr"/>
            <a:r>
              <a:rPr lang="cs-CZ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Závěr</a:t>
            </a:r>
            <a:endParaRPr lang="cs-CZ" sz="40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348880"/>
            <a:ext cx="8002088" cy="3672408"/>
          </a:xfrm>
        </p:spPr>
        <p:txBody>
          <a:bodyPr>
            <a:normAutofit/>
          </a:bodyPr>
          <a:lstStyle/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Posouzení a porovnání přínosů racionalizace skladu</a:t>
            </a:r>
          </a:p>
          <a:p>
            <a:pPr>
              <a:buClrTx/>
              <a:buSzPct val="100000"/>
            </a:pP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 tiskopisů společnosti </a:t>
            </a:r>
            <a:r>
              <a:rPr lang="cs-CZ" sz="26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Loxi</a:t>
            </a: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, s.r.o. metodou ABC.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Zkrácení doby manipulace se zbožím ve skladu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Přehledné uskladnění zboží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Zrychlení distribuce zboží ke konečnému zákazníkovi</a:t>
            </a:r>
          </a:p>
          <a:p>
            <a:pPr>
              <a:buClrTx/>
              <a:buSzPct val="100000"/>
              <a:buFont typeface="Arial" pitchFamily="34" charset="0"/>
              <a:buChar char="•"/>
            </a:pPr>
            <a:r>
              <a:rPr lang="cs-CZ" sz="26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Úspora času, pracovní síly a energie</a:t>
            </a:r>
          </a:p>
          <a:p>
            <a:pPr>
              <a:buClrTx/>
              <a:buSzPct val="100000"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254</Words>
  <Application>Microsoft Office PowerPoint</Application>
  <PresentationFormat>Předvádění na obrazovce (4:3)</PresentationFormat>
  <Paragraphs>53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Racionalizace skladové logistiky ve firmě Loxi, s.r.o.</vt:lpstr>
      <vt:lpstr>Motivace a důvody k řešení daného problému</vt:lpstr>
      <vt:lpstr>Cíl bakalářské práce</vt:lpstr>
      <vt:lpstr>Výzkumný problém</vt:lpstr>
      <vt:lpstr>Společnost Loxi, s.r.o.</vt:lpstr>
      <vt:lpstr>ABC analýza</vt:lpstr>
      <vt:lpstr>Sklad před racionalizací</vt:lpstr>
      <vt:lpstr>Sklad po racionalizaci</vt:lpstr>
      <vt:lpstr>Závěr</vt:lpstr>
      <vt:lpstr>Doplňující otázky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Ivča</dc:creator>
  <cp:lastModifiedBy>Ivča</cp:lastModifiedBy>
  <cp:revision>32</cp:revision>
  <dcterms:created xsi:type="dcterms:W3CDTF">2016-05-22T11:47:32Z</dcterms:created>
  <dcterms:modified xsi:type="dcterms:W3CDTF">2016-06-08T11:28:13Z</dcterms:modified>
</cp:coreProperties>
</file>