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7" r:id="rId4"/>
    <p:sldId id="269" r:id="rId5"/>
    <p:sldId id="259" r:id="rId6"/>
    <p:sldId id="260" r:id="rId7"/>
    <p:sldId id="261" r:id="rId8"/>
    <p:sldId id="263" r:id="rId9"/>
    <p:sldId id="268" r:id="rId10"/>
    <p:sldId id="262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/>
              <a:t>Komodity</a:t>
            </a:r>
          </a:p>
        </c:rich>
      </c:tx>
      <c:layout>
        <c:manualLayout>
          <c:xMode val="edge"/>
          <c:yMode val="edge"/>
          <c:x val="0.42304256713109245"/>
          <c:y val="7.8386352133713533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Náklad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4"/>
                <c:pt idx="0">
                  <c:v>dřevo</c:v>
                </c:pt>
                <c:pt idx="1">
                  <c:v>kamenivo (i písek)</c:v>
                </c:pt>
                <c:pt idx="2">
                  <c:v>sypký materiál (obiloviny)</c:v>
                </c:pt>
                <c:pt idx="3">
                  <c:v>ostatní (papír atd.)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53</c:v>
                </c:pt>
                <c:pt idx="1">
                  <c:v>28</c:v>
                </c:pt>
                <c:pt idx="2">
                  <c:v>13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7305044958321536"/>
          <c:y val="0.12590818833180792"/>
          <c:w val="0.22465636422975621"/>
          <c:h val="0.77849661325108499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Vývoj nákladů za rok</a:t>
            </a:r>
          </a:p>
        </c:rich>
      </c:tx>
      <c:layout>
        <c:manualLayout>
          <c:xMode val="edge"/>
          <c:yMode val="edge"/>
          <c:x val="0.18081124119342096"/>
          <c:y val="1.7218957575154986E-2"/>
        </c:manualLayout>
      </c:layout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Přetížené vozidlo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2 měsíce</c:v>
                </c:pt>
                <c:pt idx="1">
                  <c:v>6 měsíců</c:v>
                </c:pt>
                <c:pt idx="2">
                  <c:v>8 měsíců</c:v>
                </c:pt>
                <c:pt idx="3">
                  <c:v>12 měsíců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475734</c:v>
                </c:pt>
                <c:pt idx="1">
                  <c:v>1427202</c:v>
                </c:pt>
                <c:pt idx="2">
                  <c:v>1902936</c:v>
                </c:pt>
                <c:pt idx="3">
                  <c:v>2854404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Nepřetížené vozidlo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2 měsíce</c:v>
                </c:pt>
                <c:pt idx="1">
                  <c:v>6 měsíců</c:v>
                </c:pt>
                <c:pt idx="2">
                  <c:v>8 měsíců</c:v>
                </c:pt>
                <c:pt idx="3">
                  <c:v>12 měsíců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745134</c:v>
                </c:pt>
                <c:pt idx="1">
                  <c:v>2235402</c:v>
                </c:pt>
                <c:pt idx="2">
                  <c:v>2980536</c:v>
                </c:pt>
                <c:pt idx="3">
                  <c:v>4470804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017344"/>
        <c:axId val="115273664"/>
      </c:lineChart>
      <c:catAx>
        <c:axId val="3301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5273664"/>
        <c:crosses val="autoZero"/>
        <c:auto val="1"/>
        <c:lblAlgn val="ctr"/>
        <c:lblOffset val="100"/>
        <c:noMultiLvlLbl val="0"/>
      </c:catAx>
      <c:valAx>
        <c:axId val="115273664"/>
        <c:scaling>
          <c:orientation val="minMax"/>
        </c:scaling>
        <c:delete val="0"/>
        <c:axPos val="l"/>
        <c:majorGridlines/>
        <c:numFmt formatCode="#,##0\ &quot;Kč&quot;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3017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740136481331907"/>
          <c:y val="0.89357848127438377"/>
          <c:w val="0.58256890375543857"/>
          <c:h val="9.7812039938038872E-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Vývoj pokut</a:t>
            </a:r>
            <a:endParaRPr lang="cs-CZ" dirty="0"/>
          </a:p>
        </c:rich>
      </c:tx>
      <c:layout>
        <c:manualLayout>
          <c:xMode val="edge"/>
          <c:yMode val="edge"/>
          <c:x val="0.17345168718627221"/>
          <c:y val="1.856510478799259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Přetížené vozidlo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List1!$A$2:$A$8</c:f>
              <c:strCache>
                <c:ptCount val="7"/>
                <c:pt idx="0">
                  <c:v>3x pokuta</c:v>
                </c:pt>
                <c:pt idx="1">
                  <c:v>9x pokuta</c:v>
                </c:pt>
                <c:pt idx="2">
                  <c:v>11x pokuta</c:v>
                </c:pt>
                <c:pt idx="3">
                  <c:v>13x pokuta</c:v>
                </c:pt>
                <c:pt idx="4">
                  <c:v>15x pokuta</c:v>
                </c:pt>
                <c:pt idx="5">
                  <c:v>17x pokuta</c:v>
                </c:pt>
                <c:pt idx="6">
                  <c:v>20x pokuta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475734</c:v>
                </c:pt>
                <c:pt idx="1">
                  <c:v>601734</c:v>
                </c:pt>
                <c:pt idx="2">
                  <c:v>643734</c:v>
                </c:pt>
                <c:pt idx="3">
                  <c:v>685734</c:v>
                </c:pt>
                <c:pt idx="4">
                  <c:v>727734</c:v>
                </c:pt>
                <c:pt idx="5">
                  <c:v>769734</c:v>
                </c:pt>
                <c:pt idx="6">
                  <c:v>832734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Nepřetížené vozidlo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List1!$A$2:$A$8</c:f>
              <c:strCache>
                <c:ptCount val="7"/>
                <c:pt idx="0">
                  <c:v>3x pokuta</c:v>
                </c:pt>
                <c:pt idx="1">
                  <c:v>9x pokuta</c:v>
                </c:pt>
                <c:pt idx="2">
                  <c:v>11x pokuta</c:v>
                </c:pt>
                <c:pt idx="3">
                  <c:v>13x pokuta</c:v>
                </c:pt>
                <c:pt idx="4">
                  <c:v>15x pokuta</c:v>
                </c:pt>
                <c:pt idx="5">
                  <c:v>17x pokuta</c:v>
                </c:pt>
                <c:pt idx="6">
                  <c:v>20x pokuta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745134</c:v>
                </c:pt>
                <c:pt idx="1">
                  <c:v>745124</c:v>
                </c:pt>
                <c:pt idx="2">
                  <c:v>745124</c:v>
                </c:pt>
                <c:pt idx="3">
                  <c:v>745124</c:v>
                </c:pt>
                <c:pt idx="4">
                  <c:v>745124</c:v>
                </c:pt>
                <c:pt idx="5">
                  <c:v>754124</c:v>
                </c:pt>
                <c:pt idx="6">
                  <c:v>754124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77600"/>
        <c:axId val="115221056"/>
      </c:lineChart>
      <c:catAx>
        <c:axId val="3317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5221056"/>
        <c:crosses val="autoZero"/>
        <c:auto val="1"/>
        <c:lblAlgn val="ctr"/>
        <c:lblOffset val="100"/>
        <c:noMultiLvlLbl val="0"/>
      </c:catAx>
      <c:valAx>
        <c:axId val="115221056"/>
        <c:scaling>
          <c:orientation val="minMax"/>
          <c:min val="400000"/>
        </c:scaling>
        <c:delete val="0"/>
        <c:axPos val="l"/>
        <c:majorGridlines/>
        <c:numFmt formatCode="#,##0\ &quot;Kč&quot;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3177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Průběh nákladů mezi silniční a železniční dopravou</a:t>
            </a:r>
            <a:endParaRPr lang="cs-CZ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Železniční doprava</c:v>
                </c:pt>
              </c:strCache>
            </c:strRef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List1!$A$2:$A$6</c:f>
              <c:strCache>
                <c:ptCount val="5"/>
                <c:pt idx="0">
                  <c:v>1. měsíc</c:v>
                </c:pt>
                <c:pt idx="1">
                  <c:v>2. měsíc</c:v>
                </c:pt>
                <c:pt idx="2">
                  <c:v>6. měsíc</c:v>
                </c:pt>
                <c:pt idx="3">
                  <c:v>8. měsíc</c:v>
                </c:pt>
                <c:pt idx="4">
                  <c:v>12. měsíc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507267</c:v>
                </c:pt>
                <c:pt idx="1">
                  <c:v>1014534</c:v>
                </c:pt>
                <c:pt idx="2">
                  <c:v>3043602</c:v>
                </c:pt>
                <c:pt idx="3">
                  <c:v>4058136</c:v>
                </c:pt>
                <c:pt idx="4">
                  <c:v>6087204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Silniční doprava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List1!$A$2:$A$6</c:f>
              <c:strCache>
                <c:ptCount val="5"/>
                <c:pt idx="0">
                  <c:v>1. měsíc</c:v>
                </c:pt>
                <c:pt idx="1">
                  <c:v>2. měsíc</c:v>
                </c:pt>
                <c:pt idx="2">
                  <c:v>6. měsíc</c:v>
                </c:pt>
                <c:pt idx="3">
                  <c:v>8. měsíc</c:v>
                </c:pt>
                <c:pt idx="4">
                  <c:v>12. měsíc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1637567</c:v>
                </c:pt>
                <c:pt idx="1">
                  <c:v>2010134</c:v>
                </c:pt>
                <c:pt idx="2">
                  <c:v>3500402</c:v>
                </c:pt>
                <c:pt idx="3">
                  <c:v>4245536</c:v>
                </c:pt>
                <c:pt idx="4">
                  <c:v>5735804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22560"/>
        <c:axId val="115226816"/>
      </c:lineChart>
      <c:catAx>
        <c:axId val="3712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226816"/>
        <c:crosses val="autoZero"/>
        <c:auto val="1"/>
        <c:lblAlgn val="ctr"/>
        <c:lblOffset val="100"/>
        <c:noMultiLvlLbl val="0"/>
      </c:catAx>
      <c:valAx>
        <c:axId val="115226816"/>
        <c:scaling>
          <c:orientation val="minMax"/>
        </c:scaling>
        <c:delete val="0"/>
        <c:axPos val="l"/>
        <c:majorGridlines/>
        <c:numFmt formatCode="#,##0\ &quot;Kč&quot;" sourceLinked="0"/>
        <c:majorTickMark val="out"/>
        <c:minorTickMark val="none"/>
        <c:tickLblPos val="nextTo"/>
        <c:crossAx val="3712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75453207253695"/>
          <c:y val="0.26110757774413434"/>
          <c:w val="0.24096048758905214"/>
          <c:h val="0.323230736912255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E8695BB-D4CB-47F5-AC6B-B438A46675B6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4C4BC22-9E1E-4A9E-8DF5-4A055054508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Vyhodnocení výsledků kontrolního vážení vozidel kategorie N3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992888" cy="2969344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 bakalářské práce: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Lucie Chalupná</a:t>
            </a:r>
          </a:p>
          <a:p>
            <a:pPr algn="l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bakalářské práce: 	</a:t>
            </a: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Ing. Rudolf Kampf, Ph.D.</a:t>
            </a:r>
            <a:endParaRPr lang="cs-CZ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Jindřich Ježek, </a:t>
            </a: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Ph.D.</a:t>
            </a:r>
          </a:p>
          <a:p>
            <a:pPr algn="l"/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algn="r"/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Červen 2016</a:t>
            </a:r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56" y="5949279"/>
            <a:ext cx="4201111" cy="714475"/>
          </a:xfrm>
          <a:prstGeom prst="rect">
            <a:avLst/>
          </a:prstGeom>
          <a:effectLst>
            <a:glow>
              <a:schemeClr val="accent1"/>
            </a:glow>
            <a:reflection endPos="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7781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Váhy zabudované přímo ve vozidlech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Pavel\Desktop\BP\20160517_0808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7488832" cy="453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36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Voestalpine</a:t>
            </a:r>
            <a:r>
              <a:rPr lang="cs-CZ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Instalace kontrolního zařízení pro zjištění hmotnosti u odesílatele v 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místě 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nakládky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C:\Users\Pavel\Desktop\7125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77072"/>
            <a:ext cx="3209234" cy="230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90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doprava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856276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464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Kdo je zodpovědný za přetížení vozidla - řidič nebo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odesilatel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Otázka oponenta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2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068960"/>
            <a:ext cx="8229600" cy="1252728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22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Diskutované téma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zájem o dané téma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Pavel\Desktop\ALH49ed9f_130543_48678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343431"/>
            <a:ext cx="4173364" cy="2217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0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Cílem práce je na základě analýzy dat za období od roku 2005 do roku 2015 vysledovat vývoj míry přetížení vozidel kategorie N3 a navrhnout řešení, které povede k eliminaci přetížených vozidel.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 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9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Proč k přetěžování vozidel dochází?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Jaké jsou důvody pro to, aby dopravci nákladních vozidel nechávali záměrně svá vozidla nakládat nad povolenou mez?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Vyhodnocení výsledků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127715"/>
              </p:ext>
            </p:extLst>
          </p:nvPr>
        </p:nvGraphicFramePr>
        <p:xfrm>
          <a:off x="323528" y="2132856"/>
          <a:ext cx="740886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923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450696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Firma XY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Zakázkové trasy 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Vozový park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24944"/>
            <a:ext cx="4530725" cy="256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2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Optimalizace jízd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Kontrola hmotnosti</a:t>
            </a: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Váhy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zabudované přímo ve vozidlech</a:t>
            </a:r>
          </a:p>
          <a:p>
            <a:pPr lvl="2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Instalace kontrolního zařízení pro zjištění hmotnosti u odesílatele v místě nakládky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doprava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Optimalizace jízd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686579"/>
              </p:ext>
            </p:extLst>
          </p:nvPr>
        </p:nvGraphicFramePr>
        <p:xfrm>
          <a:off x="755576" y="2132856"/>
          <a:ext cx="7992888" cy="442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26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Vývoj pokut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811264343"/>
              </p:ext>
            </p:extLst>
          </p:nvPr>
        </p:nvGraphicFramePr>
        <p:xfrm>
          <a:off x="827584" y="2132856"/>
          <a:ext cx="79208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737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3483</TotalTime>
  <Words>169</Words>
  <Application>Microsoft Office PowerPoint</Application>
  <PresentationFormat>Předvádění na obrazovce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Vlnění</vt:lpstr>
      <vt:lpstr>Vyhodnocení výsledků kontrolního vážení vozidel kategorie N3</vt:lpstr>
      <vt:lpstr>Motivace a důvody k řešení daného problému</vt:lpstr>
      <vt:lpstr>Cíl práce </vt:lpstr>
      <vt:lpstr>Výzkumné otázky</vt:lpstr>
      <vt:lpstr>Vyhodnocení výsledků</vt:lpstr>
      <vt:lpstr>Aplikační část</vt:lpstr>
      <vt:lpstr>Návrhy opatření</vt:lpstr>
      <vt:lpstr>Optimalizace jízd</vt:lpstr>
      <vt:lpstr>Vývoj pokut</vt:lpstr>
      <vt:lpstr>Váhy zabudované přímo ve vozidlech</vt:lpstr>
      <vt:lpstr>Instalace kontrolního zařízení pro zjištění hmotnosti u odesílatele v      místě nakládky </vt:lpstr>
      <vt:lpstr>Alternativní doprava</vt:lpstr>
      <vt:lpstr>Otázka oponenta</vt:lpstr>
      <vt:lpstr>Děkuji za pozornost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Vyhodnocení výsledků kontrolního vážení vozidel kategorie N3</dc:title>
  <dc:creator>Pavel Chaulpný</dc:creator>
  <cp:lastModifiedBy>Pavel Chaulpný</cp:lastModifiedBy>
  <cp:revision>19</cp:revision>
  <dcterms:created xsi:type="dcterms:W3CDTF">2016-06-05T08:11:57Z</dcterms:created>
  <dcterms:modified xsi:type="dcterms:W3CDTF">2016-06-08T09:49:39Z</dcterms:modified>
</cp:coreProperties>
</file>