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58" r:id="rId4"/>
    <p:sldId id="271" r:id="rId5"/>
    <p:sldId id="263" r:id="rId6"/>
    <p:sldId id="265" r:id="rId7"/>
    <p:sldId id="272" r:id="rId8"/>
    <p:sldId id="274" r:id="rId9"/>
    <p:sldId id="268" r:id="rId10"/>
    <p:sldId id="273" r:id="rId11"/>
    <p:sldId id="266" r:id="rId12"/>
    <p:sldId id="275" r:id="rId13"/>
    <p:sldId id="276" r:id="rId14"/>
    <p:sldId id="257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110" d="100"/>
          <a:sy n="110" d="100"/>
        </p:scale>
        <p:origin x="166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</c:view3D>
    <c:floor>
      <c:thickness val="0"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Aktuální trasa</c:v>
                </c:pt>
              </c:strCache>
            </c:strRef>
          </c:tx>
          <c:spPr>
            <a:solidFill>
              <a:srgbClr val="6699FF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4.7875523638539804E-3"/>
                  <c:y val="0.27927927927927898"/>
                </c:manualLayout>
              </c:layout>
              <c:tx>
                <c:rich>
                  <a:bodyPr/>
                  <a:lstStyle/>
                  <a:p>
                    <a:pPr>
                      <a:defRPr sz="1000" b="1"/>
                    </a:pPr>
                    <a:r>
                      <a:rPr lang="cs-CZ" sz="1000"/>
                      <a:t>159 826, 80 Kč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159826.79999999999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Optimalizovaná trasa</c:v>
                </c:pt>
              </c:strCache>
            </c:strRef>
          </c:tx>
          <c:spPr>
            <a:solidFill>
              <a:srgbClr val="FFCC99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0.126126126126126"/>
                </c:manualLayout>
              </c:layout>
              <c:tx>
                <c:rich>
                  <a:bodyPr/>
                  <a:lstStyle/>
                  <a:p>
                    <a:r>
                      <a:rPr lang="cs-CZ" sz="900"/>
                      <a:t>148 744, 50 Kč</a:t>
                    </a:r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148744.5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4450208"/>
        <c:axId val="294450992"/>
        <c:axId val="0"/>
      </c:bar3DChart>
      <c:catAx>
        <c:axId val="2944502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94450992"/>
        <c:crosses val="autoZero"/>
        <c:auto val="1"/>
        <c:lblAlgn val="ctr"/>
        <c:lblOffset val="100"/>
        <c:noMultiLvlLbl val="0"/>
      </c:catAx>
      <c:valAx>
        <c:axId val="294450992"/>
        <c:scaling>
          <c:orientation val="minMax"/>
          <c:max val="160000"/>
          <c:min val="145000"/>
        </c:scaling>
        <c:delete val="0"/>
        <c:axPos val="l"/>
        <c:majorGridlines/>
        <c:title>
          <c:tx>
            <c:rich>
              <a:bodyPr rot="0" vert="horz" anchor="t" anchorCtr="0"/>
              <a:lstStyle/>
              <a:p>
                <a:pPr>
                  <a:defRPr/>
                </a:pPr>
                <a:r>
                  <a:rPr lang="cs-CZ"/>
                  <a:t>Kč</a:t>
                </a:r>
              </a:p>
            </c:rich>
          </c:tx>
          <c:layout>
            <c:manualLayout>
              <c:xMode val="edge"/>
              <c:yMode val="edge"/>
              <c:x val="0.169667274535028"/>
              <c:y val="1.4030644818046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94450208"/>
        <c:crosses val="autoZero"/>
        <c:crossBetween val="between"/>
        <c:minorUnit val="400"/>
      </c:valAx>
    </c:plotArea>
    <c:legend>
      <c:legendPos val="b"/>
      <c:overlay val="0"/>
    </c:legend>
    <c:plotVisOnly val="1"/>
    <c:dispBlanksAs val="gap"/>
    <c:showDLblsOverMax val="0"/>
  </c:chart>
  <c:spPr>
    <a:solidFill>
      <a:sysClr val="window" lastClr="FFFFFF"/>
    </a:solidFill>
    <a:ln>
      <a:solidFill>
        <a:schemeClr val="tx1"/>
      </a:solidFill>
    </a:ln>
    <a:effectLst>
      <a:glow rad="101600">
        <a:schemeClr val="accent1">
          <a:satMod val="175000"/>
          <a:alpha val="40000"/>
        </a:schemeClr>
      </a:glow>
    </a:effectLst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B12424-5D0A-40D3-BE20-3A3FCE87B91F}" type="datetimeFigureOut">
              <a:rPr lang="cs-CZ" smtClean="0"/>
              <a:t>08.06.2016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848872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/>
              <a:t>OPTIMALIZACE</a:t>
            </a:r>
            <a:br>
              <a:rPr lang="cs-CZ" sz="4800" b="1" dirty="0"/>
            </a:br>
            <a:r>
              <a:rPr lang="cs-CZ" sz="4800" b="1" dirty="0"/>
              <a:t>DOPRAVNĚ-LOGISTICKÝCH PROCESŮ VE FIRMĚ</a:t>
            </a:r>
            <a:br>
              <a:rPr lang="cs-CZ" sz="4800" b="1" dirty="0"/>
            </a:br>
            <a:r>
              <a:rPr lang="cs-CZ" sz="4800" b="1" dirty="0"/>
              <a:t>HRAL s.r.o.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7808" y="6137920"/>
            <a:ext cx="8060432" cy="1440160"/>
          </a:xfrm>
        </p:spPr>
        <p:txBody>
          <a:bodyPr>
            <a:normAutofit/>
          </a:bodyPr>
          <a:lstStyle/>
          <a:p>
            <a:pPr algn="l"/>
            <a:r>
              <a:rPr lang="cs-CZ" sz="2100" b="1" dirty="0" smtClean="0">
                <a:solidFill>
                  <a:schemeClr val="accent1">
                    <a:lumMod val="75000"/>
                  </a:schemeClr>
                </a:solidFill>
              </a:rPr>
              <a:t>Autorka bakalářské </a:t>
            </a:r>
            <a:r>
              <a:rPr lang="cs-CZ" sz="2100" b="1" dirty="0">
                <a:solidFill>
                  <a:schemeClr val="accent1">
                    <a:lumMod val="75000"/>
                  </a:schemeClr>
                </a:solidFill>
              </a:rPr>
              <a:t>práce: </a:t>
            </a:r>
            <a:r>
              <a:rPr lang="cs-CZ" sz="2100" dirty="0" smtClean="0">
                <a:solidFill>
                  <a:schemeClr val="accent1">
                    <a:lumMod val="75000"/>
                  </a:schemeClr>
                </a:solidFill>
              </a:rPr>
              <a:t>Andrea Čermáková</a:t>
            </a:r>
            <a:endParaRPr lang="cs-CZ" sz="21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cs-CZ" sz="2100" b="1" dirty="0">
                <a:solidFill>
                  <a:schemeClr val="accent1">
                    <a:lumMod val="75000"/>
                  </a:schemeClr>
                </a:solidFill>
              </a:rPr>
              <a:t>Vedoucí bakalářské práce: </a:t>
            </a:r>
            <a:r>
              <a:rPr lang="cs-CZ" sz="2100" dirty="0">
                <a:solidFill>
                  <a:schemeClr val="accent1">
                    <a:lumMod val="75000"/>
                  </a:schemeClr>
                </a:solidFill>
              </a:rPr>
              <a:t>doc. Ing. Rudolf Kampf, Ph.D.</a:t>
            </a:r>
          </a:p>
          <a:p>
            <a:pPr algn="l"/>
            <a:r>
              <a:rPr lang="cs-CZ" sz="2100" b="1" dirty="0">
                <a:solidFill>
                  <a:schemeClr val="accent1">
                    <a:lumMod val="75000"/>
                  </a:schemeClr>
                </a:solidFill>
              </a:rPr>
              <a:t>Oponent bakalářské práce: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prof. Ing. Václav </a:t>
            </a:r>
            <a:r>
              <a:rPr lang="cs-CZ" sz="2000" dirty="0" err="1">
                <a:solidFill>
                  <a:schemeClr val="accent1">
                    <a:lumMod val="75000"/>
                  </a:schemeClr>
                </a:solidFill>
              </a:rPr>
              <a:t>Cempírek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, Ph.D.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cs-CZ" sz="2800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520850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Vysoká škola technická a ekonomická</a:t>
            </a:r>
          </a:p>
          <a:p>
            <a:pPr algn="ctr">
              <a:lnSpc>
                <a:spcPct val="150000"/>
              </a:lnSpc>
            </a:pPr>
            <a:r>
              <a:rPr lang="cs-CZ" dirty="0" smtClean="0"/>
              <a:t>v Českých Budějovicích</a:t>
            </a:r>
          </a:p>
          <a:p>
            <a:pPr algn="ctr">
              <a:lnSpc>
                <a:spcPct val="150000"/>
              </a:lnSpc>
            </a:pPr>
            <a:r>
              <a:rPr lang="cs-CZ" dirty="0" smtClean="0"/>
              <a:t>Ústav </a:t>
            </a:r>
            <a:r>
              <a:rPr lang="cs-CZ" dirty="0" err="1" smtClean="0"/>
              <a:t>technicko-technologický</a:t>
            </a:r>
            <a:endParaRPr lang="cs-CZ" dirty="0" smtClean="0"/>
          </a:p>
          <a:p>
            <a:pPr algn="ctr">
              <a:lnSpc>
                <a:spcPct val="150000"/>
              </a:lnSpc>
            </a:pPr>
            <a:r>
              <a:rPr lang="cs-CZ" sz="1600" dirty="0" smtClean="0"/>
              <a:t>červen 2016</a:t>
            </a:r>
            <a:endParaRPr lang="cs-CZ" sz="1600" dirty="0"/>
          </a:p>
        </p:txBody>
      </p:sp>
      <p:pic>
        <p:nvPicPr>
          <p:cNvPr id="1026" name="Picture 2" descr="https://upload.wikimedia.org/wikipedia/commons/thumb/2/2a/Logo_vste.jpg/235px-Logo_v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20850"/>
            <a:ext cx="1150386" cy="115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9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cs-CZ" dirty="0" smtClean="0"/>
              <a:t>LITTLŮV ALGORITMUS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trasA</a:t>
            </a:r>
            <a:r>
              <a:rPr lang="cs-CZ" dirty="0" smtClean="0"/>
              <a:t>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Matice vzdáleností se sloupcovou a řádkovou úpravou</a:t>
            </a:r>
          </a:p>
          <a:p>
            <a:r>
              <a:rPr lang="cs-CZ" sz="2800" dirty="0" smtClean="0"/>
              <a:t>Ohodnocení všech 0</a:t>
            </a:r>
          </a:p>
          <a:p>
            <a:r>
              <a:rPr lang="cs-CZ" sz="2800" dirty="0" smtClean="0"/>
              <a:t>Konečná trasa: V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 </a:t>
            </a:r>
            <a:r>
              <a:rPr lang="cs-CZ" sz="2800" dirty="0"/>
              <a:t>– V</a:t>
            </a:r>
            <a:r>
              <a:rPr lang="cs-CZ" sz="2800" baseline="-25000" dirty="0"/>
              <a:t>7</a:t>
            </a:r>
            <a:r>
              <a:rPr lang="cs-CZ" sz="2800" dirty="0"/>
              <a:t> – V</a:t>
            </a:r>
            <a:r>
              <a:rPr lang="cs-CZ" sz="2800" baseline="-25000" dirty="0"/>
              <a:t>6</a:t>
            </a:r>
            <a:r>
              <a:rPr lang="cs-CZ" sz="2800" dirty="0"/>
              <a:t> – V</a:t>
            </a:r>
            <a:r>
              <a:rPr lang="cs-CZ" sz="2800" baseline="-25000" dirty="0"/>
              <a:t>5</a:t>
            </a:r>
            <a:r>
              <a:rPr lang="cs-CZ" sz="2800" dirty="0"/>
              <a:t> – V</a:t>
            </a:r>
            <a:r>
              <a:rPr lang="cs-CZ" sz="2800" baseline="-25000" dirty="0"/>
              <a:t>4</a:t>
            </a:r>
            <a:r>
              <a:rPr lang="cs-CZ" sz="2800" dirty="0"/>
              <a:t> – V</a:t>
            </a:r>
            <a:r>
              <a:rPr lang="cs-CZ" sz="2800" baseline="-25000" dirty="0"/>
              <a:t>2</a:t>
            </a:r>
            <a:r>
              <a:rPr lang="cs-CZ" sz="2800" dirty="0"/>
              <a:t> – V</a:t>
            </a:r>
            <a:r>
              <a:rPr lang="cs-CZ" sz="2800" baseline="-25000" dirty="0"/>
              <a:t>3</a:t>
            </a:r>
            <a:r>
              <a:rPr lang="cs-CZ" sz="2800" dirty="0"/>
              <a:t> – V</a:t>
            </a:r>
            <a:r>
              <a:rPr lang="cs-CZ" sz="2800" baseline="-25000" dirty="0"/>
              <a:t>1</a:t>
            </a:r>
            <a:r>
              <a:rPr lang="cs-CZ" sz="2800" dirty="0"/>
              <a:t> </a:t>
            </a:r>
            <a:endParaRPr lang="cs-CZ" sz="2800" dirty="0" smtClean="0"/>
          </a:p>
          <a:p>
            <a:r>
              <a:rPr lang="cs-CZ" sz="2800" dirty="0" smtClean="0"/>
              <a:t>Délka trasy: 237,3 km</a:t>
            </a:r>
            <a:endParaRPr lang="cs-CZ" sz="28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174141"/>
              </p:ext>
            </p:extLst>
          </p:nvPr>
        </p:nvGraphicFramePr>
        <p:xfrm>
          <a:off x="323528" y="4221088"/>
          <a:ext cx="4320481" cy="2160240"/>
        </p:xfrm>
        <a:graphic>
          <a:graphicData uri="http://schemas.openxmlformats.org/drawingml/2006/table">
            <a:tbl>
              <a:tblPr firstRow="1" firstCol="1" bandRow="1"/>
              <a:tblGrid>
                <a:gridCol w="479569"/>
                <a:gridCol w="480114"/>
                <a:gridCol w="480114"/>
                <a:gridCol w="480114"/>
                <a:gridCol w="480114"/>
                <a:gridCol w="480114"/>
                <a:gridCol w="480114"/>
                <a:gridCol w="480114"/>
                <a:gridCol w="480114"/>
              </a:tblGrid>
              <a:tr h="262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7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96,1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2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89430"/>
              </p:ext>
            </p:extLst>
          </p:nvPr>
        </p:nvGraphicFramePr>
        <p:xfrm>
          <a:off x="4716016" y="4221087"/>
          <a:ext cx="4191893" cy="2276873"/>
        </p:xfrm>
        <a:graphic>
          <a:graphicData uri="http://schemas.openxmlformats.org/drawingml/2006/table">
            <a:tbl>
              <a:tblPr firstRow="1" firstCol="1" bandRow="1"/>
              <a:tblGrid>
                <a:gridCol w="523466"/>
                <a:gridCol w="524061"/>
                <a:gridCol w="524061"/>
                <a:gridCol w="524061"/>
                <a:gridCol w="524061"/>
                <a:gridCol w="524061"/>
                <a:gridCol w="524061"/>
                <a:gridCol w="524061"/>
              </a:tblGrid>
              <a:tr h="24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Vʹ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</a:tr>
              <a:tr h="258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4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121,4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8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114,2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8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115,2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8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121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8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6,5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5,6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03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VÝSLEDKY A PŘÍNOSY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zjištěných výsledků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Roční úspora nákladů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50054"/>
              </p:ext>
            </p:extLst>
          </p:nvPr>
        </p:nvGraphicFramePr>
        <p:xfrm>
          <a:off x="1619672" y="2348880"/>
          <a:ext cx="5976664" cy="1368152"/>
        </p:xfrm>
        <a:graphic>
          <a:graphicData uri="http://schemas.openxmlformats.org/drawingml/2006/table">
            <a:tbl>
              <a:tblPr firstRow="1" firstCol="1" bandRow="1"/>
              <a:tblGrid>
                <a:gridCol w="2876164"/>
                <a:gridCol w="1800336"/>
                <a:gridCol w="1300164"/>
              </a:tblGrid>
              <a:tr h="342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DRUH VÝPOČTU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DÉLKA TRASY [km]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ROZDÍL [km]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aktuální trasa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255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výpočet - metoda nejbližšího souseda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257,4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+ 2,4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výpočet - Littlův algoritmus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237,3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- 17,7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947810"/>
              </p:ext>
            </p:extLst>
          </p:nvPr>
        </p:nvGraphicFramePr>
        <p:xfrm>
          <a:off x="1403648" y="4725144"/>
          <a:ext cx="6264696" cy="1080120"/>
        </p:xfrm>
        <a:graphic>
          <a:graphicData uri="http://schemas.openxmlformats.org/drawingml/2006/table">
            <a:tbl>
              <a:tblPr firstRow="1" firstCol="1" bandRow="1"/>
              <a:tblGrid>
                <a:gridCol w="2020130"/>
                <a:gridCol w="1483175"/>
                <a:gridCol w="1392155"/>
                <a:gridCol w="1369236"/>
              </a:tblGrid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DRUH VÝPOČTU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CENA 1 CESTY [Kč]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ROČNÍ NÁKLADY [Kč]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ROČNÍ ROZDÍL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[Kč]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aktuální trasa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1 005,20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159 826,80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výpočet - Littlův algoritmus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935,50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148 744,50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- 11 082,30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365238520"/>
              </p:ext>
            </p:extLst>
          </p:nvPr>
        </p:nvGraphicFramePr>
        <p:xfrm>
          <a:off x="1043608" y="1484784"/>
          <a:ext cx="748883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913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Trasa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 optimální varianty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348880"/>
            <a:ext cx="720080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4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práce splněn</a:t>
            </a:r>
          </a:p>
          <a:p>
            <a:r>
              <a:rPr lang="cs-CZ" dirty="0" smtClean="0"/>
              <a:t>Možnost optimalizace zadaných tras</a:t>
            </a:r>
          </a:p>
          <a:p>
            <a:r>
              <a:rPr lang="cs-CZ" dirty="0" smtClean="0"/>
              <a:t>Získání finanční úspory</a:t>
            </a:r>
          </a:p>
          <a:p>
            <a:r>
              <a:rPr lang="cs-CZ" dirty="0" smtClean="0"/>
              <a:t>Možnost stejným způsobem ušetřit </a:t>
            </a:r>
            <a:r>
              <a:rPr lang="cs-CZ" smtClean="0"/>
              <a:t>na dalších pravidelných </a:t>
            </a:r>
            <a:r>
              <a:rPr lang="cs-CZ" dirty="0" smtClean="0"/>
              <a:t>trasách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149080"/>
            <a:ext cx="3133725" cy="235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5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pPr algn="ctr"/>
            <a:r>
              <a:rPr lang="cs-CZ" sz="8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6325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OTÁZKY VEDOUCÍHO </a:t>
            </a:r>
            <a:r>
              <a:rPr lang="cs-CZ" dirty="0" smtClean="0"/>
              <a:t>a </a:t>
            </a:r>
            <a:r>
              <a:rPr lang="cs-CZ" smtClean="0"/>
              <a:t>openenta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 práce</a:t>
            </a:r>
            <a:r>
              <a:rPr lang="cs-CZ" dirty="0" smtClean="0"/>
              <a:t>:</a:t>
            </a:r>
          </a:p>
          <a:p>
            <a:pPr lvl="1"/>
            <a:r>
              <a:rPr lang="cs-CZ" sz="2400" i="1" dirty="0" smtClean="0"/>
              <a:t>„Jaké </a:t>
            </a:r>
            <a:r>
              <a:rPr lang="cs-CZ" sz="2400" i="1" dirty="0"/>
              <a:t>další metody operačního výzkumu je možné použít na řešení BP?“</a:t>
            </a:r>
            <a:endParaRPr lang="cs-CZ" sz="2400" dirty="0"/>
          </a:p>
          <a:p>
            <a:pPr lvl="1"/>
            <a:r>
              <a:rPr lang="cs-CZ" sz="2400" i="1" dirty="0" smtClean="0"/>
              <a:t>„Budou </a:t>
            </a:r>
            <a:r>
              <a:rPr lang="cs-CZ" sz="2400" i="1" dirty="0"/>
              <a:t>výsledky práce aplikované?“</a:t>
            </a:r>
          </a:p>
          <a:p>
            <a:r>
              <a:rPr lang="cs-CZ" dirty="0" smtClean="0"/>
              <a:t>Oponent:</a:t>
            </a:r>
          </a:p>
          <a:p>
            <a:pPr lvl="1"/>
            <a:r>
              <a:rPr lang="cs-CZ" sz="2400" i="1" dirty="0" smtClean="0"/>
              <a:t>„Proč </a:t>
            </a:r>
            <a:r>
              <a:rPr lang="cs-CZ" sz="2400" i="1" dirty="0"/>
              <a:t>jsou dosahovány u použitých matematických metod rozdílné celkové ujeté vzdálenosti?“</a:t>
            </a:r>
            <a:endParaRPr lang="cs-CZ" sz="2400" dirty="0"/>
          </a:p>
          <a:p>
            <a:pPr lvl="1"/>
            <a:r>
              <a:rPr lang="cs-CZ" sz="2400" i="1" dirty="0" smtClean="0"/>
              <a:t>„Je </a:t>
            </a:r>
            <a:r>
              <a:rPr lang="cs-CZ" sz="2400" i="1" dirty="0"/>
              <a:t>dosažená úspora pro management společnosti přínosem?“</a:t>
            </a:r>
          </a:p>
          <a:p>
            <a:pPr marL="457200" lvl="1" indent="0">
              <a:buNone/>
            </a:pPr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278282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cs-CZ" dirty="0"/>
              <a:t>MOTIVACE A DŮVODY K ŘEŠENÍ DANÉHO PROBLÉMU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132856"/>
            <a:ext cx="8686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Aktuálnost dané problematiky</a:t>
            </a:r>
          </a:p>
          <a:p>
            <a:pPr>
              <a:lnSpc>
                <a:spcPct val="150000"/>
              </a:lnSpc>
            </a:pPr>
            <a:r>
              <a:rPr lang="cs-CZ" dirty="0"/>
              <a:t>Seznámení s metodami operačního výzkumu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Prohloubení znalostí vybrané problematiky</a:t>
            </a:r>
          </a:p>
        </p:txBody>
      </p:sp>
    </p:spTree>
    <p:extLst>
      <p:ext uri="{BB962C8B-B14F-4D97-AF65-F5344CB8AC3E}">
        <p14:creationId xmlns:p14="http://schemas.microsoft.com/office/powerpoint/2010/main" val="225312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BAKALÁŘSKÉ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3000" i="1" dirty="0" smtClean="0"/>
              <a:t>„</a:t>
            </a:r>
            <a:r>
              <a:rPr lang="cs-CZ" i="1" dirty="0" smtClean="0"/>
              <a:t>Cílem </a:t>
            </a:r>
            <a:r>
              <a:rPr lang="cs-CZ" i="1" dirty="0"/>
              <a:t>práce je na základě analýzy současného stavu dopravně-logistických procesů ve vybrané firmě navrhnout optimalizační opatření, která povedou k zefektivnění vybraných procesů a jejich ekonomické vyhodnocení</a:t>
            </a:r>
            <a:r>
              <a:rPr lang="cs-CZ" i="1" dirty="0" smtClean="0"/>
              <a:t>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4257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500" b="1" dirty="0" smtClean="0"/>
              <a:t>Teoreticko-metodologická část</a:t>
            </a:r>
            <a:endParaRPr lang="cs-CZ" sz="3500" b="1" dirty="0"/>
          </a:p>
          <a:p>
            <a:pPr lvl="2"/>
            <a:r>
              <a:rPr lang="cs-CZ" sz="3200" dirty="0" smtClean="0"/>
              <a:t>Rozbor základních pojmů</a:t>
            </a:r>
          </a:p>
          <a:p>
            <a:pPr lvl="2"/>
            <a:r>
              <a:rPr lang="cs-CZ" sz="3200" dirty="0" smtClean="0"/>
              <a:t>Rozbor metod využitých v praktické části</a:t>
            </a:r>
            <a:endParaRPr lang="cs-CZ" sz="3200" dirty="0"/>
          </a:p>
          <a:p>
            <a:r>
              <a:rPr lang="cs-CZ" sz="3500" b="1" dirty="0" smtClean="0"/>
              <a:t>Aplikační </a:t>
            </a:r>
            <a:r>
              <a:rPr lang="cs-CZ" sz="3500" b="1" dirty="0"/>
              <a:t>část</a:t>
            </a:r>
          </a:p>
          <a:p>
            <a:pPr lvl="2"/>
            <a:r>
              <a:rPr lang="cs-CZ" sz="3200" dirty="0" smtClean="0"/>
              <a:t>Představení společnosti</a:t>
            </a:r>
          </a:p>
          <a:p>
            <a:pPr lvl="2"/>
            <a:r>
              <a:rPr lang="cs-CZ" sz="3200" dirty="0" smtClean="0"/>
              <a:t>Rozbor zadaných tras</a:t>
            </a:r>
          </a:p>
          <a:p>
            <a:pPr lvl="2"/>
            <a:r>
              <a:rPr lang="cs-CZ" sz="3200" dirty="0" smtClean="0"/>
              <a:t>Aplikace zvolených metod</a:t>
            </a:r>
          </a:p>
          <a:p>
            <a:pPr lvl="2"/>
            <a:r>
              <a:rPr lang="cs-CZ" sz="3200" dirty="0" smtClean="0"/>
              <a:t>Ekonomické přínosy navrhovaných změn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75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Společnost HRAL s.r.o.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roku 1998 se sídlem v Živohošti</a:t>
            </a:r>
          </a:p>
          <a:p>
            <a:r>
              <a:rPr lang="cs-CZ" dirty="0" smtClean="0"/>
              <a:t>Předmět podnikání: silniční motorová doprava</a:t>
            </a:r>
          </a:p>
          <a:p>
            <a:r>
              <a:rPr lang="cs-CZ" dirty="0" smtClean="0"/>
              <a:t>Vozový park: přibližně 130 vozidel</a:t>
            </a:r>
          </a:p>
          <a:p>
            <a:r>
              <a:rPr lang="cs-CZ" dirty="0" smtClean="0"/>
              <a:t>Aplikace využívané společností:</a:t>
            </a:r>
          </a:p>
          <a:p>
            <a:pPr lvl="2"/>
            <a:r>
              <a:rPr lang="cs-CZ" sz="3000" dirty="0" err="1" smtClean="0"/>
              <a:t>Webdispečink</a:t>
            </a:r>
            <a:endParaRPr lang="cs-CZ" sz="3000" dirty="0" smtClean="0"/>
          </a:p>
          <a:p>
            <a:pPr lvl="2"/>
            <a:r>
              <a:rPr lang="cs-CZ" sz="3000" dirty="0" err="1" smtClean="0"/>
              <a:t>Rinkai</a:t>
            </a:r>
            <a:r>
              <a:rPr lang="cs-CZ" sz="3000" dirty="0" smtClean="0"/>
              <a:t> </a:t>
            </a:r>
            <a:r>
              <a:rPr lang="cs-CZ" sz="3000" dirty="0" err="1" smtClean="0"/>
              <a:t>Routing</a:t>
            </a:r>
            <a:endParaRPr lang="cs-CZ" sz="3000" dirty="0" smtClean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705850"/>
            <a:ext cx="1872208" cy="792088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78220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POUŽITÉ METODY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442790"/>
          </a:xfrm>
        </p:spPr>
        <p:txBody>
          <a:bodyPr>
            <a:normAutofit fontScale="47500" lnSpcReduction="20000"/>
          </a:bodyPr>
          <a:lstStyle/>
          <a:p>
            <a:r>
              <a:rPr lang="cs-CZ" sz="6700" dirty="0" smtClean="0"/>
              <a:t>Metody operačního výzkumu</a:t>
            </a:r>
          </a:p>
          <a:p>
            <a:r>
              <a:rPr lang="cs-CZ" sz="6700" dirty="0" smtClean="0"/>
              <a:t>Metody dopravního okružního problému</a:t>
            </a:r>
          </a:p>
          <a:p>
            <a:pPr marL="0" indent="0">
              <a:buNone/>
            </a:pPr>
            <a:r>
              <a:rPr lang="cs-CZ" sz="3000" dirty="0" smtClean="0"/>
              <a:t>		</a:t>
            </a:r>
          </a:p>
          <a:p>
            <a:pPr marL="0" indent="0">
              <a:buNone/>
            </a:pPr>
            <a:r>
              <a:rPr lang="cs-CZ" sz="3000" dirty="0" smtClean="0"/>
              <a:t>		</a:t>
            </a:r>
            <a:endParaRPr lang="cs-CZ" sz="3000" b="1" dirty="0"/>
          </a:p>
        </p:txBody>
      </p:sp>
      <p:sp>
        <p:nvSpPr>
          <p:cNvPr id="4" name="Násobení 3"/>
          <p:cNvSpPr/>
          <p:nvPr/>
        </p:nvSpPr>
        <p:spPr>
          <a:xfrm>
            <a:off x="4067944" y="3933056"/>
            <a:ext cx="936104" cy="86409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84784" y="3257108"/>
            <a:ext cx="610242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3000" b="1" dirty="0">
                <a:solidFill>
                  <a:srgbClr val="895D1D"/>
                </a:solidFill>
              </a:rPr>
              <a:t>Metoda nejbližšího souseda</a:t>
            </a:r>
          </a:p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3000" b="1" dirty="0">
                <a:solidFill>
                  <a:srgbClr val="895D1D"/>
                </a:solidFill>
              </a:rPr>
              <a:t>			</a:t>
            </a:r>
          </a:p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endParaRPr lang="cs-CZ" sz="3000" b="1" dirty="0" smtClean="0">
              <a:solidFill>
                <a:srgbClr val="895D1D"/>
              </a:solidFill>
            </a:endParaRPr>
          </a:p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3000" b="1" dirty="0" err="1" smtClean="0">
                <a:solidFill>
                  <a:srgbClr val="895D1D"/>
                </a:solidFill>
              </a:rPr>
              <a:t>Littlův</a:t>
            </a:r>
            <a:r>
              <a:rPr lang="cs-CZ" sz="3000" b="1" dirty="0" smtClean="0">
                <a:solidFill>
                  <a:srgbClr val="895D1D"/>
                </a:solidFill>
              </a:rPr>
              <a:t> </a:t>
            </a:r>
            <a:r>
              <a:rPr lang="cs-CZ" sz="3000" b="1" dirty="0">
                <a:solidFill>
                  <a:srgbClr val="895D1D"/>
                </a:solidFill>
              </a:rPr>
              <a:t>algoritmus</a:t>
            </a:r>
          </a:p>
        </p:txBody>
      </p:sp>
    </p:spTree>
    <p:extLst>
      <p:ext uri="{BB962C8B-B14F-4D97-AF65-F5344CB8AC3E}">
        <p14:creationId xmlns:p14="http://schemas.microsoft.com/office/powerpoint/2010/main" val="327945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ZADANÁ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Zadané trasy: 3</a:t>
            </a:r>
          </a:p>
          <a:p>
            <a:r>
              <a:rPr lang="cs-CZ" dirty="0" smtClean="0"/>
              <a:t>Porovnání nejvýhodnější varianty:</a:t>
            </a:r>
          </a:p>
          <a:p>
            <a:pPr lvl="2"/>
            <a:r>
              <a:rPr lang="cs-CZ" sz="3000" dirty="0" smtClean="0"/>
              <a:t>Aktuální trasa</a:t>
            </a:r>
            <a:endParaRPr lang="cs-CZ" sz="3000" dirty="0"/>
          </a:p>
          <a:p>
            <a:pPr lvl="2"/>
            <a:r>
              <a:rPr lang="cs-CZ" sz="3000" dirty="0" smtClean="0"/>
              <a:t>Výsledek Metody nejbližšího souseda</a:t>
            </a:r>
          </a:p>
          <a:p>
            <a:pPr lvl="2"/>
            <a:r>
              <a:rPr lang="cs-CZ" sz="3000" dirty="0" smtClean="0"/>
              <a:t>Délka trasy dle </a:t>
            </a:r>
            <a:r>
              <a:rPr lang="cs-CZ" sz="3000" dirty="0" err="1" smtClean="0"/>
              <a:t>Littlova</a:t>
            </a:r>
            <a:r>
              <a:rPr lang="cs-CZ" sz="3000" dirty="0" smtClean="0"/>
              <a:t> algoritmu</a:t>
            </a:r>
            <a:endParaRPr lang="cs-CZ" sz="3000" dirty="0"/>
          </a:p>
          <a:p>
            <a:r>
              <a:rPr lang="cs-CZ" dirty="0" smtClean="0"/>
              <a:t>Výpočet možné finanční úspory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05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cs-CZ" dirty="0"/>
              <a:t>APLIKACE METOD na konkrétní</a:t>
            </a:r>
            <a:br>
              <a:rPr lang="cs-CZ" dirty="0"/>
            </a:br>
            <a:r>
              <a:rPr lang="cs-CZ" dirty="0"/>
              <a:t>trase Č. </a:t>
            </a:r>
            <a:r>
              <a:rPr lang="cs-CZ" dirty="0" smtClean="0"/>
              <a:t>3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713546"/>
              </p:ext>
            </p:extLst>
          </p:nvPr>
        </p:nvGraphicFramePr>
        <p:xfrm>
          <a:off x="971599" y="3501004"/>
          <a:ext cx="7416825" cy="2808315"/>
        </p:xfrm>
        <a:graphic>
          <a:graphicData uri="http://schemas.openxmlformats.org/drawingml/2006/table">
            <a:tbl>
              <a:tblPr firstRow="1" firstCol="1" bandRow="1"/>
              <a:tblGrid>
                <a:gridCol w="2201951"/>
                <a:gridCol w="2607437"/>
                <a:gridCol w="2607437"/>
              </a:tblGrid>
              <a:tr h="3120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Označení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Místo nakládky / vykládky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0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MĚSTO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ULICE + číslo popisné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Jažlovice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Na dlouhém 90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Pardubice – Popkovice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Za zlatou přilbou </a:t>
                      </a:r>
                      <a:r>
                        <a:rPr lang="cs-CZ" sz="1000">
                          <a:effectLst/>
                          <a:latin typeface="Times New Roman"/>
                          <a:ea typeface="Calibri"/>
                        </a:rPr>
                        <a:t>(firma Kubík a. s.)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Pardubice – Popkovice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Za zlatou přilbou </a:t>
                      </a:r>
                      <a:r>
                        <a:rPr lang="cs-CZ" sz="1000">
                          <a:effectLst/>
                          <a:latin typeface="Times New Roman"/>
                          <a:ea typeface="Calibri"/>
                        </a:rPr>
                        <a:t>(Čepos a. s.)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Staré Hradiště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Hradišťská 407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Opatovice nad Labem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Calibri"/>
                        </a:rPr>
                        <a:t>SIRIUS MP, s.r.o.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Hradec Králové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Březhradská 148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Hradec Králové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Bří. Štefanů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>
          <a:xfrm>
            <a:off x="304900" y="1844824"/>
            <a:ext cx="8352928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Původní pořadí zastávek</a:t>
            </a:r>
          </a:p>
          <a:p>
            <a:r>
              <a:rPr lang="cs-CZ" dirty="0" smtClean="0"/>
              <a:t>Délka trasy: 255 km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70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936104"/>
          </a:xfrm>
        </p:spPr>
        <p:txBody>
          <a:bodyPr>
            <a:noAutofit/>
          </a:bodyPr>
          <a:lstStyle/>
          <a:p>
            <a:pPr algn="ctr"/>
            <a:r>
              <a:rPr lang="cs-CZ" dirty="0" smtClean="0"/>
              <a:t>METODA NEJBLIŽŠÍHO SOUSEDA</a:t>
            </a:r>
            <a:br>
              <a:rPr lang="cs-CZ" dirty="0" smtClean="0"/>
            </a:br>
            <a:r>
              <a:rPr lang="cs-CZ" dirty="0" err="1" smtClean="0"/>
              <a:t>trasA</a:t>
            </a:r>
            <a:r>
              <a:rPr lang="cs-CZ" dirty="0" smtClean="0"/>
              <a:t> Č. 3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72816"/>
            <a:ext cx="8686800" cy="4525963"/>
          </a:xfrm>
        </p:spPr>
        <p:txBody>
          <a:bodyPr/>
          <a:lstStyle/>
          <a:p>
            <a:r>
              <a:rPr lang="cs-CZ" sz="2600" dirty="0" smtClean="0"/>
              <a:t>Výběr </a:t>
            </a:r>
            <a:r>
              <a:rPr lang="cs-CZ" sz="2600" dirty="0"/>
              <a:t>nejkratší vzdálenosti do následujícího zastávkového bodu</a:t>
            </a:r>
          </a:p>
          <a:p>
            <a:r>
              <a:rPr lang="cs-CZ" sz="2600" dirty="0" smtClean="0"/>
              <a:t>Postupné zmenšování tabulky</a:t>
            </a:r>
          </a:p>
          <a:p>
            <a:r>
              <a:rPr lang="cs-CZ" sz="2600" dirty="0" smtClean="0"/>
              <a:t>Konečná </a:t>
            </a:r>
            <a:r>
              <a:rPr lang="cs-CZ" sz="2600" dirty="0"/>
              <a:t>trasa: V</a:t>
            </a:r>
            <a:r>
              <a:rPr lang="cs-CZ" sz="2600" baseline="-25000" dirty="0"/>
              <a:t>1</a:t>
            </a:r>
            <a:r>
              <a:rPr lang="cs-CZ" sz="2600" dirty="0"/>
              <a:t> – V</a:t>
            </a:r>
            <a:r>
              <a:rPr lang="cs-CZ" sz="2600" baseline="-25000" dirty="0"/>
              <a:t>2</a:t>
            </a:r>
            <a:r>
              <a:rPr lang="cs-CZ" sz="2600" dirty="0"/>
              <a:t> – V</a:t>
            </a:r>
            <a:r>
              <a:rPr lang="cs-CZ" sz="2600" baseline="-25000" dirty="0"/>
              <a:t>3 – </a:t>
            </a:r>
            <a:r>
              <a:rPr lang="cs-CZ" sz="2600" dirty="0"/>
              <a:t>V</a:t>
            </a:r>
            <a:r>
              <a:rPr lang="cs-CZ" sz="2600" baseline="-25000" dirty="0"/>
              <a:t>4 </a:t>
            </a:r>
            <a:r>
              <a:rPr lang="cs-CZ" sz="2600" dirty="0"/>
              <a:t>– V</a:t>
            </a:r>
            <a:r>
              <a:rPr lang="cs-CZ" sz="2600" baseline="-25000" dirty="0"/>
              <a:t>5</a:t>
            </a:r>
            <a:r>
              <a:rPr lang="cs-CZ" sz="2600" dirty="0"/>
              <a:t> – V</a:t>
            </a:r>
            <a:r>
              <a:rPr lang="cs-CZ" sz="2600" baseline="-25000" dirty="0"/>
              <a:t>6</a:t>
            </a:r>
            <a:r>
              <a:rPr lang="cs-CZ" sz="2600" dirty="0"/>
              <a:t> – V</a:t>
            </a:r>
            <a:r>
              <a:rPr lang="cs-CZ" sz="2600" baseline="-25000" dirty="0"/>
              <a:t>7</a:t>
            </a:r>
            <a:r>
              <a:rPr lang="cs-CZ" sz="2600" dirty="0"/>
              <a:t> – </a:t>
            </a:r>
            <a:r>
              <a:rPr lang="cs-CZ" sz="2600" dirty="0" smtClean="0"/>
              <a:t>V</a:t>
            </a:r>
            <a:r>
              <a:rPr lang="cs-CZ" sz="2600" baseline="-25000" dirty="0" smtClean="0"/>
              <a:t>1</a:t>
            </a:r>
          </a:p>
          <a:p>
            <a:r>
              <a:rPr lang="cs-CZ" sz="2600" dirty="0" smtClean="0"/>
              <a:t>Délka </a:t>
            </a:r>
            <a:r>
              <a:rPr lang="cs-CZ" sz="2600" dirty="0"/>
              <a:t>trasy</a:t>
            </a:r>
            <a:r>
              <a:rPr lang="cs-CZ" sz="2600" dirty="0" smtClean="0"/>
              <a:t>: 257,4 km</a:t>
            </a:r>
            <a:endParaRPr lang="cs-CZ" sz="2600" dirty="0"/>
          </a:p>
          <a:p>
            <a:endParaRPr lang="cs-CZ" sz="2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67934"/>
              </p:ext>
            </p:extLst>
          </p:nvPr>
        </p:nvGraphicFramePr>
        <p:xfrm>
          <a:off x="539552" y="4113989"/>
          <a:ext cx="4548411" cy="2513352"/>
        </p:xfrm>
        <a:graphic>
          <a:graphicData uri="http://schemas.openxmlformats.org/drawingml/2006/table">
            <a:tbl>
              <a:tblPr firstRow="1" firstCol="1" bandRow="1"/>
              <a:tblGrid>
                <a:gridCol w="567987"/>
                <a:gridCol w="568632"/>
                <a:gridCol w="568632"/>
                <a:gridCol w="568632"/>
                <a:gridCol w="568632"/>
                <a:gridCol w="568632"/>
                <a:gridCol w="568632"/>
                <a:gridCol w="568632"/>
              </a:tblGrid>
              <a:tr h="304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23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96,6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9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129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119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21,5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130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69896"/>
              </p:ext>
            </p:extLst>
          </p:nvPr>
        </p:nvGraphicFramePr>
        <p:xfrm>
          <a:off x="5652120" y="4404896"/>
          <a:ext cx="2239645" cy="1585595"/>
        </p:xfrm>
        <a:graphic>
          <a:graphicData uri="http://schemas.openxmlformats.org/drawingml/2006/table">
            <a:tbl>
              <a:tblPr firstRow="1" firstCol="1" bandRow="1"/>
              <a:tblGrid>
                <a:gridCol w="559435"/>
                <a:gridCol w="561340"/>
                <a:gridCol w="558800"/>
                <a:gridCol w="560070"/>
              </a:tblGrid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 dirty="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10,5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14,4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3,8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Times New Roman"/>
                          <a:ea typeface="Calibri"/>
                        </a:rPr>
                        <a:t>V</a:t>
                      </a:r>
                      <a:r>
                        <a:rPr lang="cs-CZ" sz="1200" b="1" baseline="-25000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13,3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5292080" y="6165304"/>
            <a:ext cx="3023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2400" b="1" dirty="0">
                <a:solidFill>
                  <a:srgbClr val="895D1D"/>
                </a:solidFill>
              </a:rPr>
              <a:t>MATICE VZDÁLENSOTÍ</a:t>
            </a:r>
          </a:p>
        </p:txBody>
      </p:sp>
    </p:spTree>
    <p:extLst>
      <p:ext uri="{BB962C8B-B14F-4D97-AF65-F5344CB8AC3E}">
        <p14:creationId xmlns:p14="http://schemas.microsoft.com/office/powerpoint/2010/main" val="191810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460</TotalTime>
  <Words>728</Words>
  <Application>Microsoft Office PowerPoint</Application>
  <PresentationFormat>Předvádění na obrazovce (4:3)</PresentationFormat>
  <Paragraphs>362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Franklin Gothic Book</vt:lpstr>
      <vt:lpstr>Franklin Gothic Medium</vt:lpstr>
      <vt:lpstr>Times New Roman</vt:lpstr>
      <vt:lpstr>Wingdings 2</vt:lpstr>
      <vt:lpstr>Cesta</vt:lpstr>
      <vt:lpstr>OPTIMALIZACE DOPRAVNĚ-LOGISTICKÝCH PROCESŮ VE FIRMĚ HRAL s.r.o.</vt:lpstr>
      <vt:lpstr>MOTIVACE A DŮVODY K ŘEŠENÍ DANÉHO PROBLÉMU</vt:lpstr>
      <vt:lpstr>CÍL BAKALÁŘSKÉ PRÁCE</vt:lpstr>
      <vt:lpstr>Metodika práce</vt:lpstr>
      <vt:lpstr>Společnost HRAL s.r.o.</vt:lpstr>
      <vt:lpstr>POUŽITÉ METODY</vt:lpstr>
      <vt:lpstr>ZADANÁ DATA</vt:lpstr>
      <vt:lpstr>APLIKACE METOD na konkrétní trase Č. 3</vt:lpstr>
      <vt:lpstr>METODA NEJBLIŽŠÍHO SOUSEDA trasA Č. 3</vt:lpstr>
      <vt:lpstr>LITTLŮV ALGORITMUS trasA č. 3</vt:lpstr>
      <vt:lpstr>VÝSLEDKY A PŘÍNOSY PRÁCE</vt:lpstr>
      <vt:lpstr>Trasa č. 3</vt:lpstr>
      <vt:lpstr>Závěrečné shrnutí</vt:lpstr>
      <vt:lpstr>DĚKUJI ZA POZORNOST</vt:lpstr>
      <vt:lpstr>OTÁZKY VEDOUCÍHO a openenta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PC</dc:creator>
  <cp:lastModifiedBy>Brigada</cp:lastModifiedBy>
  <cp:revision>43</cp:revision>
  <dcterms:created xsi:type="dcterms:W3CDTF">2016-06-01T14:14:38Z</dcterms:created>
  <dcterms:modified xsi:type="dcterms:W3CDTF">2016-06-08T09:19:30Z</dcterms:modified>
</cp:coreProperties>
</file>