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3" autoAdjust="0"/>
    <p:restoredTop sz="94482" autoAdjust="0"/>
  </p:normalViewPr>
  <p:slideViewPr>
    <p:cSldViewPr>
      <p:cViewPr>
        <p:scale>
          <a:sx n="70" d="100"/>
          <a:sy n="70" d="100"/>
        </p:scale>
        <p:origin x="-564" y="4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016" y="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Zástupný text kalendářníh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10F156DA-D734-4287-926B-D3EEC06B3C00}" type="datetime1">
              <a:rPr lang="cs-CZ" smtClean="0"/>
              <a:pPr/>
              <a:t>26.5.2016</a:t>
            </a:fld>
            <a:endParaRPr lang="cs-CZ" dirty="0"/>
          </a:p>
        </p:txBody>
      </p:sp>
      <p:sp>
        <p:nvSpPr>
          <p:cNvPr id="4" name="Zástupný text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5" name="Zástupný text čísla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A850423A-8BCE-448E-A97B-03A88B2B12C1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noProof="0" dirty="0"/>
          </a:p>
        </p:txBody>
      </p:sp>
      <p:sp>
        <p:nvSpPr>
          <p:cNvPr id="3" name="Zástupný text kalendářníh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B0FC59BC-BAEF-4742-9827-1B298A5B7E6F}" type="datetime1">
              <a:rPr lang="cs-CZ" noProof="0" smtClean="0"/>
              <a:pPr/>
              <a:t>26.5.2016</a:t>
            </a:fld>
            <a:endParaRPr lang="cs-CZ" noProof="0" dirty="0"/>
          </a:p>
        </p:txBody>
      </p:sp>
      <p:sp>
        <p:nvSpPr>
          <p:cNvPr id="4" name="Zástupný text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text poznám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Kliknutím můžete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text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noProof="0" dirty="0"/>
          </a:p>
        </p:txBody>
      </p:sp>
      <p:sp>
        <p:nvSpPr>
          <p:cNvPr id="7" name="Zástupný text čísla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01F2A70B-78F2-4DCF-B53B-C990D2FAFB8A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0">
              <a:defRPr lang="cs-CZ" sz="5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  <p:grpSp>
        <p:nvGrpSpPr>
          <p:cNvPr id="256" name="čá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8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9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0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1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2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3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4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5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6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7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8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9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0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1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2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3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4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5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6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7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8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9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0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1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2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3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4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5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6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7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8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9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0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1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2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3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4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5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6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7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8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9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0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1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2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3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4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5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6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7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8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9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0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1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2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3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4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5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6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7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8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9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0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1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2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3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4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5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6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7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8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9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0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1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2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3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4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5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6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7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8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9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0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1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2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3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4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5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6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7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8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9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0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1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2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3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4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5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6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7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8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9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0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1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2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3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4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5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6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7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8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9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0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1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2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3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4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5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6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7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8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9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čá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ol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cs-CZ"/>
            </a:lvl5pPr>
            <a:lvl6pPr marL="1956816" latinLnBrk="0">
              <a:defRPr lang="cs-CZ"/>
            </a:lvl6pPr>
            <a:lvl7pPr marL="1956816" latinLnBrk="0">
              <a:defRPr lang="cs-CZ"/>
            </a:lvl7pPr>
            <a:lvl8pPr marL="1956816" latinLnBrk="0">
              <a:defRPr lang="cs-CZ"/>
            </a:lvl8pPr>
            <a:lvl9pPr marL="1956816" latinLnBrk="0">
              <a:defRPr lang="cs-CZ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text kalendářníh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15887-47E7-4456-ABEB-B676E1BE0300}" type="datetime1">
              <a:rPr lang="cs-CZ" noProof="0" smtClean="0"/>
              <a:pPr/>
              <a:t>26.5.2016</a:t>
            </a:fld>
            <a:endParaRPr lang="cs-CZ" noProof="0" dirty="0"/>
          </a:p>
        </p:txBody>
      </p:sp>
      <p:sp>
        <p:nvSpPr>
          <p:cNvPr id="5" name="Zástupný text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text čísla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čá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0">
              <a:defRPr lang="cs-CZ"/>
            </a:lvl5pPr>
            <a:lvl6pPr latinLnBrk="0">
              <a:defRPr lang="cs-CZ"/>
            </a:lvl6pPr>
            <a:lvl7pPr latinLnBrk="0">
              <a:defRPr lang="cs-CZ"/>
            </a:lvl7pPr>
            <a:lvl8pPr latinLnBrk="0">
              <a:defRPr lang="cs-CZ" baseline="0"/>
            </a:lvl8pPr>
            <a:lvl9pPr latinLnBrk="0">
              <a:defRPr lang="cs-CZ" baseline="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text kalendářníh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6F69A8-588A-4D65-974E-CFC8381F5D7C}" type="datetime1">
              <a:rPr lang="cs-CZ" noProof="0" smtClean="0"/>
              <a:pPr/>
              <a:t>26.5.2016</a:t>
            </a:fld>
            <a:endParaRPr lang="cs-CZ" noProof="0" dirty="0"/>
          </a:p>
        </p:txBody>
      </p:sp>
      <p:sp>
        <p:nvSpPr>
          <p:cNvPr id="5" name="Zástupný text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text čísla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čá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cs-CZ"/>
            </a:lvl2pPr>
            <a:lvl3pPr marL="777240" latinLnBrk="0">
              <a:defRPr lang="cs-CZ"/>
            </a:lvl3pPr>
            <a:lvl4pPr marL="1005840" latinLnBrk="0">
              <a:defRPr lang="cs-CZ"/>
            </a:lvl4pPr>
            <a:lvl5pPr marL="1234440" latinLnBrk="0">
              <a:defRPr lang="cs-CZ"/>
            </a:lvl5pPr>
            <a:lvl6pPr marL="1463040" latinLnBrk="0">
              <a:defRPr lang="cs-CZ" baseline="0"/>
            </a:lvl6pPr>
            <a:lvl7pPr marL="1691640" latinLnBrk="0">
              <a:defRPr lang="cs-CZ" baseline="0"/>
            </a:lvl7pPr>
            <a:lvl8pPr marL="1920240" latinLnBrk="0">
              <a:defRPr lang="cs-CZ" baseline="0"/>
            </a:lvl8pPr>
            <a:lvl9pPr marL="2148840" latinLnBrk="0">
              <a:defRPr lang="cs-CZ" baseline="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text kalendářníh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D2F2D-6618-4133-9ACF-FEEC6D47EA38}" type="datetime1">
              <a:rPr lang="cs-CZ" noProof="0" smtClean="0"/>
              <a:pPr/>
              <a:t>26.5.2016</a:t>
            </a:fld>
            <a:endParaRPr lang="cs-CZ" noProof="0" dirty="0"/>
          </a:p>
        </p:txBody>
      </p:sp>
      <p:sp>
        <p:nvSpPr>
          <p:cNvPr id="5" name="Zástupný text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text čísla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čá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7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8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9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0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1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2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3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4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5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6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7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8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9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0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1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2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3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4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5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6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7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8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9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0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1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2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3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4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5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6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7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8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9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0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1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2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3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4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5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6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7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8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9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0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1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2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3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4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5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6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7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8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9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0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1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2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3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4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5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6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7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8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9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0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1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2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3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4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5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6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7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8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9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0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1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2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3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4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5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6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7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8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9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0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1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2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3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4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5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6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7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8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9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0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1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2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3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4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5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6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7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8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9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0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1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2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3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4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5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6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7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8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9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0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1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2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3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4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5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6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7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8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0">
              <a:defRPr lang="cs-CZ" sz="4400" b="0" cap="none" baseline="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cs-CZ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</p:txBody>
      </p:sp>
      <p:sp>
        <p:nvSpPr>
          <p:cNvPr id="4" name="Zástupný text kalendářníh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277DE-9052-4290-A298-B9360B585F0F}" type="datetime1">
              <a:rPr lang="cs-CZ" noProof="0" smtClean="0"/>
              <a:pPr/>
              <a:t>26.5.2016</a:t>
            </a:fld>
            <a:endParaRPr lang="cs-CZ" noProof="0" dirty="0"/>
          </a:p>
        </p:txBody>
      </p:sp>
      <p:sp>
        <p:nvSpPr>
          <p:cNvPr id="5" name="Zástupný text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text čísla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čá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0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1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marL="1956816" latinLnBrk="0">
              <a:defRPr lang="cs-CZ" sz="1600"/>
            </a:lvl6pPr>
            <a:lvl7pPr marL="1956816" latinLnBrk="0">
              <a:defRPr lang="cs-CZ" sz="1600" baseline="0"/>
            </a:lvl7pPr>
            <a:lvl8pPr marL="1956816" latinLnBrk="0">
              <a:defRPr lang="cs-CZ" sz="1600" baseline="0"/>
            </a:lvl8pPr>
            <a:lvl9pPr marL="1956816" latinLnBrk="0">
              <a:defRPr lang="cs-CZ" sz="1600" baseline="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marL="1956816" latinLnBrk="0">
              <a:defRPr lang="cs-CZ" sz="1600"/>
            </a:lvl6pPr>
            <a:lvl7pPr marL="1956816" latinLnBrk="0">
              <a:defRPr lang="cs-CZ" sz="1600"/>
            </a:lvl7pPr>
            <a:lvl8pPr marL="1956816" latinLnBrk="0">
              <a:defRPr lang="cs-CZ" sz="1600" baseline="0"/>
            </a:lvl8pPr>
            <a:lvl9pPr marL="1956816" latinLnBrk="0">
              <a:defRPr lang="cs-CZ" sz="1600" baseline="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text kalendářníh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A27EE-2CAD-4C75-9ECF-81C4FCD65159}" type="datetime1">
              <a:rPr lang="cs-CZ" noProof="0" smtClean="0"/>
              <a:pPr/>
              <a:t>26.5.2016</a:t>
            </a:fld>
            <a:endParaRPr lang="cs-CZ" noProof="0" dirty="0"/>
          </a:p>
        </p:txBody>
      </p:sp>
      <p:sp>
        <p:nvSpPr>
          <p:cNvPr id="6" name="Zástupný text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text čísla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čá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ol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3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4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0">
              <a:defRPr lang="cs-CZ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cs-CZ" sz="2400" b="0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marL="1956816" latinLnBrk="0">
              <a:defRPr lang="cs-CZ" sz="1600"/>
            </a:lvl6pPr>
            <a:lvl7pPr marL="1956816" latinLnBrk="0">
              <a:defRPr lang="cs-CZ" sz="1600" baseline="0"/>
            </a:lvl7pPr>
            <a:lvl8pPr marL="1956816" latinLnBrk="0">
              <a:defRPr lang="cs-CZ" sz="1600" baseline="0"/>
            </a:lvl8pPr>
            <a:lvl9pPr marL="1956816" latinLnBrk="0">
              <a:defRPr lang="cs-CZ" sz="1600" baseline="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cs-CZ" sz="2400" b="0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marL="1956816" latinLnBrk="0">
              <a:defRPr lang="cs-CZ" sz="1600"/>
            </a:lvl5pPr>
            <a:lvl6pPr marL="1956816" latinLnBrk="0">
              <a:defRPr lang="cs-CZ" sz="1600"/>
            </a:lvl6pPr>
            <a:lvl7pPr marL="1956816" latinLnBrk="0">
              <a:defRPr lang="cs-CZ" sz="1600"/>
            </a:lvl7pPr>
            <a:lvl8pPr marL="1956816" latinLnBrk="0">
              <a:defRPr lang="cs-CZ" sz="1600"/>
            </a:lvl8pPr>
            <a:lvl9pPr marL="1956816" latinLnBrk="0">
              <a:defRPr lang="cs-CZ" sz="160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text kalendářníh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0560C-4F47-482D-A797-297F79A2CD68}" type="datetime1">
              <a:rPr lang="cs-CZ" noProof="0" smtClean="0"/>
              <a:pPr/>
              <a:t>26.5.2016</a:t>
            </a:fld>
            <a:endParaRPr lang="cs-CZ" noProof="0" dirty="0"/>
          </a:p>
        </p:txBody>
      </p:sp>
      <p:sp>
        <p:nvSpPr>
          <p:cNvPr id="8" name="Zástupný text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text čísla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čá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8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9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0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1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text kalendářníh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cs-CZ" noProof="0"/>
              <a:pPr/>
              <a:t>26.5.2016</a:t>
            </a:fld>
            <a:endParaRPr lang="cs-CZ" noProof="0" dirty="0"/>
          </a:p>
        </p:txBody>
      </p:sp>
      <p:sp>
        <p:nvSpPr>
          <p:cNvPr id="4" name="Zástupný text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text čísla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kalendářníh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7CC48-2253-4DCB-8283-ADC094AECF5D}" type="datetime1">
              <a:rPr lang="cs-CZ" noProof="0" smtClean="0"/>
              <a:pPr/>
              <a:t>26.5.2016</a:t>
            </a:fld>
            <a:endParaRPr lang="cs-CZ" noProof="0" dirty="0"/>
          </a:p>
        </p:txBody>
      </p:sp>
      <p:sp>
        <p:nvSpPr>
          <p:cNvPr id="3" name="Zástupný text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text čísla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rámeče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cs-CZ" sz="3200" b="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 baseline="0"/>
            </a:lvl7pPr>
            <a:lvl8pPr latinLnBrk="0">
              <a:defRPr lang="cs-CZ" sz="1600" baseline="0"/>
            </a:lvl8pPr>
            <a:lvl9pPr latinLnBrk="0">
              <a:defRPr lang="cs-CZ" sz="1600" baseline="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cs-CZ" sz="16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</p:txBody>
      </p:sp>
      <p:sp>
        <p:nvSpPr>
          <p:cNvPr id="5" name="Zástupný text kalendářníh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5BA79-6F52-47D8-9F77-098A3DED2956}" type="datetime1">
              <a:rPr lang="cs-CZ" noProof="0" smtClean="0"/>
              <a:pPr/>
              <a:t>26.5.2016</a:t>
            </a:fld>
            <a:endParaRPr lang="cs-CZ" noProof="0" dirty="0"/>
          </a:p>
        </p:txBody>
      </p:sp>
      <p:sp>
        <p:nvSpPr>
          <p:cNvPr id="6" name="Zástupný text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text čísla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rámeče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cs-CZ" sz="3200" b="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text obrázku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cs-CZ" sz="24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cs-CZ" sz="16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noProof="0" dirty="0"/>
              <a:t>Kliknutím lze upravit styly předlohy textu.</a:t>
            </a:r>
          </a:p>
        </p:txBody>
      </p:sp>
      <p:sp>
        <p:nvSpPr>
          <p:cNvPr id="5" name="Zástupný text kalendářníh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E2D88-D481-4C8E-85B5-8E05D6A26D33}" type="datetime1">
              <a:rPr lang="cs-CZ" noProof="0" smtClean="0"/>
              <a:pPr/>
              <a:t>26.5.2016</a:t>
            </a:fld>
            <a:endParaRPr lang="cs-CZ" noProof="0" dirty="0"/>
          </a:p>
        </p:txBody>
      </p:sp>
      <p:sp>
        <p:nvSpPr>
          <p:cNvPr id="6" name="Zástupný text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text čísla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nadpisu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text kalendářního dat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66F0B-4012-4E13-AA06-08C3069A1CA3}" type="datetime1">
              <a:rPr lang="cs-CZ" noProof="0" smtClean="0"/>
              <a:pPr/>
              <a:t>26.5.2016</a:t>
            </a:fld>
            <a:endParaRPr lang="cs-CZ" noProof="0" dirty="0"/>
          </a:p>
        </p:txBody>
      </p:sp>
      <p:sp>
        <p:nvSpPr>
          <p:cNvPr id="5" name="Zástupný text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text čísla snímku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2" y="152400"/>
            <a:ext cx="9372600" cy="3962400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Vysoká škola technická a ekonomická </a:t>
            </a:r>
            <a:br>
              <a:rPr lang="pl-PL" sz="2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Katedra dopravy a logistiky </a:t>
            </a:r>
            <a: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/>
            </a:r>
            <a:b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/>
            </a:r>
            <a:b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/>
            </a:r>
            <a:b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/>
            </a:r>
            <a:b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/>
            </a:r>
            <a:b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/>
            </a:r>
            <a:br>
              <a:rPr lang="cs-CZ" sz="14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cs-CZ" sz="40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/>
            </a:r>
            <a:br>
              <a:rPr lang="cs-CZ" sz="40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cs-CZ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Analýza dopravní obslužnosti zvoleného regionu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2" y="4876800"/>
            <a:ext cx="9143999" cy="167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Autorka bakalářské práce:				</a:t>
            </a:r>
            <a:r>
              <a:rPr lang="cs-CZ" sz="18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Michaela</a:t>
            </a:r>
            <a:r>
              <a:rPr lang="cs-CZ" sz="18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 </a:t>
            </a:r>
            <a:r>
              <a:rPr lang="cs-CZ" sz="1800" b="1" dirty="0" err="1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Bastlová</a:t>
            </a:r>
            <a:r>
              <a:rPr lang="cs-CZ" sz="1800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	</a:t>
            </a:r>
            <a:endParaRPr lang="cs-CZ" sz="1800" b="1" dirty="0" smtClean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Vedoucí bakalářské práce:				</a:t>
            </a:r>
            <a:r>
              <a:rPr lang="cs-CZ" sz="18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Ing</a:t>
            </a:r>
            <a:r>
              <a:rPr lang="cs-CZ" sz="18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. Ladislav Bartuška</a:t>
            </a:r>
            <a:r>
              <a:rPr lang="cs-CZ" sz="1800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	</a:t>
            </a:r>
            <a:endParaRPr lang="cs-CZ" sz="1800" b="1" dirty="0" smtClean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Oponent bakalářské práce:				</a:t>
            </a:r>
            <a:r>
              <a:rPr lang="cs-CZ" sz="18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Ing</a:t>
            </a:r>
            <a:r>
              <a:rPr lang="cs-CZ" sz="18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. Jindřich Ježek, Ph.D.</a:t>
            </a:r>
            <a:r>
              <a:rPr lang="cs-CZ" sz="1800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	</a:t>
            </a:r>
            <a:endParaRPr lang="cs-CZ" sz="1800" b="1" dirty="0" smtClean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České Budějovice, Červen  2016</a:t>
            </a:r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612" y="1219200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Cambria" pitchFamily="18" charset="0"/>
              </a:rPr>
              <a:t>Výzkumné šetření - dotazníky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2" y="1676400"/>
            <a:ext cx="9144000" cy="4267200"/>
          </a:xfrm>
        </p:spPr>
        <p:txBody>
          <a:bodyPr/>
          <a:lstStyle/>
          <a:p>
            <a:r>
              <a:rPr lang="cs-CZ" sz="2800" dirty="0" smtClean="0">
                <a:latin typeface="Cambria" pitchFamily="18" charset="0"/>
              </a:rPr>
              <a:t>Zjišťování spokojenosti cestujících s dopravní </a:t>
            </a:r>
            <a:r>
              <a:rPr lang="cs-CZ" sz="2800" dirty="0" smtClean="0">
                <a:latin typeface="Cambria" pitchFamily="18" charset="0"/>
              </a:rPr>
              <a:t>obslužností</a:t>
            </a:r>
            <a:endParaRPr lang="cs-CZ" sz="2800" dirty="0" smtClean="0">
              <a:latin typeface="Cambria" pitchFamily="18" charset="0"/>
            </a:endParaRPr>
          </a:p>
          <a:p>
            <a:r>
              <a:rPr lang="cs-CZ" sz="2800" dirty="0" smtClean="0">
                <a:latin typeface="Cambria" pitchFamily="18" charset="0"/>
              </a:rPr>
              <a:t>Celkem 13 </a:t>
            </a:r>
            <a:r>
              <a:rPr lang="cs-CZ" sz="2800" dirty="0" smtClean="0">
                <a:latin typeface="Cambria" pitchFamily="18" charset="0"/>
              </a:rPr>
              <a:t>otázek </a:t>
            </a:r>
            <a:r>
              <a:rPr lang="cs-CZ" sz="2800" dirty="0" smtClean="0">
                <a:latin typeface="Cambria" pitchFamily="18" charset="0"/>
              </a:rPr>
              <a:t>(11 uzavřených, 2 otevřené)</a:t>
            </a:r>
          </a:p>
          <a:p>
            <a:r>
              <a:rPr lang="cs-CZ" sz="2800" dirty="0" smtClean="0">
                <a:latin typeface="Cambria" pitchFamily="18" charset="0"/>
              </a:rPr>
              <a:t>286 respondentů</a:t>
            </a:r>
          </a:p>
          <a:p>
            <a:r>
              <a:rPr lang="cs-CZ" sz="2800" dirty="0" smtClean="0">
                <a:latin typeface="Cambria" pitchFamily="18" charset="0"/>
              </a:rPr>
              <a:t>Výsledek = relativní spokojenost s dopravní obslužností</a:t>
            </a:r>
          </a:p>
          <a:p>
            <a:endParaRPr lang="cs-CZ" dirty="0"/>
          </a:p>
        </p:txBody>
      </p:sp>
      <p:pic>
        <p:nvPicPr>
          <p:cNvPr id="5124" name="Picture 4" descr="http://www.icomtransport.cz/images/stories/FOTO_CLANKY/2012/autobusy/icom_autobu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67" b="3448"/>
          <a:stretch>
            <a:fillRect/>
          </a:stretch>
        </p:blipFill>
        <p:spPr bwMode="auto">
          <a:xfrm>
            <a:off x="760412" y="4495800"/>
            <a:ext cx="3276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zelpage.cz/news_n/2xr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612" y="4495800"/>
            <a:ext cx="3321340" cy="21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oto.bmhd.cz/f/71/705/70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9012" y="4495800"/>
            <a:ext cx="2836978" cy="21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915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Cambria" pitchFamily="18" charset="0"/>
              </a:rPr>
              <a:t>Návrhy opatření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2" y="1905000"/>
            <a:ext cx="9144002" cy="441960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latin typeface="Cambria" pitchFamily="18" charset="0"/>
              </a:rPr>
              <a:t>Návrhy:</a:t>
            </a:r>
          </a:p>
          <a:p>
            <a:r>
              <a:rPr lang="cs-CZ" dirty="0" smtClean="0">
                <a:latin typeface="Cambria" pitchFamily="18" charset="0"/>
              </a:rPr>
              <a:t>Vybudování autobusové zastávky u nemocnice v Dačicích</a:t>
            </a:r>
          </a:p>
          <a:p>
            <a:r>
              <a:rPr lang="cs-CZ" dirty="0" smtClean="0">
                <a:latin typeface="Cambria" pitchFamily="18" charset="0"/>
              </a:rPr>
              <a:t>Renovace terminálů v autobusech</a:t>
            </a:r>
          </a:p>
          <a:p>
            <a:r>
              <a:rPr lang="cs-CZ" dirty="0" smtClean="0">
                <a:latin typeface="Cambria" pitchFamily="18" charset="0"/>
              </a:rPr>
              <a:t>Nasazení hlídače do čekárny v Dačicích </a:t>
            </a:r>
          </a:p>
          <a:p>
            <a:r>
              <a:rPr lang="cs-CZ" dirty="0" smtClean="0">
                <a:latin typeface="Cambria" pitchFamily="18" charset="0"/>
              </a:rPr>
              <a:t>Oprava pozemních komunikací</a:t>
            </a:r>
          </a:p>
          <a:p>
            <a:r>
              <a:rPr lang="cs-CZ" dirty="0" smtClean="0">
                <a:latin typeface="Cambria" pitchFamily="18" charset="0"/>
              </a:rPr>
              <a:t>Úvaha dopravců koho přijmout na místo řidiče</a:t>
            </a:r>
          </a:p>
          <a:p>
            <a:r>
              <a:rPr lang="cs-CZ" dirty="0">
                <a:latin typeface="Cambria" pitchFamily="18" charset="0"/>
              </a:rPr>
              <a:t>Nasazení alespoň 2 přímých spojů z </a:t>
            </a:r>
            <a:r>
              <a:rPr lang="cs-CZ" dirty="0" err="1">
                <a:latin typeface="Cambria" pitchFamily="18" charset="0"/>
              </a:rPr>
              <a:t>Heřmaneče</a:t>
            </a:r>
            <a:r>
              <a:rPr lang="cs-CZ" dirty="0">
                <a:latin typeface="Cambria" pitchFamily="18" charset="0"/>
              </a:rPr>
              <a:t>, Horního Meziříčka, </a:t>
            </a:r>
            <a:r>
              <a:rPr lang="cs-CZ" dirty="0" err="1">
                <a:latin typeface="Cambria" pitchFamily="18" charset="0"/>
              </a:rPr>
              <a:t>Jilemu</a:t>
            </a:r>
            <a:r>
              <a:rPr lang="cs-CZ" dirty="0">
                <a:latin typeface="Cambria" pitchFamily="18" charset="0"/>
              </a:rPr>
              <a:t> a Županovic do Dačic i zpět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146" name="Picture 2" descr="https://encrypted-tbn2.gstatic.com/images?q=tbn:ANd9GcSmAWxfjbQfrei3LUmq3PgcBrX85RueatBmLjcNVSHHnKSuYBP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7" b="15777"/>
          <a:stretch>
            <a:fillRect/>
          </a:stretch>
        </p:blipFill>
        <p:spPr bwMode="auto">
          <a:xfrm>
            <a:off x="10056812" y="2743200"/>
            <a:ext cx="19796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tarahora.sk/wp-content/uploads/2012/09/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212" y="990600"/>
            <a:ext cx="2163332" cy="16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hjh-security.eu/domains/mhjh-security.eu/wp-content/themes/VideoGamer/images/default-slides/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3" t="12121" r="10158" b="-3030"/>
          <a:stretch>
            <a:fillRect/>
          </a:stretch>
        </p:blipFill>
        <p:spPr bwMode="auto">
          <a:xfrm>
            <a:off x="7770812" y="3276600"/>
            <a:ext cx="2133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jihlavske-listy.cz/obrazekfotogalerie_uvodni2.php?jmenoobrazku=./obrazky/prilohy/367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01" b="10000"/>
          <a:stretch>
            <a:fillRect/>
          </a:stretch>
        </p:blipFill>
        <p:spPr bwMode="auto">
          <a:xfrm>
            <a:off x="9371012" y="5181600"/>
            <a:ext cx="257517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pontte.cz/Grafika/images/autobusova-zastavka-529318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96" b="8696"/>
          <a:stretch>
            <a:fillRect/>
          </a:stretch>
        </p:blipFill>
        <p:spPr bwMode="auto">
          <a:xfrm>
            <a:off x="10146540" y="228600"/>
            <a:ext cx="186395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47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Cambria" pitchFamily="18" charset="0"/>
              </a:rPr>
              <a:t>Závěr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Cambria" pitchFamily="18" charset="0"/>
              </a:rPr>
              <a:t>Mikroregion Dačicko má dopravní obslužnost na dobré úrovni</a:t>
            </a:r>
          </a:p>
          <a:p>
            <a:r>
              <a:rPr lang="cs-CZ" sz="2800" dirty="0" smtClean="0">
                <a:latin typeface="Cambria" pitchFamily="18" charset="0"/>
              </a:rPr>
              <a:t>Cíl práce byl splněn</a:t>
            </a:r>
          </a:p>
          <a:p>
            <a:endParaRPr lang="cs-CZ" dirty="0"/>
          </a:p>
        </p:txBody>
      </p:sp>
      <p:pic>
        <p:nvPicPr>
          <p:cNvPr id="7170" name="Picture 2" descr="https://upload.wikimedia.org/wikipedia/commons/thumb/7/7b/Tr-bus.jpg/330px-Tr-b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6412" y="3472858"/>
            <a:ext cx="3872028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d.cz/old/GRAPHICS/TCD2008/8_34dac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508" y="3535730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368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Cambria" pitchFamily="18" charset="0"/>
              </a:rPr>
              <a:t>Doplňující otázky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Cambria" pitchFamily="18" charset="0"/>
              </a:rPr>
              <a:t>Vedoucí bakalářské práce:</a:t>
            </a:r>
          </a:p>
          <a:p>
            <a:r>
              <a:rPr lang="cs-CZ" sz="2800" dirty="0" smtClean="0">
                <a:latin typeface="Cambria" pitchFamily="18" charset="0"/>
              </a:rPr>
              <a:t>„</a:t>
            </a:r>
            <a:r>
              <a:rPr lang="cs-CZ" sz="2800" i="1" dirty="0" smtClean="0">
                <a:latin typeface="Cambria" pitchFamily="18" charset="0"/>
              </a:rPr>
              <a:t>Stručně </a:t>
            </a:r>
            <a:r>
              <a:rPr lang="cs-CZ" sz="2800" i="1" dirty="0">
                <a:latin typeface="Cambria" pitchFamily="18" charset="0"/>
              </a:rPr>
              <a:t>vysvětlete pojem integrovaný dopravní systém a popište, co by obnášelo vytvoření </a:t>
            </a:r>
            <a:r>
              <a:rPr lang="cs-CZ" sz="2800" i="1" dirty="0" smtClean="0">
                <a:latin typeface="Cambria" pitchFamily="18" charset="0"/>
              </a:rPr>
              <a:t>IDS ve </a:t>
            </a:r>
            <a:r>
              <a:rPr lang="cs-CZ" sz="2800" i="1" dirty="0">
                <a:latin typeface="Cambria" pitchFamily="18" charset="0"/>
              </a:rPr>
              <a:t>Vámi zvoleném </a:t>
            </a:r>
            <a:r>
              <a:rPr lang="cs-CZ" sz="2800" i="1" dirty="0" smtClean="0">
                <a:latin typeface="Cambria" pitchFamily="18" charset="0"/>
              </a:rPr>
              <a:t>regionu.“</a:t>
            </a:r>
          </a:p>
          <a:p>
            <a:pPr marL="0" indent="0">
              <a:buNone/>
            </a:pPr>
            <a:r>
              <a:rPr lang="cs-CZ" sz="2800" dirty="0" smtClean="0">
                <a:latin typeface="Cambria" pitchFamily="18" charset="0"/>
              </a:rPr>
              <a:t>Oponent </a:t>
            </a:r>
            <a:r>
              <a:rPr lang="cs-CZ" sz="2800" dirty="0" smtClean="0">
                <a:latin typeface="Cambria" pitchFamily="18" charset="0"/>
              </a:rPr>
              <a:t>bakalářské </a:t>
            </a:r>
            <a:r>
              <a:rPr lang="cs-CZ" sz="2800" dirty="0" smtClean="0">
                <a:latin typeface="Cambria" pitchFamily="18" charset="0"/>
              </a:rPr>
              <a:t>práce:</a:t>
            </a:r>
          </a:p>
          <a:p>
            <a:r>
              <a:rPr lang="cs-CZ" sz="2800" i="1" dirty="0" smtClean="0">
                <a:latin typeface="Cambria" pitchFamily="18" charset="0"/>
              </a:rPr>
              <a:t>„Pokud </a:t>
            </a:r>
            <a:r>
              <a:rPr lang="cs-CZ" sz="2800" i="1" dirty="0">
                <a:latin typeface="Cambria" pitchFamily="18" charset="0"/>
              </a:rPr>
              <a:t>by se ve zkoumané oblasti zavedl integrovaný dopravní systém, v </a:t>
            </a:r>
            <a:r>
              <a:rPr lang="cs-CZ" sz="2800" i="1" dirty="0" smtClean="0">
                <a:latin typeface="Cambria" pitchFamily="18" charset="0"/>
              </a:rPr>
              <a:t>čem by </a:t>
            </a:r>
            <a:r>
              <a:rPr lang="cs-CZ" sz="2800" i="1" dirty="0">
                <a:latin typeface="Cambria" pitchFamily="18" charset="0"/>
              </a:rPr>
              <a:t>viděla autorka jeho přínosy</a:t>
            </a:r>
            <a:r>
              <a:rPr lang="cs-CZ" sz="2800" i="1" dirty="0" smtClean="0">
                <a:latin typeface="Cambria" pitchFamily="18" charset="0"/>
              </a:rPr>
              <a:t>?“</a:t>
            </a:r>
            <a:endParaRPr lang="cs-CZ" sz="28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59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latin typeface="Cambria" pitchFamily="18" charset="0"/>
              </a:rPr>
              <a:t>Děkuji za pozornost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7" name="Picture 5" descr="http://www.antikvariat-kutnahora.cz/images/img/ID_99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612" y="1676400"/>
            <a:ext cx="7696200" cy="48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39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latin typeface="Cambria" pitchFamily="18" charset="0"/>
              </a:rPr>
              <a:t>Osnova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Cambria" pitchFamily="18" charset="0"/>
              </a:rPr>
              <a:t>Motivace k řešení daného regionu</a:t>
            </a:r>
          </a:p>
          <a:p>
            <a:r>
              <a:rPr lang="cs-CZ" sz="2800" dirty="0" smtClean="0">
                <a:latin typeface="Cambria" pitchFamily="18" charset="0"/>
              </a:rPr>
              <a:t>Cíl bakalářské práce</a:t>
            </a:r>
          </a:p>
          <a:p>
            <a:r>
              <a:rPr lang="cs-CZ" sz="2800" dirty="0" smtClean="0">
                <a:latin typeface="Cambria" pitchFamily="18" charset="0"/>
              </a:rPr>
              <a:t>Popis zvoleného regionu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1946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Cambria" pitchFamily="18" charset="0"/>
              </a:rPr>
              <a:t>Motivace k řešení daného regionu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Cambria" pitchFamily="18" charset="0"/>
              </a:rPr>
              <a:t>Osobní vztah k mikroregionu Dačicko</a:t>
            </a:r>
          </a:p>
          <a:p>
            <a:r>
              <a:rPr lang="cs-CZ" sz="2800" dirty="0" smtClean="0">
                <a:latin typeface="Cambria" pitchFamily="18" charset="0"/>
              </a:rPr>
              <a:t>Dopravní problematika</a:t>
            </a:r>
          </a:p>
          <a:p>
            <a:endParaRPr lang="cs-CZ" dirty="0"/>
          </a:p>
        </p:txBody>
      </p:sp>
      <p:pic>
        <p:nvPicPr>
          <p:cNvPr id="4" name="Picture 2" descr="http://www.dacice.cz/skins/dacicer_mesto/images/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32847"/>
            <a:ext cx="12188824" cy="37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547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Cambria" pitchFamily="18" charset="0"/>
              </a:rPr>
              <a:t>Cíl </a:t>
            </a:r>
            <a:r>
              <a:rPr lang="cs-CZ" sz="3600" b="1" dirty="0" smtClean="0">
                <a:latin typeface="Cambria" pitchFamily="18" charset="0"/>
              </a:rPr>
              <a:t>bakalářské </a:t>
            </a:r>
            <a:r>
              <a:rPr lang="cs-CZ" sz="3600" b="1" dirty="0" smtClean="0">
                <a:latin typeface="Cambria" pitchFamily="18" charset="0"/>
              </a:rPr>
              <a:t>práce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i="1" dirty="0"/>
              <a:t>„</a:t>
            </a:r>
            <a:r>
              <a:rPr lang="cs-CZ" sz="2800" i="1" dirty="0">
                <a:latin typeface="Cambria" pitchFamily="18" charset="0"/>
              </a:rPr>
              <a:t>Cílem práce je analýza vybraného regionu z hlediska dopravní obslužnosti, definování zdrojů a cílů cest a rozbor jednotlivých zúčastněných dopravních systémů. V práci bude stanoven kvocient dopravní obslužnosti obcí v daném regionu a navržena případná řešení.“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6156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Cambria" pitchFamily="18" charset="0"/>
              </a:rPr>
              <a:t>Popis zvoleného regionu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2" y="1676400"/>
            <a:ext cx="9144000" cy="42672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ambria" pitchFamily="18" charset="0"/>
              </a:rPr>
              <a:t>Mikroregion Dačicko</a:t>
            </a:r>
          </a:p>
          <a:p>
            <a:r>
              <a:rPr lang="cs-CZ" sz="2800" dirty="0" smtClean="0">
                <a:latin typeface="Cambria" pitchFamily="18" charset="0"/>
              </a:rPr>
              <a:t>Členské obce: 23</a:t>
            </a:r>
          </a:p>
          <a:p>
            <a:r>
              <a:rPr lang="cs-CZ" sz="2800" dirty="0" smtClean="0">
                <a:latin typeface="Cambria" pitchFamily="18" charset="0"/>
              </a:rPr>
              <a:t>Obyvatelé mikroregionu: 18 901</a:t>
            </a:r>
          </a:p>
          <a:p>
            <a:r>
              <a:rPr lang="cs-CZ" sz="2800" dirty="0" smtClean="0">
                <a:latin typeface="Cambria" pitchFamily="18" charset="0"/>
              </a:rPr>
              <a:t>Obce s rozšířenou působností: město Dačice a město Slavonice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				  </a:t>
            </a:r>
            <a:endParaRPr lang="cs-CZ" sz="28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lum contrast="-10000"/>
          </a:blip>
          <a:srcRect l="14006" r="9962"/>
          <a:stretch>
            <a:fillRect/>
          </a:stretch>
        </p:blipFill>
        <p:spPr>
          <a:xfrm>
            <a:off x="8151812" y="228601"/>
            <a:ext cx="3810000" cy="3276599"/>
          </a:xfrm>
          <a:prstGeom prst="rect">
            <a:avLst/>
          </a:prstGeom>
        </p:spPr>
      </p:pic>
      <p:pic>
        <p:nvPicPr>
          <p:cNvPr id="1026" name="Picture 2" descr="http://www.m-dacicko.cz/data/editor/5cs_2.png?gcm_date=13751005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7037">
            <a:off x="4059399" y="3342864"/>
            <a:ext cx="5181600" cy="36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ta\Desktop\7cs_1.jpg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150812" y="4381500"/>
            <a:ext cx="19050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842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Cambria" pitchFamily="18" charset="0"/>
              </a:rPr>
              <a:t>Úvod do problému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ambria" pitchFamily="18" charset="0"/>
              </a:rPr>
              <a:t>Zjišťování kvality dopravní obslužnosti výpočtem kvocientu a výzkumným šetřením</a:t>
            </a:r>
            <a:endParaRPr lang="cs-CZ" sz="2800" dirty="0">
              <a:latin typeface="Cambria" pitchFamily="18" charset="0"/>
            </a:endParaRPr>
          </a:p>
        </p:txBody>
      </p:sp>
      <p:pic>
        <p:nvPicPr>
          <p:cNvPr id="1026" name="Picture 2" descr="http://www.icomtransport.cz/images/stories/09%20MNF_6190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04"/>
          <a:stretch>
            <a:fillRect/>
          </a:stretch>
        </p:blipFill>
        <p:spPr bwMode="auto">
          <a:xfrm>
            <a:off x="2817812" y="2895600"/>
            <a:ext cx="6484418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809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Cambria" pitchFamily="18" charset="0"/>
              </a:rPr>
              <a:t>Metodika práce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>
                <a:latin typeface="Cambria" pitchFamily="18" charset="0"/>
              </a:rPr>
              <a:t>Teoreticko-metodologická </a:t>
            </a:r>
            <a:r>
              <a:rPr lang="cs-CZ" sz="2800" b="1" dirty="0" smtClean="0">
                <a:latin typeface="Cambria" pitchFamily="18" charset="0"/>
              </a:rPr>
              <a:t>část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Vysvětlení </a:t>
            </a:r>
            <a:r>
              <a:rPr lang="cs-CZ" sz="2400" dirty="0" smtClean="0">
                <a:latin typeface="Cambria" pitchFamily="18" charset="0"/>
              </a:rPr>
              <a:t>základních </a:t>
            </a:r>
            <a:r>
              <a:rPr lang="cs-CZ" sz="2400" dirty="0" smtClean="0">
                <a:latin typeface="Cambria" pitchFamily="18" charset="0"/>
              </a:rPr>
              <a:t>pojmů</a:t>
            </a:r>
          </a:p>
          <a:p>
            <a:r>
              <a:rPr lang="cs-CZ" sz="2800" b="1" dirty="0" smtClean="0">
                <a:latin typeface="Cambria" pitchFamily="18" charset="0"/>
              </a:rPr>
              <a:t>Aplikační část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Údaje o zkoumané oblasti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Dopravci mikroregionu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Kvocient dopravní obslužnosti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Výzkumné šetření formou dotazníku</a:t>
            </a:r>
          </a:p>
        </p:txBody>
      </p:sp>
      <p:pic>
        <p:nvPicPr>
          <p:cNvPr id="2050" name="Picture 2" descr="http://www.ikarusy.net/images/loga/cz-jindrichuv-hradec-csa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7163" y="228600"/>
            <a:ext cx="45016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0.cz/s/nosf/LDEBtu/491678.188x188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53" b="30435"/>
          <a:stretch>
            <a:fillRect/>
          </a:stretch>
        </p:blipFill>
        <p:spPr bwMode="auto">
          <a:xfrm>
            <a:off x="5408612" y="5181600"/>
            <a:ext cx="28678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Výsledek obrázku pro české dráhy, a. s.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ýsledek obrázku pro české dráhy, a. s.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http://www.cd.cz/assets/tiskove-centrum/loga-skupiny-cd/logo-cd/cd-logo-a4.png"/>
          <p:cNvPicPr>
            <a:picLocks noChangeAspect="1" noChangeArrowheads="1"/>
          </p:cNvPicPr>
          <p:nvPr/>
        </p:nvPicPr>
        <p:blipFill>
          <a:blip r:embed="rId4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612" y="2819400"/>
            <a:ext cx="2976362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681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latin typeface="Cambria" pitchFamily="18" charset="0"/>
              </a:rPr>
              <a:t>Kvocient dopravní </a:t>
            </a:r>
            <a:r>
              <a:rPr lang="cs-CZ" sz="3600" b="1" dirty="0" smtClean="0">
                <a:latin typeface="Cambria" pitchFamily="18" charset="0"/>
              </a:rPr>
              <a:t>obslužnosti </a:t>
            </a:r>
            <a:r>
              <a:rPr lang="cs-CZ" sz="3600" b="1" dirty="0" smtClean="0">
                <a:latin typeface="Cambria" pitchFamily="18" charset="0"/>
              </a:rPr>
              <a:t>železniční dopravy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7868" t="11438" r="35529" b="77734"/>
          <a:stretch>
            <a:fillRect/>
          </a:stretch>
        </p:blipFill>
        <p:spPr bwMode="auto">
          <a:xfrm>
            <a:off x="3960812" y="1600200"/>
            <a:ext cx="3859112" cy="14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12" y="3191301"/>
            <a:ext cx="11102519" cy="366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938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latin typeface="Cambria" pitchFamily="18" charset="0"/>
              </a:rPr>
              <a:t>Kvocient dopravní </a:t>
            </a:r>
            <a:r>
              <a:rPr lang="cs-CZ" sz="3600" b="1" dirty="0" smtClean="0">
                <a:latin typeface="Cambria" pitchFamily="18" charset="0"/>
              </a:rPr>
              <a:t>obslužnosti </a:t>
            </a:r>
            <a:r>
              <a:rPr lang="cs-CZ" sz="3600" b="1" dirty="0" smtClean="0">
                <a:latin typeface="Cambria" pitchFamily="18" charset="0"/>
              </a:rPr>
              <a:t>autobusové dopravy</a:t>
            </a:r>
            <a:endParaRPr lang="cs-CZ" sz="3600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7" t="2854" r="1512"/>
          <a:stretch>
            <a:fillRect/>
          </a:stretch>
        </p:blipFill>
        <p:spPr bwMode="auto">
          <a:xfrm>
            <a:off x="1522412" y="1676400"/>
            <a:ext cx="932688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222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ule 16×9">
  <a:themeElements>
    <a:clrScheme name="Tabule_16×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cs-CZ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cs-CZ"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256</Words>
  <Application>Microsoft Office PowerPoint</Application>
  <PresentationFormat>Vlastní</PresentationFormat>
  <Paragraphs>58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Tabule 16×9</vt:lpstr>
      <vt:lpstr>Vysoká škola technická a ekonomická  Katedra dopravy a logistiky        Analýza dopravní obslužnosti zvoleného regionu</vt:lpstr>
      <vt:lpstr>Osnova</vt:lpstr>
      <vt:lpstr>Motivace k řešení daného regionu</vt:lpstr>
      <vt:lpstr>Cíl bakalářské práce</vt:lpstr>
      <vt:lpstr>Popis zvoleného regionu</vt:lpstr>
      <vt:lpstr>Úvod do problému</vt:lpstr>
      <vt:lpstr>Metodika práce</vt:lpstr>
      <vt:lpstr>Kvocient dopravní obslužnosti železniční dopravy</vt:lpstr>
      <vt:lpstr>Kvocient dopravní obslužnosti autobusové dopravy</vt:lpstr>
      <vt:lpstr>Výzkumné šetření - dotazníky</vt:lpstr>
      <vt:lpstr>Návrhy opatření</vt:lpstr>
      <vt:lpstr>Závěr</vt:lpstr>
      <vt:lpstr>Doplňující otázky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s nadpisem</dc:title>
  <cp:lastModifiedBy>marta</cp:lastModifiedBy>
  <cp:revision>24</cp:revision>
  <dcterms:created xsi:type="dcterms:W3CDTF">2013-04-05T19:59:21Z</dcterms:created>
  <dcterms:modified xsi:type="dcterms:W3CDTF">2016-05-26T18:03:28Z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