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8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51FB4-E4D8-4C2F-A8A4-A47586FD949B}" type="datetimeFigureOut">
              <a:rPr lang="cs-CZ" smtClean="0"/>
              <a:pPr/>
              <a:t>7.6.2016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55190-9418-464D-AEE6-15524A31E78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51FB4-E4D8-4C2F-A8A4-A47586FD949B}" type="datetimeFigureOut">
              <a:rPr lang="cs-CZ" smtClean="0"/>
              <a:pPr/>
              <a:t>7.6.2016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55190-9418-464D-AEE6-15524A31E7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51FB4-E4D8-4C2F-A8A4-A47586FD949B}" type="datetimeFigureOut">
              <a:rPr lang="cs-CZ" smtClean="0"/>
              <a:pPr/>
              <a:t>7.6.2016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55190-9418-464D-AEE6-15524A31E7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51FB4-E4D8-4C2F-A8A4-A47586FD949B}" type="datetimeFigureOut">
              <a:rPr lang="cs-CZ" smtClean="0"/>
              <a:pPr/>
              <a:t>7.6.2016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55190-9418-464D-AEE6-15524A31E7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51FB4-E4D8-4C2F-A8A4-A47586FD949B}" type="datetimeFigureOut">
              <a:rPr lang="cs-CZ" smtClean="0"/>
              <a:pPr/>
              <a:t>7.6.2016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E555190-9418-464D-AEE6-15524A31E7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51FB4-E4D8-4C2F-A8A4-A47586FD949B}" type="datetimeFigureOut">
              <a:rPr lang="cs-CZ" smtClean="0"/>
              <a:pPr/>
              <a:t>7.6.2016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55190-9418-464D-AEE6-15524A31E7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51FB4-E4D8-4C2F-A8A4-A47586FD949B}" type="datetimeFigureOut">
              <a:rPr lang="cs-CZ" smtClean="0"/>
              <a:pPr/>
              <a:t>7.6.2016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55190-9418-464D-AEE6-15524A31E7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51FB4-E4D8-4C2F-A8A4-A47586FD949B}" type="datetimeFigureOut">
              <a:rPr lang="cs-CZ" smtClean="0"/>
              <a:pPr/>
              <a:t>7.6.2016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55190-9418-464D-AEE6-15524A31E7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51FB4-E4D8-4C2F-A8A4-A47586FD949B}" type="datetimeFigureOut">
              <a:rPr lang="cs-CZ" smtClean="0"/>
              <a:pPr/>
              <a:t>7.6.2016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55190-9418-464D-AEE6-15524A31E7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51FB4-E4D8-4C2F-A8A4-A47586FD949B}" type="datetimeFigureOut">
              <a:rPr lang="cs-CZ" smtClean="0"/>
              <a:pPr/>
              <a:t>7.6.2016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55190-9418-464D-AEE6-15524A31E7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Klepnutím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51FB4-E4D8-4C2F-A8A4-A47586FD949B}" type="datetimeFigureOut">
              <a:rPr lang="cs-CZ" smtClean="0"/>
              <a:pPr/>
              <a:t>7.6.2016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55190-9418-464D-AEE6-15524A31E7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9251FB4-E4D8-4C2F-A8A4-A47586FD949B}" type="datetimeFigureOut">
              <a:rPr lang="cs-CZ" smtClean="0"/>
              <a:pPr/>
              <a:t>7.6.2016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E555190-9418-464D-AEE6-15524A31E78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22030" y="1714488"/>
            <a:ext cx="8229600" cy="207170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L</a:t>
            </a:r>
            <a:r>
              <a:rPr lang="cs-CZ" cap="none" dirty="0" smtClean="0"/>
              <a:t>etecká doprava se zaměřením na charterovou dopravu </a:t>
            </a:r>
            <a:endParaRPr lang="cs-CZ" dirty="0"/>
          </a:p>
        </p:txBody>
      </p:sp>
      <p:sp>
        <p:nvSpPr>
          <p:cNvPr id="4" name="Podnadpis 2"/>
          <p:cNvSpPr>
            <a:spLocks noGrp="1"/>
          </p:cNvSpPr>
          <p:nvPr>
            <p:ph type="subTitle" idx="1"/>
          </p:nvPr>
        </p:nvSpPr>
        <p:spPr>
          <a:xfrm>
            <a:off x="571472" y="4214818"/>
            <a:ext cx="8358246" cy="1643074"/>
          </a:xfrm>
        </p:spPr>
        <p:txBody>
          <a:bodyPr>
            <a:noAutofit/>
          </a:bodyPr>
          <a:lstStyle/>
          <a:p>
            <a:pPr algn="l"/>
            <a:r>
              <a:rPr lang="cs-CZ" sz="1800" dirty="0" smtClean="0">
                <a:solidFill>
                  <a:schemeClr val="bg1"/>
                </a:solidFill>
                <a:latin typeface="Cambria" pitchFamily="18" charset="0"/>
              </a:rPr>
              <a:t>Autorka bakalářské práce:			</a:t>
            </a:r>
            <a:r>
              <a:rPr lang="cs-CZ" sz="1800" b="1" dirty="0" smtClean="0">
                <a:solidFill>
                  <a:schemeClr val="bg1"/>
                </a:solidFill>
                <a:latin typeface="Cambria" pitchFamily="18" charset="0"/>
              </a:rPr>
              <a:t>Ivana Babková</a:t>
            </a:r>
          </a:p>
          <a:p>
            <a:pPr algn="l"/>
            <a:r>
              <a:rPr lang="cs-CZ" sz="1800" dirty="0" smtClean="0">
                <a:solidFill>
                  <a:schemeClr val="bg1"/>
                </a:solidFill>
                <a:latin typeface="Cambria" pitchFamily="18" charset="0"/>
              </a:rPr>
              <a:t>Vedoucí bakalářské práce:			</a:t>
            </a:r>
            <a:r>
              <a:rPr lang="cs-CZ" sz="1800" b="1" dirty="0" smtClean="0">
                <a:solidFill>
                  <a:schemeClr val="bg1"/>
                </a:solidFill>
                <a:latin typeface="Cambria" pitchFamily="18" charset="0"/>
              </a:rPr>
              <a:t>Ing. Ladislav Bartuška</a:t>
            </a:r>
          </a:p>
          <a:p>
            <a:pPr algn="l"/>
            <a:r>
              <a:rPr lang="cs-CZ" sz="1800" dirty="0" smtClean="0">
                <a:solidFill>
                  <a:schemeClr val="bg1"/>
                </a:solidFill>
                <a:latin typeface="Cambria" pitchFamily="18" charset="0"/>
              </a:rPr>
              <a:t>Oponent bakalářské práce:			</a:t>
            </a:r>
            <a:r>
              <a:rPr lang="cs-CZ" sz="1800" b="1" dirty="0" smtClean="0">
                <a:solidFill>
                  <a:schemeClr val="bg1"/>
                </a:solidFill>
                <a:latin typeface="Cambria" pitchFamily="18" charset="0"/>
              </a:rPr>
              <a:t>doc. Ing. Rudolf </a:t>
            </a:r>
            <a:r>
              <a:rPr lang="cs-CZ" sz="1800" b="1" dirty="0" err="1" smtClean="0">
                <a:solidFill>
                  <a:schemeClr val="bg1"/>
                </a:solidFill>
                <a:latin typeface="Cambria" pitchFamily="18" charset="0"/>
              </a:rPr>
              <a:t>Kampf</a:t>
            </a:r>
            <a:r>
              <a:rPr lang="cs-CZ" sz="1800" b="1" dirty="0" smtClean="0">
                <a:solidFill>
                  <a:schemeClr val="bg1"/>
                </a:solidFill>
                <a:latin typeface="Cambria" pitchFamily="18" charset="0"/>
              </a:rPr>
              <a:t>, CSc.</a:t>
            </a:r>
          </a:p>
          <a:p>
            <a:pPr algn="l"/>
            <a:r>
              <a:rPr lang="cs-CZ" sz="1800" b="1" dirty="0" smtClean="0">
                <a:solidFill>
                  <a:schemeClr val="bg1"/>
                </a:solidFill>
                <a:latin typeface="Cambria" pitchFamily="18" charset="0"/>
              </a:rPr>
              <a:t>České Budějovice, červen 2016</a:t>
            </a:r>
            <a:endParaRPr lang="cs-CZ" sz="1800" b="1" dirty="0">
              <a:solidFill>
                <a:schemeClr val="bg1"/>
              </a:solidFill>
              <a:latin typeface="Cambria" pitchFamily="18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286000" y="285728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dirty="0" smtClean="0">
                <a:solidFill>
                  <a:schemeClr val="bg1"/>
                </a:solidFill>
                <a:latin typeface="Cambria" pitchFamily="18" charset="0"/>
              </a:rPr>
              <a:t>Vysoká škola technická a ekonomická </a:t>
            </a:r>
            <a:br>
              <a:rPr lang="pl-PL" dirty="0" smtClean="0">
                <a:solidFill>
                  <a:schemeClr val="bg1"/>
                </a:solidFill>
                <a:latin typeface="Cambria" pitchFamily="18" charset="0"/>
              </a:rPr>
            </a:br>
            <a:r>
              <a:rPr lang="cs-CZ" dirty="0" smtClean="0">
                <a:solidFill>
                  <a:schemeClr val="bg1"/>
                </a:solidFill>
                <a:latin typeface="Cambria" pitchFamily="18" charset="0"/>
              </a:rPr>
              <a:t>Katedra dopravy a logistiky </a:t>
            </a:r>
            <a:endParaRPr lang="cs-CZ" dirty="0"/>
          </a:p>
        </p:txBody>
      </p:sp>
      <p:pic>
        <p:nvPicPr>
          <p:cNvPr id="6" name="Picture 2" descr="C:\Users\marta\Desktop\5314450a7c4ffa00251200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1071546"/>
            <a:ext cx="1143000" cy="11430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Otázky </a:t>
            </a:r>
            <a:r>
              <a:rPr lang="cs-CZ" dirty="0" smtClean="0"/>
              <a:t>vedoucího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i="1" dirty="0" smtClean="0"/>
              <a:t>Setkala </a:t>
            </a:r>
            <a:r>
              <a:rPr lang="cs-CZ" i="1" dirty="0" smtClean="0"/>
              <a:t>jste se při zpracovávání dotazníků s nějakou zajímavou informací z oblasti charterové dopravy v ČR? </a:t>
            </a:r>
          </a:p>
          <a:p>
            <a:r>
              <a:rPr lang="cs-CZ" i="1" dirty="0" smtClean="0"/>
              <a:t>Když tuto problematiku vztáhneme na region Jižních Čech, jaký názor máte na vybudování mezinárodního letiště v Českých Budějovicích? Jakým směrem by se podle Vás budoucí letiště mělo ubírat z hlediska provozu jednotlivých leteckých společností? </a:t>
            </a:r>
          </a:p>
        </p:txBody>
      </p:sp>
      <p:pic>
        <p:nvPicPr>
          <p:cNvPr id="4" name="Obrázek 3" descr="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6644" y="5383040"/>
            <a:ext cx="1857356" cy="147495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pic>
        <p:nvPicPr>
          <p:cNvPr id="4" name="Zástupný symbol pro obsah 3" descr="232_r030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7224" y="1571612"/>
            <a:ext cx="7462773" cy="49720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prezentace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Motivace a důvody řešení daného problému </a:t>
            </a:r>
          </a:p>
          <a:p>
            <a:r>
              <a:rPr lang="cs-CZ" dirty="0" smtClean="0"/>
              <a:t>Cíl bakalářské práce</a:t>
            </a:r>
          </a:p>
          <a:p>
            <a:r>
              <a:rPr lang="cs-CZ" dirty="0" smtClean="0"/>
              <a:t>Obecný popis letecké dopravy</a:t>
            </a:r>
          </a:p>
          <a:p>
            <a:r>
              <a:rPr lang="cs-CZ" dirty="0" smtClean="0"/>
              <a:t>Analýza současného stavu letecké charterové dopravy v ČR</a:t>
            </a:r>
          </a:p>
          <a:p>
            <a:r>
              <a:rPr lang="cs-CZ" dirty="0" smtClean="0"/>
              <a:t>Studie vybraného letu – SWOT analýza</a:t>
            </a:r>
          </a:p>
          <a:p>
            <a:r>
              <a:rPr lang="cs-CZ" dirty="0" smtClean="0"/>
              <a:t>Návrhy opatření a závěrečné shrnutí </a:t>
            </a:r>
          </a:p>
          <a:p>
            <a:r>
              <a:rPr lang="cs-CZ" dirty="0" smtClean="0"/>
              <a:t>Otázky </a:t>
            </a:r>
            <a:r>
              <a:rPr lang="cs-CZ" dirty="0" smtClean="0"/>
              <a:t>vedoucího práce 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Motivace a důvody řešení daného problému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Zvýšený zájem o leteckou dopravu</a:t>
            </a:r>
          </a:p>
          <a:p>
            <a:r>
              <a:rPr lang="cs-CZ" dirty="0" smtClean="0"/>
              <a:t>Charterové lety a jejich popularita 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Obrázek 3" descr="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108" y="3000372"/>
            <a:ext cx="4318000" cy="3429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bakalářské práce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    Cílem práce je provést analýzu současného stavu charterové letecké dopravy v České republice, jejíž součástí bude i zpracování rozhovorů se zástupci jednotlivých letišť a jejich vyhodnocení.</a:t>
            </a:r>
            <a:endParaRPr lang="cs-CZ" dirty="0"/>
          </a:p>
        </p:txBody>
      </p:sp>
      <p:pic>
        <p:nvPicPr>
          <p:cNvPr id="4" name="Obrázek 3" descr="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5206" y="5326310"/>
            <a:ext cx="1928794" cy="15316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Obecný popis letecké dopravy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Doprava osob a nákladu</a:t>
            </a:r>
          </a:p>
          <a:p>
            <a:r>
              <a:rPr lang="cs-CZ" dirty="0" smtClean="0"/>
              <a:t>Rozdělení letecké dopravy – vojenská, civilní, osobní, nákladní, pravidelná, </a:t>
            </a:r>
            <a:r>
              <a:rPr lang="cs-CZ" dirty="0" err="1" smtClean="0"/>
              <a:t>charterova</a:t>
            </a:r>
            <a:r>
              <a:rPr lang="cs-CZ" dirty="0" smtClean="0"/>
              <a:t> </a:t>
            </a:r>
          </a:p>
          <a:p>
            <a:r>
              <a:rPr lang="cs-CZ" dirty="0" smtClean="0"/>
              <a:t>Charterový let obecně</a:t>
            </a:r>
          </a:p>
          <a:p>
            <a:r>
              <a:rPr lang="cs-CZ" dirty="0" smtClean="0"/>
              <a:t>Rozdělení charterových letů – jednorázový, pravidelný</a:t>
            </a:r>
          </a:p>
          <a:p>
            <a:r>
              <a:rPr lang="cs-CZ" dirty="0" smtClean="0"/>
              <a:t>Odlišnost letadel pro </a:t>
            </a:r>
            <a:r>
              <a:rPr lang="cs-CZ" dirty="0" err="1" smtClean="0"/>
              <a:t>charterovy</a:t>
            </a:r>
            <a:r>
              <a:rPr lang="cs-CZ" dirty="0" smtClean="0"/>
              <a:t> lety </a:t>
            </a:r>
          </a:p>
          <a:p>
            <a:endParaRPr lang="cs-CZ" dirty="0"/>
          </a:p>
        </p:txBody>
      </p:sp>
      <p:pic>
        <p:nvPicPr>
          <p:cNvPr id="6" name="Obrázek 5" descr="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5206" y="5326335"/>
            <a:ext cx="1928794" cy="153168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Analýza současného stavu letecké charterové dopravy v ČR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Letiště spojené s charterovými lety</a:t>
            </a:r>
          </a:p>
          <a:p>
            <a:r>
              <a:rPr lang="cs-CZ" dirty="0" smtClean="0"/>
              <a:t>Statistické údaje o charterové dopravě: </a:t>
            </a:r>
          </a:p>
          <a:p>
            <a:pPr lvl="1"/>
            <a:r>
              <a:rPr lang="cs-CZ" dirty="0" smtClean="0"/>
              <a:t>Jsou z/na vaše letiště prováděny charterové lety?</a:t>
            </a:r>
          </a:p>
          <a:p>
            <a:pPr lvl="1"/>
            <a:r>
              <a:rPr lang="cs-CZ" dirty="0" smtClean="0"/>
              <a:t>Jaký je poměr charterových letů oproti pravidelným linkám? </a:t>
            </a:r>
          </a:p>
          <a:p>
            <a:pPr lvl="1"/>
            <a:r>
              <a:rPr lang="cs-CZ" dirty="0" smtClean="0"/>
              <a:t>Když se budeme zabývat hlavně charterovými lety, jak jsou u vás zastoupeny jednorázové lety ve srovnání s pravidelnými linkami?</a:t>
            </a:r>
          </a:p>
          <a:p>
            <a:pPr lvl="1"/>
            <a:r>
              <a:rPr lang="cs-CZ" dirty="0" smtClean="0"/>
              <a:t>Kdy se na vašem letišti poprvé zaznamenaly charterové lety a jaká je jejich popularita?</a:t>
            </a:r>
          </a:p>
          <a:p>
            <a:pPr lvl="1"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Obrázek 3" descr="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6644" y="5383041"/>
            <a:ext cx="1857356" cy="147495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Studie vybraného letu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Letecká společnost </a:t>
            </a:r>
            <a:r>
              <a:rPr lang="cs-CZ" dirty="0" err="1" smtClean="0"/>
              <a:t>Travel</a:t>
            </a:r>
            <a:r>
              <a:rPr lang="cs-CZ" dirty="0" smtClean="0"/>
              <a:t> </a:t>
            </a:r>
            <a:r>
              <a:rPr lang="cs-CZ" dirty="0" err="1" smtClean="0"/>
              <a:t>Service</a:t>
            </a:r>
            <a:endParaRPr lang="cs-CZ" dirty="0" smtClean="0"/>
          </a:p>
          <a:p>
            <a:r>
              <a:rPr lang="cs-CZ" dirty="0" smtClean="0"/>
              <a:t>Servis na palubě </a:t>
            </a:r>
          </a:p>
          <a:p>
            <a:endParaRPr lang="cs-CZ" dirty="0"/>
          </a:p>
        </p:txBody>
      </p:sp>
      <p:pic>
        <p:nvPicPr>
          <p:cNvPr id="4" name="Obrázek 3" descr="travel_service_737_800.jpg"/>
          <p:cNvPicPr>
            <a:picLocks noChangeAspect="1"/>
          </p:cNvPicPr>
          <p:nvPr/>
        </p:nvPicPr>
        <p:blipFill>
          <a:blip r:embed="rId2"/>
          <a:srcRect t="23005"/>
          <a:stretch>
            <a:fillRect/>
          </a:stretch>
        </p:blipFill>
        <p:spPr>
          <a:xfrm>
            <a:off x="2834795" y="3214686"/>
            <a:ext cx="6309205" cy="36433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285720" y="285728"/>
          <a:ext cx="8229600" cy="61603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4446"/>
                <a:gridCol w="3186106"/>
                <a:gridCol w="3829048"/>
              </a:tblGrid>
              <a:tr h="780598">
                <a:tc gridSpan="3">
                  <a:txBody>
                    <a:bodyPr/>
                    <a:lstStyle/>
                    <a:p>
                      <a:pPr algn="ctr"/>
                      <a:r>
                        <a:rPr lang="cs-CZ" sz="3200" dirty="0" smtClean="0"/>
                        <a:t>SWOT analýza</a:t>
                      </a:r>
                      <a:endParaRPr lang="cs-CZ" sz="3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33053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Silné stránky (</a:t>
                      </a:r>
                      <a:r>
                        <a:rPr kumimoji="0" lang="cs-CZ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Strengths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Slabé stránky (</a:t>
                      </a:r>
                      <a:r>
                        <a:rPr kumimoji="0" lang="cs-CZ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Weaknesses</a:t>
                      </a:r>
                      <a:r>
                        <a:rPr kumimoji="0" lang="cs-CZ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endParaRPr lang="cs-CZ" dirty="0"/>
                    </a:p>
                  </a:txBody>
                  <a:tcPr/>
                </a:tc>
              </a:tr>
              <a:tr h="2782732"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sz="2000" i="1" dirty="0" smtClean="0"/>
                        <a:t>Vnitřní prostředí </a:t>
                      </a:r>
                      <a:endParaRPr lang="cs-CZ" sz="2000" i="1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 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Výborný finanční stav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Minimální provozní náklady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Využívání letounů i mimo                                                                   sezónu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kumimoji="0" lang="cs-CZ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Ziskový přístup     k obnovovacímu procesu 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kumimoji="0" lang="cs-CZ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Jakostní služby se zaměřením na klienty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Nájem letounů jiných organizací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kumimoji="0" lang="cs-CZ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Nízká důstojnost letecké společnosti 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kumimoji="0" lang="cs-CZ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Nižší úroveň palubního občerstvení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kumimoji="0" lang="cs-CZ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Chybí věrnostní program pro stálé klienty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kumimoji="0" lang="cs-CZ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Nedostatečné oslovení business pasažérů</a:t>
                      </a:r>
                      <a:endParaRPr lang="cs-CZ" dirty="0"/>
                    </a:p>
                  </a:txBody>
                  <a:tcPr/>
                </a:tc>
              </a:tr>
              <a:tr h="333053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Příležitosti (</a:t>
                      </a:r>
                      <a:r>
                        <a:rPr kumimoji="0" lang="cs-CZ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Opportunities</a:t>
                      </a:r>
                      <a:r>
                        <a:rPr kumimoji="0" lang="cs-CZ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Hrozby (</a:t>
                      </a:r>
                      <a:r>
                        <a:rPr kumimoji="0" lang="cs-CZ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Threats</a:t>
                      </a:r>
                      <a:r>
                        <a:rPr kumimoji="0" lang="cs-CZ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cs-CZ" dirty="0"/>
                    </a:p>
                  </a:txBody>
                  <a:tcPr/>
                </a:tc>
              </a:tr>
              <a:tr h="1865527"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sz="2000" i="1" dirty="0" smtClean="0"/>
                        <a:t>Vnější prostředí </a:t>
                      </a:r>
                      <a:endParaRPr lang="cs-CZ" sz="2000" i="1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kumimoji="0" lang="cs-CZ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Lehký vstup na nové trhy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Pravidelné linky do</a:t>
                      </a:r>
                    </a:p>
                    <a:p>
                      <a:pPr lvl="0">
                        <a:buFont typeface="Arial" pitchFamily="34" charset="0"/>
                        <a:buNone/>
                      </a:pP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charterových destinací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kumimoji="0" lang="cs-CZ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Chybná taktika konkurence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Konkurence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Rostoucí cena za palivo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Politický neklid a terorismus ve    vybraných zemích 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Návrhy opatření a závěrečné shrnutí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900238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Návrhy: </a:t>
            </a:r>
          </a:p>
          <a:p>
            <a:pPr lvl="1"/>
            <a:r>
              <a:rPr lang="cs-CZ" dirty="0" smtClean="0"/>
              <a:t> Zaměření na slabé stránky a hrozby společnosti</a:t>
            </a:r>
          </a:p>
          <a:p>
            <a:pPr lvl="1"/>
            <a:r>
              <a:rPr lang="cs-CZ" dirty="0" smtClean="0"/>
              <a:t>Pořízení více letounů </a:t>
            </a:r>
          </a:p>
          <a:p>
            <a:pPr lvl="1"/>
            <a:r>
              <a:rPr lang="cs-CZ" dirty="0" smtClean="0"/>
              <a:t>Věrnostní program pro stálé zákazníky</a:t>
            </a:r>
          </a:p>
          <a:p>
            <a:pPr lvl="1"/>
            <a:endParaRPr lang="cs-CZ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714348" y="3714752"/>
            <a:ext cx="8072494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Závěr: </a:t>
            </a:r>
          </a:p>
          <a:p>
            <a:pPr lvl="1">
              <a:buFont typeface="Wingdings" pitchFamily="2" charset="2"/>
              <a:buChar char="§"/>
            </a:pPr>
            <a:r>
              <a:rPr lang="cs-CZ" sz="2400" dirty="0" smtClean="0"/>
              <a:t> Popis charterových letů </a:t>
            </a:r>
          </a:p>
          <a:p>
            <a:pPr lvl="1">
              <a:buFont typeface="Wingdings" pitchFamily="2" charset="2"/>
              <a:buChar char="§"/>
            </a:pPr>
            <a:r>
              <a:rPr lang="cs-CZ" sz="2400" dirty="0" smtClean="0"/>
              <a:t> Analýza současného stavu letecké charterové   dopravy  v ČR</a:t>
            </a:r>
          </a:p>
          <a:p>
            <a:pPr lvl="1">
              <a:buFont typeface="Wingdings" pitchFamily="2" charset="2"/>
              <a:buChar char="§"/>
            </a:pPr>
            <a:r>
              <a:rPr lang="cs-CZ" sz="2400" dirty="0"/>
              <a:t> </a:t>
            </a:r>
            <a:r>
              <a:rPr lang="cs-CZ" sz="2400" dirty="0" smtClean="0"/>
              <a:t>Cíl práce splněn</a:t>
            </a:r>
            <a:r>
              <a:rPr lang="cs-CZ" dirty="0"/>
              <a:t>	</a:t>
            </a:r>
          </a:p>
        </p:txBody>
      </p:sp>
      <p:pic>
        <p:nvPicPr>
          <p:cNvPr id="6" name="Obrázek 5" descr="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6644" y="5383040"/>
            <a:ext cx="1857356" cy="147495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rchol">
  <a:themeElements>
    <a:clrScheme name="Talent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rchol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rchol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738</TotalTime>
  <Words>411</Words>
  <Application>Microsoft Office PowerPoint</Application>
  <PresentationFormat>Předvádění na obrazovce (4:3)</PresentationFormat>
  <Paragraphs>75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Vrchol</vt:lpstr>
      <vt:lpstr>Letecká doprava se zaměřením na charterovou dopravu </vt:lpstr>
      <vt:lpstr>Struktura prezentace</vt:lpstr>
      <vt:lpstr>Motivace a důvody řešení daného problému</vt:lpstr>
      <vt:lpstr>Cíl bakalářské práce </vt:lpstr>
      <vt:lpstr> Obecný popis letecké dopravy </vt:lpstr>
      <vt:lpstr> Analýza současného stavu letecké charterové dopravy v ČR </vt:lpstr>
      <vt:lpstr>Studie vybraného letu</vt:lpstr>
      <vt:lpstr>Snímek 8</vt:lpstr>
      <vt:lpstr>Návrhy opatření a závěrečné shrnutí </vt:lpstr>
      <vt:lpstr>Otázky vedoucího práce</vt:lpstr>
      <vt:lpstr>Děkuji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Letecká doprava se zaměřením na charterovou dopravu</dc:title>
  <dc:creator>spravce</dc:creator>
  <cp:lastModifiedBy>spravce</cp:lastModifiedBy>
  <cp:revision>37</cp:revision>
  <dcterms:created xsi:type="dcterms:W3CDTF">2016-06-02T10:49:56Z</dcterms:created>
  <dcterms:modified xsi:type="dcterms:W3CDTF">2016-06-07T16:24:36Z</dcterms:modified>
</cp:coreProperties>
</file>