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74" r:id="rId7"/>
    <p:sldId id="298" r:id="rId8"/>
    <p:sldId id="29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CB95-F996-4E43-918D-378BAA791655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9362-FEC6-40FA-9A0B-432FB19CAA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CB95-F996-4E43-918D-378BAA791655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9362-FEC6-40FA-9A0B-432FB19CAA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CB95-F996-4E43-918D-378BAA791655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9362-FEC6-40FA-9A0B-432FB19CAA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CB95-F996-4E43-918D-378BAA791655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9362-FEC6-40FA-9A0B-432FB19CAA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CB95-F996-4E43-918D-378BAA791655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9362-FEC6-40FA-9A0B-432FB19CAA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CB95-F996-4E43-918D-378BAA791655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9362-FEC6-40FA-9A0B-432FB19CAA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CB95-F996-4E43-918D-378BAA791655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9362-FEC6-40FA-9A0B-432FB19CAA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CB95-F996-4E43-918D-378BAA791655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9362-FEC6-40FA-9A0B-432FB19CAA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CB95-F996-4E43-918D-378BAA791655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9362-FEC6-40FA-9A0B-432FB19CAA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CB95-F996-4E43-918D-378BAA791655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9362-FEC6-40FA-9A0B-432FB19CAA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CB95-F996-4E43-918D-378BAA791655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7039362-FEC6-40FA-9A0B-432FB19CAA9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E4CB95-F996-4E43-918D-378BAA791655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039362-FEC6-40FA-9A0B-432FB19CAA9E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568952" cy="2304256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cs-CZ" sz="3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Vysoká škola technická a ekonomická</a:t>
            </a:r>
            <a:br>
              <a:rPr lang="cs-CZ" sz="3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cs-CZ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 Českých Budějovicích </a:t>
            </a:r>
            <a:r>
              <a:rPr lang="cs-CZ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cs-CZ" sz="27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Ústav technicko-technologický</a:t>
            </a:r>
            <a:r>
              <a:rPr lang="cs-CZ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cs-CZ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3276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4000" b="1" dirty="0" smtClean="0">
                <a:latin typeface="Arial" pitchFamily="34" charset="0"/>
                <a:cs typeface="Arial" pitchFamily="34" charset="0"/>
              </a:rPr>
              <a:t>Možnosti a využití multimodální dopravy</a:t>
            </a:r>
          </a:p>
          <a:p>
            <a:pPr algn="ctr">
              <a:buNone/>
            </a:pPr>
            <a:endParaRPr lang="cs-CZ" sz="1400" b="1" dirty="0" smtClean="0">
              <a:latin typeface="Arial" pitchFamily="34" charset="0"/>
              <a:cs typeface="Arial" pitchFamily="34" charset="0"/>
            </a:endParaRPr>
          </a:p>
          <a:p>
            <a:pPr indent="-360000">
              <a:buNone/>
            </a:pP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Autor bakalářské práce: Pavel Augustín</a:t>
            </a:r>
          </a:p>
          <a:p>
            <a:pPr>
              <a:buNone/>
            </a:pP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Vedoucí bakalářské práce: prof. Ing. František Němec, Ph.D.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 </a:t>
            </a:r>
            <a:endParaRPr lang="cs-CZ" sz="20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Oponent bakalářské práce: doc. Ing. Rudolf </a:t>
            </a:r>
            <a:r>
              <a:rPr lang="cs-CZ" sz="2000" i="1" dirty="0" err="1" smtClean="0">
                <a:latin typeface="Arial" pitchFamily="34" charset="0"/>
                <a:cs typeface="Arial" pitchFamily="34" charset="0"/>
              </a:rPr>
              <a:t>Kampf</a:t>
            </a: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sz="2000" i="1" dirty="0" err="1" smtClean="0">
                <a:latin typeface="Arial" pitchFamily="34" charset="0"/>
                <a:cs typeface="Arial" pitchFamily="34" charset="0"/>
              </a:rPr>
              <a:t>CSc.Ph.D</a:t>
            </a: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České Budějovice, červen 2016</a:t>
            </a:r>
            <a:endParaRPr lang="cs-CZ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AutoShape 2" descr="Výsledek obrázku pro vš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5" name="Obrázek 4" descr="stažený soubo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340768"/>
            <a:ext cx="1152127" cy="11643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Doplňující otázky oponenta práce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19736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Může změna politické situace v Evropě v budoucnosti ohrozit či omezit mezinárodní kombinovanou dopravu ?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Je kombinovaná doprava ekologicky výhodná oproti jiným druhům dopravy ?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156960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latin typeface="Arial" pitchFamily="34" charset="0"/>
                <a:cs typeface="Arial" pitchFamily="34" charset="0"/>
              </a:rPr>
              <a:t>Děkuji za pozornost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008112"/>
          </a:xfrm>
        </p:spPr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Motivace výběru daného tématu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4677152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Zajímavé téma související se studijním zaměřením</a:t>
            </a:r>
          </a:p>
          <a:p>
            <a:pPr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Prohloubení znalostí </a:t>
            </a:r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Zdroj dat a informací</a:t>
            </a:r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Zájem o přepravní a logistické služby, o výsledek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Cíl práce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91744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Cílem bakalářské práce je analýza systému kontejnerové dopravy ČR v rámci EU včetně její geneze. V práci bude provedena analýza využití logistických center v ČR i EU v rámci kontejnerové dopravy a rozbor možnosti využití logistických center a kontejnerové dopravy na příkladu konkrétní společnosti a specifikace budoucích trendů v této oblasti.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Definované výzkumné otázky/hypotézy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>
            <a:normAutofit/>
          </a:bodyPr>
          <a:lstStyle/>
          <a:p>
            <a:pPr lvl="0"/>
            <a:r>
              <a:rPr lang="cs-CZ" sz="2000" dirty="0" smtClean="0">
                <a:latin typeface="Arial" pitchFamily="34" charset="0"/>
                <a:cs typeface="Arial" pitchFamily="34" charset="0"/>
              </a:rPr>
              <a:t>Rozbor možnosti využití logistických center a kontejnerové dopravy na příkladu konkrétní společnosti.</a:t>
            </a:r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2000" dirty="0" smtClean="0">
                <a:latin typeface="Arial" pitchFamily="34" charset="0"/>
                <a:cs typeface="Arial" pitchFamily="34" charset="0"/>
              </a:rPr>
              <a:t>Spolupráce METRANS a.s. v ČR a v rámci EU.</a:t>
            </a:r>
          </a:p>
          <a:p>
            <a:pPr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lvl="0"/>
            <a:r>
              <a:rPr lang="cs-CZ" sz="2000" dirty="0" smtClean="0">
                <a:latin typeface="Arial" pitchFamily="34" charset="0"/>
                <a:cs typeface="Arial" pitchFamily="34" charset="0"/>
              </a:rPr>
              <a:t>Specifikace budoucích trendů v této oblasti.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Použité metody 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>
            <a:normAutofit fontScale="92500" lnSpcReduction="20000"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Analýza interních materiálů vybrané společnosti</a:t>
            </a: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Konzultace</a:t>
            </a: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Pozorování</a:t>
            </a: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Komparace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Emailová korespondence </a:t>
            </a:r>
          </a:p>
          <a:p>
            <a:pPr>
              <a:buNone/>
            </a:pPr>
            <a:endParaRPr lang="cs-CZ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cs-CZ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Společnost METRANS a.s.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Založena v roce 1991</a:t>
            </a:r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Sídlí v Praze</a:t>
            </a:r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cs-CZ" sz="2000" dirty="0" smtClean="0">
                <a:latin typeface="Arial" pitchFamily="34" charset="0"/>
                <a:cs typeface="Arial" pitchFamily="34" charset="0"/>
              </a:rPr>
              <a:t>Základní kapitál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22 720 000,- Kč</a:t>
            </a:r>
          </a:p>
          <a:p>
            <a:pPr fontAlgn="base"/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13 terminálů</a:t>
            </a:r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Předmět podnikání: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železniční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a silniční přepravní služby</a:t>
            </a:r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V roce 2014 nárůst provozního výdělku hospodaření o 23,4%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Dosažené výsledky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300 ucelených vlaků týdně (</a:t>
            </a:r>
            <a:r>
              <a:rPr lang="cs-CZ" sz="2000" smtClean="0">
                <a:latin typeface="Arial" pitchFamily="34" charset="0"/>
                <a:cs typeface="Arial" pitchFamily="34" charset="0"/>
              </a:rPr>
              <a:t>tabulka 10) 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65% objemů kombinované dopravy</a:t>
            </a:r>
          </a:p>
          <a:p>
            <a:pPr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1 420 000 kontejnerů TEU</a:t>
            </a:r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11 000 železničních vozů</a:t>
            </a:r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Manipulační kapacita je 1 013 200 TEU (84,4%)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11429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latin typeface="Arial" pitchFamily="34" charset="0"/>
                <a:cs typeface="Arial" pitchFamily="34" charset="0"/>
              </a:rPr>
              <a:t>Stručné a závěreční shrnutí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Celkové zhodnocení společnosti</a:t>
            </a:r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Celkové zhodnocení terminálu v Praze</a:t>
            </a:r>
          </a:p>
          <a:p>
            <a:pPr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Vysoká intenzita dopravy</a:t>
            </a:r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Ekonomický a dopravní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přínos</a:t>
            </a:r>
          </a:p>
          <a:p>
            <a:endParaRPr lang="cs-CZ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Doplňující otázky vedoucího práce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19736"/>
          </a:xfrm>
        </p:spPr>
        <p:txBody>
          <a:bodyPr>
            <a:no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Prosím o vysvětlení věty v kapitole 4.4. ”Kombinované dopravě, ale i cestujícím v osobní dopravě, by značně pomohla celková modernizace nynějšího stavu železnic a vozového parku.Tento faktor je vzhledem k obrovskému konkurenčnímu tlaku na všech trzích pro železnici velice negativní. Bohužel tento projekt je v nedohlednu a představuje investice ve výši 150 - 200 mld.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Kč.” Jaký faktor má student na mysli?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2. Co z uvedené publikace ”PERNICA, P., 1994, </a:t>
            </a: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Logistika, pasivní prvky, VŠE Praha, ISBN: 80-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7079-80-808-4” bylo pro studenta inspirací?</a:t>
            </a:r>
          </a:p>
          <a:p>
            <a:r>
              <a:rPr lang="pl-PL" sz="2000" dirty="0" smtClean="0">
                <a:latin typeface="Arial" pitchFamily="34" charset="0"/>
                <a:cs typeface="Arial" pitchFamily="34" charset="0"/>
              </a:rPr>
              <a:t>3. Jak reagovali na závěry práce v METRANS, a.s.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4. Student by měl vysvětlit text z Tabulky 12 ”330 kamiónů (dlouhodobý zaměstnavatelé)”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Vlastní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7CF11"/>
      </a:accent1>
      <a:accent2>
        <a:srgbClr val="0CE0F7"/>
      </a:accent2>
      <a:accent3>
        <a:srgbClr val="2DC509"/>
      </a:accent3>
      <a:accent4>
        <a:srgbClr val="60EBFA"/>
      </a:accent4>
      <a:accent5>
        <a:srgbClr val="48F420"/>
      </a:accent5>
      <a:accent6>
        <a:srgbClr val="A5C249"/>
      </a:accent6>
      <a:hlink>
        <a:srgbClr val="FFFF00"/>
      </a:hlink>
      <a:folHlink>
        <a:srgbClr val="20C8F7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990</TotalTime>
  <Words>401</Words>
  <Application>Microsoft Office PowerPoint</Application>
  <PresentationFormat>Předvádění na obrazovce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Tok</vt:lpstr>
      <vt:lpstr>            Vysoká škola technická a ekonomická v Českých Budějovicích  Ústav technicko-technologický </vt:lpstr>
      <vt:lpstr>Motivace výběru daného tématu</vt:lpstr>
      <vt:lpstr>Cíl práce</vt:lpstr>
      <vt:lpstr>Definované výzkumné otázky/hypotézy</vt:lpstr>
      <vt:lpstr>Použité metody </vt:lpstr>
      <vt:lpstr>Společnost METRANS a.s.</vt:lpstr>
      <vt:lpstr>Dosažené výsledky</vt:lpstr>
      <vt:lpstr>      Stručné a závěreční shrnutí </vt:lpstr>
      <vt:lpstr>Doplňující otázky vedoucího práce</vt:lpstr>
      <vt:lpstr>Doplňující otázky oponenta práce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Simi</dc:creator>
  <cp:lastModifiedBy>Augin</cp:lastModifiedBy>
  <cp:revision>109</cp:revision>
  <dcterms:created xsi:type="dcterms:W3CDTF">2015-05-26T06:16:04Z</dcterms:created>
  <dcterms:modified xsi:type="dcterms:W3CDTF">2016-06-08T15:49:52Z</dcterms:modified>
</cp:coreProperties>
</file>