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71" r:id="rId5"/>
    <p:sldId id="274" r:id="rId6"/>
    <p:sldId id="273" r:id="rId7"/>
    <p:sldId id="275" r:id="rId8"/>
    <p:sldId id="272" r:id="rId9"/>
    <p:sldId id="263" r:id="rId10"/>
    <p:sldId id="264" r:id="rId11"/>
    <p:sldId id="267" r:id="rId12"/>
    <p:sldId id="269" r:id="rId13"/>
    <p:sldId id="268" r:id="rId14"/>
    <p:sldId id="266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5E4D3-9BA0-4404-85D2-FD0034E17A00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C60C-3BF2-481D-9AAB-1F882366F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C60C-3BF2-481D-9AAB-1F882366F78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BC6E03-5052-4C8C-82B0-C6134C68FA7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35F5F5-AF3B-4F60-99EA-86454ABBE8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Projekt rodinného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domu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malou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provozovnou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využitím prvků firmy HELUZ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589240"/>
            <a:ext cx="6336704" cy="115212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Autor BP: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R. </a:t>
            </a:r>
            <a:r>
              <a:rPr lang="cs-CZ" u="sng" dirty="0" err="1" smtClean="0">
                <a:latin typeface="Arial" pitchFamily="34" charset="0"/>
                <a:cs typeface="Arial" pitchFamily="34" charset="0"/>
              </a:rPr>
              <a:t>Volšanský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 12029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Vedoucí BP: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Blanka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Pelánková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Oponent BP: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Milena Štanclová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 Českých Budějovicích, červen 2016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s://upload.wikimedia.org/wikipedia/commons/2/2a/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2" cy="100811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25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Odpovědi na otázky vedoucího práce a oponenta práce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325112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Doplňující dotazy: Jaký konkrétní typ tenkovrstvé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stěrkové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omítky byste navrhl pro zateplovací systém obvodové stěny?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Jaký materiál klempířských výrobků byste doporučil investorovi, který by upřednostnil delší životnost a méně častý nátěr před finančními náklady?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1772816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Vedoucí práce:</a:t>
            </a:r>
            <a:endParaRPr kumimoji="0" lang="cs-CZ" sz="3200" b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1. a) Omítka pro obvodové zdivo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Silikonová zatíraná omítka CEMIX</a:t>
            </a:r>
          </a:p>
          <a:p>
            <a:pPr>
              <a:buNone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COMFORT NZ-C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(zrnitost 2,0 mm)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probarvená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vysoká odolnost</a:t>
            </a:r>
          </a:p>
          <a:p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paropropustná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nenasákavá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dlouhá životnost</a:t>
            </a:r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35062" r="60986" b="30484"/>
          <a:stretch>
            <a:fillRect/>
          </a:stretch>
        </p:blipFill>
        <p:spPr bwMode="auto">
          <a:xfrm>
            <a:off x="827584" y="4077072"/>
            <a:ext cx="1872208" cy="17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7233" t="45079" r="47233" b="46062"/>
          <a:stretch>
            <a:fillRect/>
          </a:stretch>
        </p:blipFill>
        <p:spPr bwMode="auto">
          <a:xfrm>
            <a:off x="3851920" y="4149080"/>
            <a:ext cx="160017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707904" y="5688449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č.10 – Odstín bílá BI12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LB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Odstíny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duhově krásný 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/barvy-pro-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vas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-dum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47232" t="44094" r="47233" b="46063"/>
          <a:stretch>
            <a:fillRect/>
          </a:stretch>
        </p:blipFill>
        <p:spPr bwMode="auto">
          <a:xfrm>
            <a:off x="6228184" y="414908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56176" y="5661248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č.11 – Odstín šedá SE2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2 (zdroj: LB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Odstíny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duhově krásný 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/barvy-pro-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vas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-dum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5842337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č.8 – CEMIX COMFORT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LB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Technický list – Silikonová omítka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comfort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/technicky_l_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silikonova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omitka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comfort.pdf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www.cemix.cz/images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692696"/>
            <a:ext cx="2381250" cy="5715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l="59716" t="56915" r="17633" b="13785"/>
          <a:stretch>
            <a:fillRect/>
          </a:stretch>
        </p:blipFill>
        <p:spPr bwMode="auto">
          <a:xfrm>
            <a:off x="6876256" y="1700808"/>
            <a:ext cx="2016224" cy="14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335688" y="3140968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č.9 -  Zatíraná omítka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Tonstav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Fasády, omítky,  potěry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tonstav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service.cz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fasady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omitky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potery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1. b) Omítka pro soklovou část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Mozaiková omítka CEMIX   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(zrnitost do 1,6mm)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barevná,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pastovitá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z přírodních kamínků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odolná proti nárazům a povětrnosti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pružná</a:t>
            </a:r>
          </a:p>
          <a:p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paropropustná</a:t>
            </a:r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cemix.cz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692696"/>
            <a:ext cx="2381250" cy="571501"/>
          </a:xfrm>
          <a:prstGeom prst="rect">
            <a:avLst/>
          </a:prstGeom>
          <a:noFill/>
        </p:spPr>
      </p:pic>
      <p:pic>
        <p:nvPicPr>
          <p:cNvPr id="2052" name="Picture 4" descr="https://www.dek.cz/obrazky/-1276678431.jpg"/>
          <p:cNvPicPr>
            <a:picLocks noChangeAspect="1" noChangeArrowheads="1"/>
          </p:cNvPicPr>
          <p:nvPr/>
        </p:nvPicPr>
        <p:blipFill>
          <a:blip r:embed="rId3" cstate="print"/>
          <a:srcRect l="3287" t="9216" r="7966" b="8611"/>
          <a:stretch>
            <a:fillRect/>
          </a:stretch>
        </p:blipFill>
        <p:spPr bwMode="auto">
          <a:xfrm>
            <a:off x="3203848" y="3789040"/>
            <a:ext cx="1944216" cy="18002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196" t="2625" r="1280" b="2876"/>
          <a:stretch>
            <a:fillRect/>
          </a:stretch>
        </p:blipFill>
        <p:spPr bwMode="auto">
          <a:xfrm>
            <a:off x="6660232" y="386104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131840" y="566124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 .12– CEMIX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M (zdroj: LB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Technický list – Mozaiková omítka 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/technicky_l_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mozaikova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omitka.pdf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3680" y="5517232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č.13 – odstín mozaikové omítky M111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(zdroj: LB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s.r.o., Vzorník mozaikových omítek[online]. © 2016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cemix.cz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/mozaiky_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vzornik.pdf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Autofit/>
          </a:bodyPr>
          <a:lstStyle/>
          <a:p>
            <a:pPr lvl="0"/>
            <a:r>
              <a:rPr lang="cs-CZ" sz="3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Poplastovaný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plech typu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Lindab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Ruukki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000" dirty="0" smtClean="0">
                <a:latin typeface="Arial" pitchFamily="34" charset="0"/>
                <a:cs typeface="Arial" pitchFamily="34" charset="0"/>
              </a:rPr>
            </a:b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325112"/>
          </a:xfrm>
        </p:spPr>
        <p:txBody>
          <a:bodyPr/>
          <a:lstStyle/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klempířské výrobky, ohýbané plechy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pozinkovaný plech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0,6 - 0,7 mm</a:t>
            </a:r>
          </a:p>
          <a:p>
            <a:pPr lvl="0"/>
            <a:r>
              <a:rPr lang="cs-CZ" dirty="0" err="1" smtClean="0">
                <a:latin typeface="Arial" pitchFamily="34" charset="0"/>
                <a:cs typeface="Arial" pitchFamily="34" charset="0"/>
              </a:rPr>
              <a:t>poplastováním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vrstvou polyesterového nástřiku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25 - 30 µm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životnost 30 - 40let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rebustav.cz/data/clanky/lindab_plech--400-.png"/>
          <p:cNvPicPr>
            <a:picLocks noChangeAspect="1" noChangeArrowheads="1"/>
          </p:cNvPicPr>
          <p:nvPr/>
        </p:nvPicPr>
        <p:blipFill>
          <a:blip r:embed="rId2" cstate="print"/>
          <a:srcRect l="5670" t="45518" r="14951"/>
          <a:stretch>
            <a:fillRect/>
          </a:stretch>
        </p:blipFill>
        <p:spPr bwMode="auto">
          <a:xfrm>
            <a:off x="5518727" y="3429000"/>
            <a:ext cx="3625273" cy="237626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6837" t="33094" r="21140" b="39344"/>
          <a:stretch>
            <a:fillRect/>
          </a:stretch>
        </p:blipFill>
        <p:spPr bwMode="auto">
          <a:xfrm>
            <a:off x="251520" y="4509120"/>
            <a:ext cx="5112568" cy="15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80112" y="5688449"/>
            <a:ext cx="327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č.15 – Složení materiálu pro ohýbané plechy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Rebu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-stav s.r.o., Co je to tzv. “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poplastovaný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plech“? [online]. Copyright © 2016 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rebustav.cz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/co-je-to-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tzv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quot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poplastovany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-plech-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quot.htm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512" y="5996226"/>
            <a:ext cx="489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č.14 – Složení materiálu pro klempířské výrobky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BRAMAC střešní systémy spol. s r.o.,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Prospekt okapový systém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Bramac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[online]. © 2016,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bramac.cz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assets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/a4-okapy-prospekt-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bramac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-01x2015.pdf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www.integ.cz/files/images/Lindab/lindab_logo%20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2304256" cy="562293"/>
          </a:xfrm>
          <a:prstGeom prst="rect">
            <a:avLst/>
          </a:prstGeom>
          <a:noFill/>
        </p:spPr>
      </p:pic>
      <p:sp>
        <p:nvSpPr>
          <p:cNvPr id="3079" name="AutoShape 7" descr="Výsledek obrázku pro ruukk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1" name="AutoShape 9" descr="Výsledek obrázku pro ruukk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3" name="Picture 11" descr="http://www.dachpark.cz/sites/default/files/imagecache/800/vyrobci/ruukki/ruukki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0768"/>
            <a:ext cx="1872208" cy="5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Charakterizujte komínový systém HELUZ Klasik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 pevná paliva a podtlakový (atmosférický) provoz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třísložkový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systém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vnitřní průměry vložek 160, 180, 200mm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různé nadstřešní zakončení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Oponent</a:t>
            </a:r>
            <a:r>
              <a:rPr kumimoji="0" lang="cs-CZ" sz="3200" b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3200" b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práce:</a:t>
            </a:r>
            <a:endParaRPr kumimoji="0" lang="cs-CZ" sz="3200" b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37178" t="10395" r="34481" b="11171"/>
          <a:stretch>
            <a:fillRect/>
          </a:stretch>
        </p:blipFill>
        <p:spPr bwMode="auto">
          <a:xfrm>
            <a:off x="7524328" y="476672"/>
            <a:ext cx="1619672" cy="5976664"/>
          </a:xfrm>
          <a:prstGeom prst="rect">
            <a:avLst/>
          </a:prstGeom>
          <a:noFill/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 cstate="print"/>
          <a:srcRect l="17562" t="7314" r="20970"/>
          <a:stretch>
            <a:fillRect/>
          </a:stretch>
        </p:blipFill>
        <p:spPr bwMode="auto">
          <a:xfrm>
            <a:off x="251520" y="3356992"/>
            <a:ext cx="2592288" cy="2607184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20055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79512" y="5996226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č.16 – </a:t>
            </a:r>
            <a:r>
              <a:rPr lang="cs-CZ" sz="1000" b="1" dirty="0" err="1" smtClean="0">
                <a:latin typeface="Arial" pitchFamily="34" charset="0"/>
                <a:cs typeface="Arial" pitchFamily="34" charset="0"/>
              </a:rPr>
              <a:t>Třísložkový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 systém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(zdroj: HELUZ cihlářský průmysl v.o.s., Cihelné komínové systémy HELUZ [online]. Copyright © 2016,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heluz.cz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Cihelne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kominove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systemy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-HELUZ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3501008"/>
            <a:ext cx="15841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č.17 – Prstenec Grand břidlice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(zdroj: HELUZ cihlářský průmysl v.o.s., Cihelné komínové systémy HELUZ [online]. Copyright © 2016,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heluz.cz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Cihelne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kominove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systemy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-HELUZ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3573016"/>
            <a:ext cx="1368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č.18 – HELUZ Klasik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HELUZ cihlářský průmysl v.o.s., Cihelné komínové systémy HELUZ [online]. Copyright © 2016, [cit. 2016-05-01]. Dostupné z: http://www.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heluz.cz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Cihelne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kominove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systemy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-HELUZ</a:t>
            </a: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http://www.stavebninydostal.cz/userFiles/heluz_logo_www1.jpg"/>
          <p:cNvPicPr>
            <a:picLocks noChangeAspect="1" noChangeArrowheads="1"/>
          </p:cNvPicPr>
          <p:nvPr/>
        </p:nvPicPr>
        <p:blipFill>
          <a:blip r:embed="rId6" cstate="print"/>
          <a:srcRect b="38575"/>
          <a:stretch>
            <a:fillRect/>
          </a:stretch>
        </p:blipFill>
        <p:spPr bwMode="auto">
          <a:xfrm>
            <a:off x="4355976" y="692696"/>
            <a:ext cx="3240360" cy="69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800" b="1" dirty="0" smtClean="0">
                <a:latin typeface="Arial" pitchFamily="34" charset="0"/>
                <a:cs typeface="Arial" pitchFamily="34" charset="0"/>
              </a:rPr>
              <a:t>DĚKUJI  ZA  POZORNOST</a:t>
            </a:r>
            <a:endParaRPr lang="cs-CZ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Obsah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Identifikační údaje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Architektonická studie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	- Pohledy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					- Půdorys 1.NP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					- Půdorys 2.NP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Vyhodnocení součinitelů prostupů tepla obalových konstrukcí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Odpovědi na otázky vedoucího práce a oponenta práce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architektonická </a:t>
            </a:r>
            <a:r>
              <a:rPr lang="cs-CZ" dirty="0">
                <a:latin typeface="Arial" pitchFamily="34" charset="0"/>
                <a:cs typeface="Arial" pitchFamily="34" charset="0"/>
              </a:rPr>
              <a:t>studie a stavební část projektu pro stavební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povolení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nízkoenergetický rodinný dům </a:t>
            </a:r>
            <a:r>
              <a:rPr lang="cs-CZ" dirty="0">
                <a:latin typeface="Arial" pitchFamily="34" charset="0"/>
                <a:cs typeface="Arial" pitchFamily="34" charset="0"/>
              </a:rPr>
              <a:t>s malou provozovnou majitele domu - např. projekční kanceláří nebo zámečnickou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dílnou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dirty="0">
                <a:latin typeface="Arial" pitchFamily="34" charset="0"/>
                <a:cs typeface="Arial" pitchFamily="34" charset="0"/>
              </a:rPr>
              <a:t>použitím materiálů vyráběných firmou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HELUZ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Identifikační údaje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32511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Obec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Sedlec – Prčice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Katastrální území: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Sedlec u Votic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Plocha pozemku (352/1):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2185 m² 	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účel: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bydlení + podnikání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b="1" u="sng" dirty="0" smtClean="0">
                <a:latin typeface="Arial" pitchFamily="34" charset="0"/>
                <a:cs typeface="Arial" pitchFamily="34" charset="0"/>
              </a:rPr>
              <a:t>RD: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plocha: 161,47 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²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bytových jednotek: 1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Sklon střechy: 40°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69134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0" y="220486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Zámečnická dílna: 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Užitná plocha: 50,38 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²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terasa 52,32m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²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Sklon střechy: 2°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6611779"/>
            <a:ext cx="588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 – 	Situace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 a </a:t>
            </a:r>
            <a:r>
              <a:rPr lang="cs-CZ" sz="1000" dirty="0" smtClean="0"/>
              <a:t>ČZÚK http://nahlizenidokn.cuzk.cz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) 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33255"/>
            <a:ext cx="687590" cy="7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Architektonická studie - pohledy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5750"/>
          <a:stretch>
            <a:fillRect/>
          </a:stretch>
        </p:blipFill>
        <p:spPr bwMode="auto">
          <a:xfrm>
            <a:off x="251520" y="1484784"/>
            <a:ext cx="3131840" cy="43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46752"/>
          <a:stretch>
            <a:fillRect/>
          </a:stretch>
        </p:blipFill>
        <p:spPr bwMode="auto">
          <a:xfrm>
            <a:off x="3635896" y="1484784"/>
            <a:ext cx="4869575" cy="43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580526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č.4 – Západní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3573016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č.2 – Východní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578645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č.5 – Severní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51920" y="3573016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č.3 – Jižní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Autofit/>
          </a:bodyPr>
          <a:lstStyle/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Architektonická studie: půdorys 1.NP</a:t>
            </a:r>
            <a:endParaRPr lang="cs-CZ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50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616530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č.6 – Půdorys 1.NP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390900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390900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390900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390900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661248"/>
            <a:ext cx="899592" cy="8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Architektonická studie: půdorys 2.NP</a:t>
            </a:r>
            <a:endParaRPr lang="cs-CZ" sz="3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4" y="1628800"/>
            <a:ext cx="8820472" cy="43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616530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č.7 – Půdorys 2.NP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7237" y="4397375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0956" t="5727" r="6871"/>
          <a:stretch>
            <a:fillRect/>
          </a:stretch>
        </p:blipFill>
        <p:spPr bwMode="auto">
          <a:xfrm>
            <a:off x="8316416" y="5949280"/>
            <a:ext cx="6561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Vyhodnocení součinitelů prostupů tepla obalových konstrukcí 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52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Rodinný dům </a:t>
            </a:r>
          </a:p>
          <a:p>
            <a:pPr>
              <a:buNone/>
            </a:pPr>
            <a:endParaRPr lang="cs-CZ" sz="3400" b="1" u="sng" dirty="0" smtClean="0"/>
          </a:p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Stěna vnější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0,25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≥ U =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0,205</a:t>
            </a: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Střecha šikmá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0,16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≥ U =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0,158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Balkón (střecha plochá)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0,16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≥ U =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0,147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400" b="1" dirty="0" smtClean="0">
                <a:latin typeface="Arial" pitchFamily="34" charset="0"/>
                <a:cs typeface="Arial" pitchFamily="34" charset="0"/>
              </a:rPr>
              <a:t>Podlaha vytápěného prostoru přilehlá k zemině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0,3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≥ U =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0,267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cs-CZ" sz="3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Zámečnická dílna</a:t>
            </a:r>
          </a:p>
          <a:p>
            <a:pPr>
              <a:buNone/>
            </a:pPr>
            <a:endParaRPr lang="cs-CZ" sz="3400" u="sng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400" b="1" dirty="0" smtClean="0">
                <a:latin typeface="Arial" pitchFamily="34" charset="0"/>
                <a:cs typeface="Arial" pitchFamily="34" charset="0"/>
              </a:rPr>
              <a:t>Stěna vnější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0,33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≥ U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3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0,299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400" b="1" dirty="0" smtClean="0">
                <a:latin typeface="Arial" pitchFamily="34" charset="0"/>
                <a:cs typeface="Arial" pitchFamily="34" charset="0"/>
              </a:rPr>
              <a:t>Střecha šikmá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0,21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≥ U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3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0,199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400" b="1" dirty="0" smtClean="0">
                <a:latin typeface="Arial" pitchFamily="34" charset="0"/>
                <a:cs typeface="Arial" pitchFamily="34" charset="0"/>
              </a:rPr>
              <a:t>Podlaha a vytápěného prostoru přilehlá k zemině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Urec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= 0,39 </a:t>
            </a:r>
            <a:r>
              <a:rPr lang="cs-CZ" sz="3400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≥ U</a:t>
            </a:r>
            <a:r>
              <a:rPr lang="cs-CZ" sz="3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3400" b="1" u="sng" dirty="0" smtClean="0">
                <a:latin typeface="Arial" pitchFamily="34" charset="0"/>
                <a:cs typeface="Arial" pitchFamily="34" charset="0"/>
              </a:rPr>
              <a:t> 0,381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400" b="1" dirty="0" err="1" smtClean="0">
                <a:latin typeface="Arial" pitchFamily="34" charset="0"/>
                <a:cs typeface="Arial" pitchFamily="34" charset="0"/>
              </a:rPr>
              <a:t>W.m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.K</a:t>
            </a:r>
            <a:r>
              <a:rPr lang="cs-CZ" sz="3400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Závěrečné shrnutí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vytvoření </a:t>
            </a:r>
            <a:r>
              <a:rPr lang="cs-CZ" dirty="0">
                <a:latin typeface="Arial" pitchFamily="34" charset="0"/>
                <a:cs typeface="Arial" pitchFamily="34" charset="0"/>
              </a:rPr>
              <a:t>projektové dokumentace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pro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stavební povolení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podle </a:t>
            </a:r>
            <a:r>
              <a:rPr lang="cs-CZ" dirty="0">
                <a:latin typeface="Arial" pitchFamily="34" charset="0"/>
                <a:cs typeface="Arial" pitchFamily="34" charset="0"/>
              </a:rPr>
              <a:t>současných vyhlášek 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norem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balové konstrukce na </a:t>
            </a:r>
            <a:r>
              <a:rPr lang="cs-CZ" dirty="0">
                <a:latin typeface="Arial" pitchFamily="34" charset="0"/>
                <a:cs typeface="Arial" pitchFamily="34" charset="0"/>
              </a:rPr>
              <a:t>doporučené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hodnoty prostupu tepla	      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nízkoenergetické</a:t>
            </a:r>
          </a:p>
          <a:p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materiálů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firmy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HELUZ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spojení objektů RD a dílny = </a:t>
            </a:r>
            <a:r>
              <a:rPr lang="cs-CZ" dirty="0">
                <a:latin typeface="Arial" pitchFamily="34" charset="0"/>
                <a:cs typeface="Arial" pitchFamily="34" charset="0"/>
              </a:rPr>
              <a:t>účelný celek s příjemným moderním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vzhledem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286116" y="371475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4927</TotalTime>
  <Words>850</Words>
  <Application>Microsoft Office PowerPoint</Application>
  <PresentationFormat>Předvádění na obrazovce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Urbanistický</vt:lpstr>
      <vt:lpstr>Projekt rodinného domu s malou provozovnou s využitím prvků firmy HELUZ </vt:lpstr>
      <vt:lpstr>Obsah</vt:lpstr>
      <vt:lpstr>Cíl práce</vt:lpstr>
      <vt:lpstr>Identifikační údaje</vt:lpstr>
      <vt:lpstr>Architektonická studie - pohledy</vt:lpstr>
      <vt:lpstr>Architektonická studie: půdorys 1.NP</vt:lpstr>
      <vt:lpstr>Architektonická studie: půdorys 2.NP</vt:lpstr>
      <vt:lpstr>Vyhodnocení součinitelů prostupů tepla obalových konstrukcí </vt:lpstr>
      <vt:lpstr>Závěrečné shrnutí</vt:lpstr>
      <vt:lpstr>Odpovědi na otázky vedoucího práce a oponenta práce</vt:lpstr>
      <vt:lpstr>1. a) Omítka pro obvodové zdivo</vt:lpstr>
      <vt:lpstr>1. b) Omítka pro soklovou část</vt:lpstr>
      <vt:lpstr>2. Poplastovaný plech typu Lindab, Ruukki 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rodinného domu s malou provozovnou s využitím prvků firmy HELUZ </dc:title>
  <dc:creator>Radek</dc:creator>
  <cp:lastModifiedBy>Šárka</cp:lastModifiedBy>
  <cp:revision>30</cp:revision>
  <dcterms:created xsi:type="dcterms:W3CDTF">2016-05-25T13:09:17Z</dcterms:created>
  <dcterms:modified xsi:type="dcterms:W3CDTF">2016-06-08T13:26:32Z</dcterms:modified>
</cp:coreProperties>
</file>