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6" r:id="rId2"/>
    <p:sldId id="268" r:id="rId3"/>
    <p:sldId id="267" r:id="rId4"/>
    <p:sldId id="258" r:id="rId5"/>
    <p:sldId id="282" r:id="rId6"/>
    <p:sldId id="272" r:id="rId7"/>
    <p:sldId id="269" r:id="rId8"/>
    <p:sldId id="279" r:id="rId9"/>
    <p:sldId id="280" r:id="rId10"/>
    <p:sldId id="281" r:id="rId11"/>
    <p:sldId id="261" r:id="rId12"/>
    <p:sldId id="273" r:id="rId13"/>
    <p:sldId id="271" r:id="rId14"/>
    <p:sldId id="278" r:id="rId15"/>
    <p:sldId id="270" r:id="rId16"/>
    <p:sldId id="284" r:id="rId17"/>
    <p:sldId id="26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F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62" d="100"/>
          <a:sy n="62" d="100"/>
        </p:scale>
        <p:origin x="-86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cie\Desktop\Bakal&#225;&#345;ka\Doba%20dozvuku\Opatov-moje%20upravy%20pro%20ba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Naměřená data - porovnání</a:t>
            </a:r>
            <a:endParaRPr lang="en-US"/>
          </a:p>
        </c:rich>
      </c:tx>
      <c:layout>
        <c:manualLayout>
          <c:xMode val="edge"/>
          <c:yMode val="edge"/>
          <c:x val="0.2874539840499119"/>
          <c:y val="2.3716661165857168E-2"/>
        </c:manualLayout>
      </c:layout>
    </c:title>
    <c:plotArea>
      <c:layout>
        <c:manualLayout>
          <c:layoutTarget val="inner"/>
          <c:xMode val="edge"/>
          <c:yMode val="edge"/>
          <c:x val="0.13785770433518138"/>
          <c:y val="0.1616229918868349"/>
          <c:w val="0.7712677412785327"/>
          <c:h val="0.70295051387370211"/>
        </c:manualLayout>
      </c:layout>
      <c:lineChart>
        <c:grouping val="standard"/>
        <c:ser>
          <c:idx val="1"/>
          <c:order val="0"/>
          <c:spPr>
            <a:ln w="38100"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t"/>
            <c:showVal val="1"/>
          </c:dLbls>
          <c:cat>
            <c:numRef>
              <c:f>Porovnání!$B$10:$B$15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Porovnání!$C$10:$C$15</c:f>
              <c:numCache>
                <c:formatCode>0.00</c:formatCode>
                <c:ptCount val="6"/>
                <c:pt idx="0">
                  <c:v>1.770000000000004</c:v>
                </c:pt>
                <c:pt idx="1">
                  <c:v>1.6900000000000097</c:v>
                </c:pt>
                <c:pt idx="2">
                  <c:v>1.7600000000000038</c:v>
                </c:pt>
                <c:pt idx="3">
                  <c:v>1.7800000000000042</c:v>
                </c:pt>
                <c:pt idx="4">
                  <c:v>1.7200000000000033</c:v>
                </c:pt>
                <c:pt idx="5">
                  <c:v>1.52</c:v>
                </c:pt>
              </c:numCache>
            </c:numRef>
          </c:val>
        </c:ser>
        <c:ser>
          <c:idx val="2"/>
          <c:order val="1"/>
          <c:spPr>
            <a:ln w="38100" cap="flat" cmpd="sng" algn="ctr">
              <a:solidFill>
                <a:srgbClr val="72AF2F"/>
              </a:solidFill>
              <a:prstDash val="solid"/>
            </a:ln>
            <a:effectLst/>
          </c:spPr>
          <c:marker>
            <c:symbol val="circle"/>
            <c:size val="8"/>
            <c:spPr>
              <a:solidFill>
                <a:srgbClr val="72AF2F"/>
              </a:solidFill>
              <a:ln w="19050" cap="flat" cmpd="sng" algn="ctr">
                <a:solidFill>
                  <a:srgbClr val="72AF2F"/>
                </a:solidFill>
                <a:prstDash val="solid"/>
              </a:ln>
              <a:effectLst/>
            </c:spPr>
          </c:marker>
          <c:dLbls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dLblPos val="t"/>
            <c:showVal val="1"/>
          </c:dLbls>
          <c:cat>
            <c:numRef>
              <c:f>Porovnání!$B$10:$B$15</c:f>
              <c:numCache>
                <c:formatCode>General</c:formatCode>
                <c:ptCount val="6"/>
                <c:pt idx="0">
                  <c:v>125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4000</c:v>
                </c:pt>
              </c:numCache>
            </c:numRef>
          </c:cat>
          <c:val>
            <c:numRef>
              <c:f>Porovnání!$D$10:$D$15</c:f>
              <c:numCache>
                <c:formatCode>0.00</c:formatCode>
                <c:ptCount val="6"/>
                <c:pt idx="0">
                  <c:v>0.88000000000000189</c:v>
                </c:pt>
                <c:pt idx="1">
                  <c:v>0.67800000000000626</c:v>
                </c:pt>
                <c:pt idx="2">
                  <c:v>0.54</c:v>
                </c:pt>
                <c:pt idx="3">
                  <c:v>0.62000000000000488</c:v>
                </c:pt>
                <c:pt idx="4">
                  <c:v>0.67000000000000626</c:v>
                </c:pt>
                <c:pt idx="5">
                  <c:v>0.62000000000000488</c:v>
                </c:pt>
              </c:numCache>
            </c:numRef>
          </c:val>
        </c:ser>
        <c:marker val="1"/>
        <c:axId val="50971776"/>
        <c:axId val="51586560"/>
      </c:lineChart>
      <c:catAx>
        <c:axId val="50971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Frekvence (Hz)</a:t>
                </a:r>
              </a:p>
            </c:rich>
          </c:tx>
          <c:layout>
            <c:manualLayout>
              <c:xMode val="edge"/>
              <c:yMode val="edge"/>
              <c:x val="0.45577072631897031"/>
              <c:y val="0.93666739049196557"/>
            </c:manualLayout>
          </c:layout>
        </c:title>
        <c:numFmt formatCode="General" sourceLinked="1"/>
        <c:tickLblPos val="nextTo"/>
        <c:crossAx val="51586560"/>
        <c:crosses val="autoZero"/>
        <c:auto val="1"/>
        <c:lblAlgn val="ctr"/>
        <c:lblOffset val="100"/>
      </c:catAx>
      <c:valAx>
        <c:axId val="51586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T30 (sec)</a:t>
                </a:r>
              </a:p>
            </c:rich>
          </c:tx>
          <c:layout>
            <c:manualLayout>
              <c:xMode val="edge"/>
              <c:yMode val="edge"/>
              <c:x val="7.3007118054695848E-3"/>
              <c:y val="0.40025230109151627"/>
            </c:manualLayout>
          </c:layout>
        </c:title>
        <c:numFmt formatCode="0.00" sourceLinked="1"/>
        <c:tickLblPos val="nextTo"/>
        <c:crossAx val="50971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cs-CZ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0.4391</cdr:x>
      <cdr:y>0.27942</cdr:y>
    </cdr:from>
    <cdr:to>
      <cdr:x>0.70856</cdr:x>
      <cdr:y>0.37897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169842" y="870834"/>
          <a:ext cx="1331547" cy="310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800" dirty="0"/>
            <a:t>Před úpravou stropu</a:t>
          </a:r>
        </a:p>
      </cdr:txBody>
    </cdr:sp>
  </cdr:relSizeAnchor>
  <cdr:relSizeAnchor xmlns:cdr="http://schemas.openxmlformats.org/drawingml/2006/chartDrawing">
    <cdr:from>
      <cdr:x>0.60451</cdr:x>
      <cdr:y>0.64599</cdr:y>
    </cdr:from>
    <cdr:to>
      <cdr:x>0.84271</cdr:x>
      <cdr:y>0.74083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2987213" y="2013280"/>
          <a:ext cx="1177117" cy="295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800" dirty="0"/>
            <a:t>Po úpravě stropu</a:t>
          </a:r>
        </a:p>
        <a:p xmlns:a="http://schemas.openxmlformats.org/drawingml/2006/main">
          <a:endParaRPr lang="cs-CZ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1C8203E-AB7E-4525-97C8-CA0911A0B1A2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F967F06-A26B-45CA-8464-944F6D47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Users\Lucie\Desktop\Bakal&#225;&#345;ka\video%20OK%20a%20dotazn&#237;ky%20(1)\Video%20s%20prasknut&#237;m%20bal&#243;nku%20p&#345;ed%20instalac&#237;.mp4" TargetMode="External"/><Relationship Id="rId1" Type="http://schemas.openxmlformats.org/officeDocument/2006/relationships/video" Target="file:///C:\Users\Lucie\Desktop\Bakal&#225;&#345;ka\video%20OK%20a%20dotazn&#237;ky%20(1)\Video%20s%20prasknut&#237;m%20bal&#243;nku%20po%20instalaci.mp4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507288" cy="15950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Vysoká škola technická a ekonomická v Českých Budějovicích</a:t>
            </a:r>
            <a:br>
              <a:rPr lang="cs-CZ" sz="3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72AF2F"/>
                </a:solidFill>
              </a:rPr>
              <a:t>OBHAJOBA BAKALÁŘSKÉ PRÁCE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Téma: Prostorová akustika učebny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4953000" cy="175260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b="1" dirty="0" smtClean="0"/>
              <a:t>Autorka:</a:t>
            </a:r>
            <a:r>
              <a:rPr lang="cs-CZ" dirty="0" smtClean="0"/>
              <a:t> Lucie Svobodová</a:t>
            </a:r>
          </a:p>
          <a:p>
            <a:r>
              <a:rPr lang="cs-CZ" b="1" dirty="0" smtClean="0"/>
              <a:t>Vedoucí práce: </a:t>
            </a:r>
            <a:r>
              <a:rPr lang="cs-CZ" dirty="0" smtClean="0"/>
              <a:t>Ing. Jana Dolejší</a:t>
            </a:r>
          </a:p>
          <a:p>
            <a:r>
              <a:rPr lang="cs-CZ" b="1" dirty="0" smtClean="0"/>
              <a:t>Oponent:</a:t>
            </a:r>
            <a:r>
              <a:rPr lang="cs-CZ" dirty="0" smtClean="0"/>
              <a:t> Ing. Tomáš Vrbka</a:t>
            </a:r>
          </a:p>
          <a:p>
            <a:endParaRPr lang="cs-CZ" dirty="0" smtClean="0"/>
          </a:p>
          <a:p>
            <a:r>
              <a:rPr lang="cs-CZ" dirty="0" smtClean="0"/>
              <a:t>ČERVEN 2016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Instalovaný akustický podhled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Instalace firmou </a:t>
            </a:r>
            <a:r>
              <a:rPr lang="cs-CZ" dirty="0" err="1" smtClean="0"/>
              <a:t>Ecophon</a:t>
            </a:r>
            <a:endParaRPr lang="cs-CZ" dirty="0" smtClean="0"/>
          </a:p>
          <a:p>
            <a:r>
              <a:rPr lang="cs-CZ" dirty="0" smtClean="0"/>
              <a:t>Nové osvětlení</a:t>
            </a:r>
          </a:p>
          <a:p>
            <a:endParaRPr lang="cs-CZ" dirty="0"/>
          </a:p>
        </p:txBody>
      </p:sp>
      <p:pic>
        <p:nvPicPr>
          <p:cNvPr id="4" name="Zástupný symbol pro obsah 10" descr="P1211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80928"/>
            <a:ext cx="4992555" cy="37444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851920" y="651944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Dosažené výsledky</a:t>
            </a:r>
            <a:endParaRPr lang="cs-CZ" b="1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0752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0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 tepové frekvence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Pomocí </a:t>
            </a:r>
            <a:r>
              <a:rPr lang="cs-CZ" dirty="0" err="1" smtClean="0"/>
              <a:t>sporttesteru</a:t>
            </a:r>
            <a:endParaRPr lang="cs-CZ" dirty="0" smtClean="0"/>
          </a:p>
          <a:p>
            <a:r>
              <a:rPr lang="cs-CZ" dirty="0" smtClean="0"/>
              <a:t>Dva pokusy</a:t>
            </a:r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611560" y="3573016"/>
          <a:ext cx="6120679" cy="1440159"/>
        </p:xfrm>
        <a:graphic>
          <a:graphicData uri="http://schemas.openxmlformats.org/drawingml/2006/table">
            <a:tbl>
              <a:tblPr/>
              <a:tblGrid>
                <a:gridCol w="3760899"/>
                <a:gridCol w="1179890"/>
                <a:gridCol w="1179890"/>
              </a:tblGrid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pokus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pokus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cs-CZ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šetřená 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učebna [tepy/min]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cs-CZ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eošetřená 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učebna [tepy/min]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9552" y="501317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Zkoumání srozumitelnosti </a:t>
            </a: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5576" y="3573016"/>
          <a:ext cx="3937867" cy="1800200"/>
        </p:xfrm>
        <a:graphic>
          <a:graphicData uri="http://schemas.openxmlformats.org/drawingml/2006/table">
            <a:tbl>
              <a:tblPr/>
              <a:tblGrid>
                <a:gridCol w="1318464"/>
                <a:gridCol w="1217440"/>
                <a:gridCol w="1401963"/>
              </a:tblGrid>
              <a:tr h="4545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STI 0% obsazení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4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učebna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naměřeno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posouzení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neošetřená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0,49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dostatečné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ošetřená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dobré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Pomoci software ODEON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537321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Porovnání</a:t>
            </a:r>
            <a:endParaRPr lang="cs-CZ" b="1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Neošetřená učebna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Ošetřená učebna</a:t>
            </a:r>
            <a:endParaRPr lang="cs-CZ" dirty="0"/>
          </a:p>
        </p:txBody>
      </p:sp>
      <p:pic>
        <p:nvPicPr>
          <p:cNvPr id="11" name="Zástupný symbol pro obsah 10" descr="P121154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780928"/>
            <a:ext cx="4041775" cy="3031331"/>
          </a:xfrm>
        </p:spPr>
      </p:pic>
      <p:pic>
        <p:nvPicPr>
          <p:cNvPr id="5" name="Video s prasknutím balónku po instalaci.mp4">
            <a:hlinkClick r:id="" action="ppaction://noaction" highlightClick="1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301208"/>
            <a:ext cx="647968" cy="485976"/>
          </a:xfrm>
          <a:prstGeom prst="actionButtonMovie">
            <a:avLst/>
          </a:prstGeom>
          <a:ln>
            <a:solidFill>
              <a:schemeClr val="bg1"/>
            </a:solidFill>
          </a:ln>
        </p:spPr>
      </p:pic>
      <p:pic>
        <p:nvPicPr>
          <p:cNvPr id="6" name="Obrázek 5" descr="PA2337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780928"/>
            <a:ext cx="4041600" cy="3031200"/>
          </a:xfrm>
          <a:prstGeom prst="rect">
            <a:avLst/>
          </a:prstGeom>
        </p:spPr>
      </p:pic>
      <p:pic>
        <p:nvPicPr>
          <p:cNvPr id="4" name="Video s prasknutím balónku před instalací.mp4">
            <a:hlinkClick r:id="" action="ppaction://noaction" highlightClick="1"/>
          </p:cNvPr>
          <p:cNvPicPr>
            <a:picLocks noGrp="1" noRot="1" noChangeAspect="1"/>
          </p:cNvPicPr>
          <p:nvPr>
            <p:ph sz="quarter" idx="2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95536" y="5301208"/>
            <a:ext cx="648000" cy="486000"/>
          </a:xfrm>
          <a:prstGeom prst="actionButtonMovie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395536" y="587727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587727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Snížení doby dozvuku</a:t>
            </a:r>
          </a:p>
          <a:p>
            <a:r>
              <a:rPr lang="cs-CZ" dirty="0" smtClean="0"/>
              <a:t>Lepší srozumitelnost</a:t>
            </a:r>
          </a:p>
          <a:p>
            <a:r>
              <a:rPr lang="cs-CZ" dirty="0" smtClean="0"/>
              <a:t>Snížení tepové frekvence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Doplňující otázky od oponenta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velký význam studentka přikládá ”pocitovým změnám” zmíněným v části ”4.2 Diskuze výsledků”? </a:t>
            </a:r>
          </a:p>
          <a:p>
            <a:endParaRPr lang="cs-CZ" dirty="0" smtClean="0"/>
          </a:p>
          <a:p>
            <a:r>
              <a:rPr lang="cs-CZ" dirty="0" smtClean="0"/>
              <a:t>Z čeho studentka usuzuje, že má učebna s kratší dobou dozvuku pozitivní vliv na výsledky studentů/žáků a proč?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140968"/>
            <a:ext cx="9144000" cy="10801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b="1" dirty="0" smtClean="0"/>
              <a:t>Děkuji za pozornost.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tématu</a:t>
            </a:r>
          </a:p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Hypotézy a použité metody</a:t>
            </a:r>
          </a:p>
          <a:p>
            <a:r>
              <a:rPr lang="cs-CZ" dirty="0" smtClean="0"/>
              <a:t>Návrh opatření</a:t>
            </a:r>
          </a:p>
          <a:p>
            <a:r>
              <a:rPr lang="cs-CZ" dirty="0" smtClean="0"/>
              <a:t>Dosažené výsledky</a:t>
            </a:r>
          </a:p>
          <a:p>
            <a:r>
              <a:rPr lang="cs-CZ" dirty="0" smtClean="0"/>
              <a:t>Porovnání</a:t>
            </a:r>
          </a:p>
          <a:p>
            <a:r>
              <a:rPr lang="cs-CZ" dirty="0" smtClean="0"/>
              <a:t>Shrnutí</a:t>
            </a:r>
          </a:p>
          <a:p>
            <a:r>
              <a:rPr lang="cs-CZ" dirty="0" smtClean="0"/>
              <a:t>Doplňující otázky od oponenta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Výběr tématu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Zájem o dané téma</a:t>
            </a:r>
          </a:p>
          <a:p>
            <a:r>
              <a:rPr lang="cs-CZ" dirty="0" smtClean="0"/>
              <a:t>Poznání akustického vylepšení v praxi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Vyhodnocení učebny</a:t>
            </a:r>
          </a:p>
          <a:p>
            <a:r>
              <a:rPr lang="cs-CZ" dirty="0" smtClean="0"/>
              <a:t>Návrh akustické úpravy</a:t>
            </a:r>
          </a:p>
          <a:p>
            <a:r>
              <a:rPr lang="cs-CZ" dirty="0" smtClean="0"/>
              <a:t>Vliv na studenty i učitele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Hypotézy a použité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91264" cy="432511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Hypotézy:</a:t>
            </a:r>
          </a:p>
          <a:p>
            <a:r>
              <a:rPr lang="cs-CZ" dirty="0" smtClean="0"/>
              <a:t>snížením doby dozvuku se zlepší srozumitelnost </a:t>
            </a:r>
          </a:p>
          <a:p>
            <a:r>
              <a:rPr lang="cs-CZ" dirty="0" smtClean="0"/>
              <a:t>zlepšením srozumitelnosti se zlepší soustředěnost žáků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Metody:</a:t>
            </a:r>
          </a:p>
          <a:p>
            <a:r>
              <a:rPr lang="cs-CZ" dirty="0" smtClean="0"/>
              <a:t>metoda komparace</a:t>
            </a:r>
          </a:p>
          <a:p>
            <a:r>
              <a:rPr lang="cs-CZ" dirty="0" smtClean="0"/>
              <a:t>dotazníkové šetření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Vybraná škola</a:t>
            </a:r>
            <a:endParaRPr lang="cs-CZ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2931" t="15946" r="32599" b="25482"/>
          <a:stretch>
            <a:fillRect/>
          </a:stretch>
        </p:blipFill>
        <p:spPr bwMode="auto">
          <a:xfrm>
            <a:off x="5148064" y="2204864"/>
            <a:ext cx="3827817" cy="35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462214" cy="30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580526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4048" y="580526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/>
          <a:srcRect l="25537" t="9197" r="14591" b="39508"/>
          <a:stretch>
            <a:fillRect/>
          </a:stretch>
        </p:blipFill>
        <p:spPr bwMode="auto">
          <a:xfrm>
            <a:off x="4859016" y="1484784"/>
            <a:ext cx="4284984" cy="51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 doby dozvuku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 descr="C:\Users\Lucie\Desktop\Bakalářka\fotografie a videa\foto třídy před instalací\P1000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3456384" cy="460851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788024" y="651944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576" y="651944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Studio D - Akustika S.r.o.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Návrh akustického opatření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CINEMA 4D</a:t>
            </a:r>
          </a:p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Software ODEON</a:t>
            </a:r>
          </a:p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4486428" cy="383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211960" y="623731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Návrh akustického opatření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65" t="16959" r="2943" b="36495"/>
          <a:stretch>
            <a:fillRect/>
          </a:stretch>
        </p:blipFill>
        <p:spPr bwMode="auto">
          <a:xfrm>
            <a:off x="1691680" y="2060848"/>
            <a:ext cx="575559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835696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autorka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2384</TotalTime>
  <Words>271</Words>
  <Application>Microsoft Office PowerPoint</Application>
  <PresentationFormat>Předvádění na obrazovce (4:3)</PresentationFormat>
  <Paragraphs>100</Paragraphs>
  <Slides>17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Urbanistický</vt:lpstr>
      <vt:lpstr>         Vysoká škola technická a ekonomická v Českých Budějovicích  OBHAJOBA BAKALÁŘSKÉ PRÁCE Téma: Prostorová akustika učebny</vt:lpstr>
      <vt:lpstr>Obsah</vt:lpstr>
      <vt:lpstr>Výběr tématu</vt:lpstr>
      <vt:lpstr>Cíl práce</vt:lpstr>
      <vt:lpstr>Hypotézy a použité metody</vt:lpstr>
      <vt:lpstr>Vybraná škola</vt:lpstr>
      <vt:lpstr>Měření doby dozvuku</vt:lpstr>
      <vt:lpstr>Návrh akustického opatření</vt:lpstr>
      <vt:lpstr>Návrh akustického opatření</vt:lpstr>
      <vt:lpstr>Instalovaný akustický podhled</vt:lpstr>
      <vt:lpstr>Dosažené výsledky</vt:lpstr>
      <vt:lpstr>Měření tepové frekvence</vt:lpstr>
      <vt:lpstr>Zkoumání srozumitelnosti </vt:lpstr>
      <vt:lpstr>Porovnání</vt:lpstr>
      <vt:lpstr>Shrnutí</vt:lpstr>
      <vt:lpstr>Doplňující otázky od oponenta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Lucie</dc:creator>
  <cp:lastModifiedBy>Lucie</cp:lastModifiedBy>
  <cp:revision>153</cp:revision>
  <dcterms:created xsi:type="dcterms:W3CDTF">2016-04-25T19:23:01Z</dcterms:created>
  <dcterms:modified xsi:type="dcterms:W3CDTF">2016-06-08T20:23:08Z</dcterms:modified>
</cp:coreProperties>
</file>