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B27BBD4-461C-45B1-AF0F-8A8AE8F66926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BBD4-461C-45B1-AF0F-8A8AE8F66926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BBD4-461C-45B1-AF0F-8A8AE8F66926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27BBD4-461C-45B1-AF0F-8A8AE8F66926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B27BBD4-461C-45B1-AF0F-8A8AE8F66926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BBD4-461C-45B1-AF0F-8A8AE8F66926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BBD4-461C-45B1-AF0F-8A8AE8F66926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27BBD4-461C-45B1-AF0F-8A8AE8F66926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BBD4-461C-45B1-AF0F-8A8AE8F66926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27BBD4-461C-45B1-AF0F-8A8AE8F66926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27BBD4-461C-45B1-AF0F-8A8AE8F66926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27BBD4-461C-45B1-AF0F-8A8AE8F66926}" type="datetimeFigureOut">
              <a:rPr lang="cs-CZ" smtClean="0"/>
              <a:pPr/>
              <a:t>8. 6. 2016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39752" y="1988840"/>
            <a:ext cx="6172200" cy="2326410"/>
          </a:xfrm>
        </p:spPr>
        <p:txBody>
          <a:bodyPr>
            <a:normAutofit fontScale="90000"/>
          </a:bodyPr>
          <a:lstStyle/>
          <a:p>
            <a:pPr lvl="0"/>
            <a:r>
              <a:rPr lang="cs-CZ" sz="4400" b="0" cap="none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NOVOSTAVBA OBJEKTU S NÍZKOU SPOTŘEBOU ENERGIE</a:t>
            </a:r>
            <a:r>
              <a:rPr lang="cs-CZ" sz="3200" b="0" cap="none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cs-CZ" sz="3200" b="0" cap="none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4293096"/>
            <a:ext cx="6858000" cy="2081826"/>
          </a:xfrm>
        </p:spPr>
        <p:txBody>
          <a:bodyPr>
            <a:normAutofit/>
          </a:bodyPr>
          <a:lstStyle/>
          <a:p>
            <a:pPr algn="just"/>
            <a:r>
              <a:rPr lang="cs-CZ" sz="2000" b="0" dirty="0" smtClean="0">
                <a:solidFill>
                  <a:schemeClr val="tx1"/>
                </a:solidFill>
              </a:rPr>
              <a:t>Autor bakalářské práce:		Tomáš Soukup</a:t>
            </a:r>
          </a:p>
          <a:p>
            <a:pPr algn="just"/>
            <a:r>
              <a:rPr lang="cs-CZ" sz="2000" b="0" dirty="0" smtClean="0">
                <a:solidFill>
                  <a:schemeClr val="tx1"/>
                </a:solidFill>
              </a:rPr>
              <a:t>Vedoucí bakalářské práce:  	Ing. Michal Kraus, </a:t>
            </a:r>
            <a:r>
              <a:rPr lang="cs-CZ" sz="2000" b="0" dirty="0" err="1" smtClean="0">
                <a:solidFill>
                  <a:schemeClr val="tx1"/>
                </a:solidFill>
              </a:rPr>
              <a:t>Ph.D</a:t>
            </a:r>
            <a:r>
              <a:rPr lang="cs-CZ" sz="2000" b="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cs-CZ" sz="2000" b="0" dirty="0" smtClean="0">
                <a:solidFill>
                  <a:schemeClr val="tx1"/>
                </a:solidFill>
              </a:rPr>
              <a:t>Oponent bakalářské práce: 	Ing. Andrea Šandová</a:t>
            </a:r>
          </a:p>
          <a:p>
            <a:pPr algn="just"/>
            <a:r>
              <a:rPr lang="cs-CZ" sz="2000" b="0" dirty="0" smtClean="0">
                <a:solidFill>
                  <a:schemeClr val="tx1"/>
                </a:solidFill>
              </a:rPr>
              <a:t>Červen 2016</a:t>
            </a:r>
          </a:p>
          <a:p>
            <a:endParaRPr lang="cs-CZ" dirty="0"/>
          </a:p>
        </p:txBody>
      </p:sp>
      <p:pic>
        <p:nvPicPr>
          <p:cNvPr id="4" name="Picture 1" descr="C:\Users\HP\Desktop\Logo_v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16632"/>
            <a:ext cx="1214446" cy="121634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131840" y="18864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Vysoká škola technická a ekonomická v Českých Budějovicích</a:t>
            </a:r>
            <a:b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Obor: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Konstrukce staveb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224136"/>
          </a:xfrm>
        </p:spPr>
        <p:txBody>
          <a:bodyPr>
            <a:noAutofit/>
          </a:bodyPr>
          <a:lstStyle/>
          <a:p>
            <a:r>
              <a:rPr lang="cs-CZ" sz="3600" dirty="0" smtClean="0"/>
              <a:t>Architektonické a stavebně-konstrukční řešení – řez</a:t>
            </a:r>
            <a:endParaRPr lang="cs-CZ" sz="3600" dirty="0"/>
          </a:p>
        </p:txBody>
      </p:sp>
      <p:pic>
        <p:nvPicPr>
          <p:cNvPr id="8" name="Zástupný symbol pro obsah 7" descr="řez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5" y="1556792"/>
            <a:ext cx="8734016" cy="3888432"/>
          </a:xfrm>
        </p:spPr>
      </p:pic>
      <p:sp>
        <p:nvSpPr>
          <p:cNvPr id="9" name="Obdélník 8"/>
          <p:cNvSpPr/>
          <p:nvPr/>
        </p:nvSpPr>
        <p:spPr>
          <a:xfrm>
            <a:off x="6228184" y="5589240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224136"/>
          </a:xfrm>
        </p:spPr>
        <p:txBody>
          <a:bodyPr>
            <a:noAutofit/>
          </a:bodyPr>
          <a:lstStyle/>
          <a:p>
            <a:r>
              <a:rPr lang="cs-CZ" sz="3600" dirty="0" smtClean="0"/>
              <a:t>Konstrukce a jejich součinitel prostupu tepla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4762872" cy="4773144"/>
          </a:xfrm>
        </p:spPr>
        <p:txBody>
          <a:bodyPr>
            <a:normAutofit fontScale="85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b="1" u="sng" dirty="0" smtClean="0">
                <a:ea typeface="Calibri" pitchFamily="34" charset="0"/>
                <a:cs typeface="Times New Roman" pitchFamily="18" charset="0"/>
              </a:rPr>
              <a:t>P -  Podlaha na terénu:</a:t>
            </a:r>
            <a:endParaRPr lang="cs-CZ" sz="2800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Marmoleum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9,8 mm</a:t>
            </a:r>
            <a:endParaRPr lang="cs-CZ" sz="2800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Betonová mazanina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tl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. 80 mm</a:t>
            </a:r>
            <a:endParaRPr lang="cs-CZ" sz="2800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Tepelná izolace z XPS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tl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. 300 mm</a:t>
            </a:r>
            <a:endParaRPr lang="cs-CZ" sz="2800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Hydroizolace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Glastek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40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special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mineral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2,3 mm</a:t>
            </a:r>
            <a:endParaRPr lang="cs-CZ" sz="2800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Podkladní železobetonová deska tl.150 mm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sz="2800" dirty="0" smtClean="0"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800" dirty="0" smtClean="0"/>
              <a:t>Požadavek: U,N  =  0,45 W/(m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.K)</a:t>
            </a:r>
            <a:endParaRPr lang="cs-CZ" sz="2800" dirty="0" smtClean="0"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800" dirty="0" smtClean="0"/>
              <a:t>Součinitel prostupu tepla konstrukce U: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800" dirty="0" smtClean="0"/>
              <a:t>U = </a:t>
            </a:r>
            <a:r>
              <a:rPr lang="cs-CZ" sz="2800" b="1" dirty="0" smtClean="0"/>
              <a:t>0.110 W/(m</a:t>
            </a:r>
            <a:r>
              <a:rPr lang="cs-CZ" sz="2800" b="1" baseline="30000" dirty="0" smtClean="0"/>
              <a:t>2</a:t>
            </a:r>
            <a:r>
              <a:rPr lang="cs-CZ" sz="2800" b="1" dirty="0" smtClean="0"/>
              <a:t>.K)</a:t>
            </a:r>
            <a:endParaRPr lang="cs-CZ" sz="2800" dirty="0" smtClean="0">
              <a:cs typeface="Arial" pitchFamily="34" charset="0"/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5" name="Zástupný symbol pro obsah 3" descr="Pohled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772816"/>
            <a:ext cx="3146361" cy="22229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156176" y="4077072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224136"/>
          </a:xfrm>
        </p:spPr>
        <p:txBody>
          <a:bodyPr>
            <a:noAutofit/>
          </a:bodyPr>
          <a:lstStyle/>
          <a:p>
            <a:r>
              <a:rPr lang="cs-CZ" sz="3600" dirty="0" smtClean="0"/>
              <a:t>Konstrukce a jejich součinitel prostupu tepla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4762872" cy="4773144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600" b="1" u="sng" dirty="0" smtClean="0">
                <a:ea typeface="Calibri" pitchFamily="34" charset="0"/>
                <a:cs typeface="Times New Roman" pitchFamily="18" charset="0"/>
              </a:rPr>
              <a:t>P -  Podlaha na terénu:</a:t>
            </a:r>
            <a:endParaRPr lang="cs-CZ" sz="2600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600" dirty="0" err="1" smtClean="0"/>
              <a:t>Ytong</a:t>
            </a:r>
            <a:r>
              <a:rPr lang="cs-CZ" sz="2600" dirty="0" smtClean="0"/>
              <a:t> omítka vnitřní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ea typeface="Calibri" pitchFamily="34" charset="0"/>
                <a:cs typeface="Times New Roman" pitchFamily="18" charset="0"/>
              </a:rPr>
              <a:t>Nosné zdivo - </a:t>
            </a:r>
            <a:r>
              <a:rPr lang="cs-CZ" sz="2600" dirty="0" err="1" smtClean="0"/>
              <a:t>Porotherm</a:t>
            </a:r>
            <a:r>
              <a:rPr lang="cs-CZ" sz="2600" dirty="0" smtClean="0"/>
              <a:t> 40 EKO+ </a:t>
            </a:r>
            <a:r>
              <a:rPr lang="cs-CZ" sz="2600" dirty="0" err="1" smtClean="0"/>
              <a:t>Profi</a:t>
            </a:r>
            <a:r>
              <a:rPr lang="cs-CZ" sz="2600" dirty="0" smtClean="0"/>
              <a:t> </a:t>
            </a:r>
            <a:r>
              <a:rPr lang="cs-CZ" sz="2600" dirty="0" err="1" smtClean="0"/>
              <a:t>tl</a:t>
            </a:r>
            <a:r>
              <a:rPr lang="cs-CZ" sz="2600" dirty="0" smtClean="0"/>
              <a:t>. 400 mm</a:t>
            </a:r>
            <a:endParaRPr lang="cs-CZ" sz="2600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600" dirty="0" err="1" smtClean="0"/>
              <a:t>Baumit</a:t>
            </a:r>
            <a:r>
              <a:rPr lang="cs-CZ" sz="2600" dirty="0" smtClean="0"/>
              <a:t> disperzní lepidlo </a:t>
            </a:r>
            <a:endParaRPr lang="cs-CZ" sz="2600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/>
              <a:t>Šedý polystyren </a:t>
            </a:r>
            <a:r>
              <a:rPr lang="cs-CZ" sz="2600" dirty="0" err="1" smtClean="0"/>
              <a:t>tl</a:t>
            </a:r>
            <a:r>
              <a:rPr lang="cs-CZ" sz="2600" dirty="0" smtClean="0"/>
              <a:t>. 300 mm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/>
              <a:t>Omítka ETICS silikátová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/>
              <a:t>Silikátová barva </a:t>
            </a:r>
            <a:r>
              <a:rPr lang="cs-CZ" sz="2600" dirty="0" err="1" smtClean="0"/>
              <a:t>Baumit</a:t>
            </a:r>
            <a:endParaRPr lang="cs-CZ" sz="2600" dirty="0" smtClean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sz="2600" dirty="0" smtClean="0"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600" dirty="0" smtClean="0"/>
              <a:t>Požadavek: U,N  =  0,30 W/(m</a:t>
            </a:r>
            <a:r>
              <a:rPr lang="cs-CZ" sz="2600" baseline="30000" dirty="0" smtClean="0"/>
              <a:t>2</a:t>
            </a:r>
            <a:r>
              <a:rPr lang="cs-CZ" sz="2600" dirty="0" smtClean="0"/>
              <a:t>.K)</a:t>
            </a:r>
            <a:endParaRPr lang="cs-CZ" sz="2600" dirty="0" smtClean="0"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600" dirty="0" smtClean="0"/>
              <a:t>Součinitel prostupu tepla konstrukce U: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600" dirty="0" smtClean="0"/>
              <a:t>U = </a:t>
            </a:r>
            <a:r>
              <a:rPr lang="cs-CZ" sz="2600" b="1" dirty="0" smtClean="0"/>
              <a:t>0.072 W/(m</a:t>
            </a:r>
            <a:r>
              <a:rPr lang="cs-CZ" sz="2600" b="1" baseline="30000" dirty="0" smtClean="0"/>
              <a:t>2</a:t>
            </a:r>
            <a:r>
              <a:rPr lang="cs-CZ" sz="2600" b="1" dirty="0" smtClean="0"/>
              <a:t>.K)</a:t>
            </a:r>
            <a:endParaRPr lang="cs-CZ" sz="2600" dirty="0" smtClean="0">
              <a:cs typeface="Arial" pitchFamily="34" charset="0"/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5" name="Zástupný symbol pro obsah 3" descr="Pohled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700808"/>
            <a:ext cx="1157270" cy="374441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516216" y="5517232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224136"/>
          </a:xfrm>
        </p:spPr>
        <p:txBody>
          <a:bodyPr>
            <a:noAutofit/>
          </a:bodyPr>
          <a:lstStyle/>
          <a:p>
            <a:r>
              <a:rPr lang="cs-CZ" sz="3600" dirty="0" smtClean="0"/>
              <a:t>Konstrukce a jejich součinitel prostupu tepla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4762872" cy="4773144"/>
          </a:xfrm>
        </p:spPr>
        <p:txBody>
          <a:bodyPr>
            <a:normAutofit fontScale="70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b="1" u="sng" dirty="0" smtClean="0">
                <a:ea typeface="Calibri" pitchFamily="34" charset="0"/>
                <a:cs typeface="Times New Roman" pitchFamily="18" charset="0"/>
              </a:rPr>
              <a:t>S -  Střecha:</a:t>
            </a:r>
            <a:endParaRPr lang="cs-CZ" sz="2800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900" dirty="0" smtClean="0"/>
              <a:t>Prané říční kamenivo frakce 16-32 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Netkaná textilie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Filtek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500</a:t>
            </a:r>
            <a:endParaRPr lang="cs-CZ" sz="2800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Hydroizolace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Dekplan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77</a:t>
            </a:r>
            <a:endParaRPr lang="cs-CZ" sz="2800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Netkaná textilie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Filtek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300</a:t>
            </a:r>
            <a:endParaRPr lang="cs-CZ" sz="2800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Tep.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Izol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. – šedý polystyren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tl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. 400 mm</a:t>
            </a:r>
            <a:endParaRPr lang="cs-CZ" sz="2800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Parotěsná vrstva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Glastek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40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special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mineral</a:t>
            </a:r>
            <a:endParaRPr lang="cs-CZ" sz="2800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Asflatová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emulze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Dekprimer</a:t>
            </a:r>
            <a:endParaRPr lang="cs-CZ" sz="2800" dirty="0" smtClean="0">
              <a:ea typeface="Calibri" pitchFamily="34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Spádová vrstva z lehčeného betonu 160-10 mm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Stropní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kce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z vložek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Miako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a nosníku POT 230 mm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Závěsný podhled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tl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. 200 mm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sz="2800" dirty="0" smtClean="0"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800" dirty="0" smtClean="0"/>
              <a:t>Požadavek: U,N  =  0,24 W/(m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.K)</a:t>
            </a:r>
            <a:endParaRPr lang="cs-CZ" sz="2800" dirty="0" smtClean="0"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800" dirty="0" smtClean="0"/>
              <a:t>Součinitel prostupu tepla konstrukce U: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800" dirty="0" smtClean="0"/>
              <a:t>U = </a:t>
            </a:r>
            <a:r>
              <a:rPr lang="cs-CZ" sz="2800" b="1" dirty="0" smtClean="0"/>
              <a:t>0.068 W/(m</a:t>
            </a:r>
            <a:r>
              <a:rPr lang="cs-CZ" sz="2800" b="1" baseline="30000" dirty="0" smtClean="0"/>
              <a:t>2</a:t>
            </a:r>
            <a:r>
              <a:rPr lang="cs-CZ" sz="2800" b="1" dirty="0" smtClean="0"/>
              <a:t>.K)</a:t>
            </a:r>
            <a:endParaRPr lang="cs-CZ" sz="2800" dirty="0" smtClean="0">
              <a:cs typeface="Arial" pitchFamily="34" charset="0"/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5" name="Zástupný symbol pro obsah 3" descr="Pohled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844824"/>
            <a:ext cx="3363758" cy="210551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084168" y="3933056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224136"/>
          </a:xfrm>
        </p:spPr>
        <p:txBody>
          <a:bodyPr>
            <a:noAutofit/>
          </a:bodyPr>
          <a:lstStyle/>
          <a:p>
            <a:r>
              <a:rPr lang="cs-CZ" sz="3600" dirty="0" smtClean="0"/>
              <a:t>Konstrukce a jejich součinitel prostupu tepla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4762872" cy="4773144"/>
          </a:xfrm>
        </p:spPr>
        <p:txBody>
          <a:bodyPr>
            <a:normAutofit fontScale="70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b="1" u="sng" dirty="0" smtClean="0">
                <a:ea typeface="Calibri" pitchFamily="34" charset="0"/>
                <a:cs typeface="Times New Roman" pitchFamily="18" charset="0"/>
              </a:rPr>
              <a:t>T -  Terasa:</a:t>
            </a:r>
            <a:endParaRPr lang="cs-CZ" sz="2800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900" dirty="0" smtClean="0"/>
              <a:t>Kamenný mramorový koberec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Netkaná textilie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Filtek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500</a:t>
            </a:r>
            <a:endParaRPr lang="cs-CZ" sz="2800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Hydroizolace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Elastek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50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special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dekor</a:t>
            </a:r>
            <a:endParaRPr lang="cs-CZ" sz="2800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Glastek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30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Sticker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ultra</a:t>
            </a:r>
            <a:endParaRPr lang="cs-CZ" sz="2800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Tep.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Izol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. – XPS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tl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. 400 mm</a:t>
            </a:r>
            <a:endParaRPr lang="cs-CZ" sz="2800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Parotěsná vrstva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Glastek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40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special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mineral</a:t>
            </a:r>
            <a:endParaRPr lang="cs-CZ" sz="2800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Asflatová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emulze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Dekprimer</a:t>
            </a:r>
            <a:endParaRPr lang="cs-CZ" sz="2800" dirty="0" smtClean="0">
              <a:ea typeface="Calibri" pitchFamily="34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Spádová vrstva z lehčeného betonu 160-10 mm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Stropní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kce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z vložek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Miako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 a nosníku POT 230 mm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Závěsný podhled </a:t>
            </a:r>
            <a:r>
              <a:rPr lang="cs-CZ" sz="2800" dirty="0" err="1" smtClean="0">
                <a:ea typeface="Calibri" pitchFamily="34" charset="0"/>
                <a:cs typeface="Times New Roman" pitchFamily="18" charset="0"/>
              </a:rPr>
              <a:t>tl</a:t>
            </a:r>
            <a:r>
              <a:rPr lang="cs-CZ" sz="2800" dirty="0" smtClean="0">
                <a:ea typeface="Calibri" pitchFamily="34" charset="0"/>
                <a:cs typeface="Times New Roman" pitchFamily="18" charset="0"/>
              </a:rPr>
              <a:t>. 170 mm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sz="2800" dirty="0" smtClean="0"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800" dirty="0" smtClean="0"/>
              <a:t>Požadavek: U,N  =  0,24 W/(m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.K)</a:t>
            </a:r>
            <a:endParaRPr lang="cs-CZ" sz="2800" dirty="0" smtClean="0"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800" dirty="0" smtClean="0"/>
              <a:t>Součinitel prostupu tepla konstrukce U: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800" dirty="0" smtClean="0"/>
              <a:t>U = </a:t>
            </a:r>
            <a:r>
              <a:rPr lang="cs-CZ" sz="2800" b="1" dirty="0" smtClean="0"/>
              <a:t>0.077 W/(m</a:t>
            </a:r>
            <a:r>
              <a:rPr lang="cs-CZ" sz="2800" b="1" baseline="30000" dirty="0" smtClean="0"/>
              <a:t>2</a:t>
            </a:r>
            <a:r>
              <a:rPr lang="cs-CZ" sz="2800" b="1" dirty="0" smtClean="0"/>
              <a:t>.K)</a:t>
            </a:r>
            <a:endParaRPr lang="cs-CZ" sz="2800" dirty="0" smtClean="0">
              <a:cs typeface="Arial" pitchFamily="34" charset="0"/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5" name="Zástupný symbol pro obsah 3" descr="Pohled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7430" y="1844824"/>
            <a:ext cx="3305026" cy="210551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156176" y="3789040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74746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Technické zařízení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2x Tepelné čerpadlo země/voda F 1345 od firmy NIBE</a:t>
            </a:r>
          </a:p>
          <a:p>
            <a:r>
              <a:rPr lang="cs-CZ" sz="2800" dirty="0" smtClean="0"/>
              <a:t>Zásobník TV VPB 1000 l</a:t>
            </a:r>
          </a:p>
          <a:p>
            <a:r>
              <a:rPr lang="cs-CZ" sz="2800" dirty="0" smtClean="0"/>
              <a:t>Solární organické </a:t>
            </a:r>
            <a:r>
              <a:rPr lang="cs-CZ" sz="2800" dirty="0" err="1" smtClean="0"/>
              <a:t>fotovoltaické</a:t>
            </a:r>
            <a:r>
              <a:rPr lang="cs-CZ" sz="2800" dirty="0" smtClean="0"/>
              <a:t> panely o ploše 115,5 m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  </a:t>
            </a:r>
          </a:p>
          <a:p>
            <a:r>
              <a:rPr lang="cs-CZ" sz="2800" dirty="0" smtClean="0"/>
              <a:t>Centrální vzduchotechnická a rekuperační jednotka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224136"/>
          </a:xfrm>
        </p:spPr>
        <p:txBody>
          <a:bodyPr>
            <a:noAutofit/>
          </a:bodyPr>
          <a:lstStyle/>
          <a:p>
            <a:r>
              <a:rPr lang="cs-CZ" sz="3600" dirty="0" smtClean="0"/>
              <a:t>Energetické posouzení objektu</a:t>
            </a:r>
            <a:br>
              <a:rPr lang="cs-CZ" sz="3600" dirty="0" smtClean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7467600" cy="47731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2800" b="1" dirty="0" smtClean="0"/>
              <a:t>Průměrný součinitel prostupu tepla budovy</a:t>
            </a:r>
          </a:p>
          <a:p>
            <a:pPr>
              <a:buNone/>
            </a:pPr>
            <a:r>
              <a:rPr lang="cs-CZ" sz="2800" dirty="0" smtClean="0"/>
              <a:t>U,</a:t>
            </a:r>
            <a:r>
              <a:rPr lang="cs-CZ" sz="2800" dirty="0" err="1" smtClean="0"/>
              <a:t>em</a:t>
            </a:r>
            <a:r>
              <a:rPr lang="cs-CZ" sz="2800" dirty="0" smtClean="0"/>
              <a:t>,</a:t>
            </a:r>
            <a:r>
              <a:rPr lang="cs-CZ" sz="2800" dirty="0" err="1" smtClean="0"/>
              <a:t>max</a:t>
            </a:r>
            <a:r>
              <a:rPr lang="cs-CZ" sz="2800" dirty="0" smtClean="0"/>
              <a:t>:  		0,35 W/(m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.K)</a:t>
            </a:r>
            <a:endParaRPr lang="cs-CZ" sz="2800" b="1" dirty="0" smtClean="0"/>
          </a:p>
          <a:p>
            <a:pPr>
              <a:buNone/>
            </a:pPr>
            <a:r>
              <a:rPr lang="cs-CZ" sz="2800" dirty="0" smtClean="0"/>
              <a:t>U,</a:t>
            </a:r>
            <a:r>
              <a:rPr lang="cs-CZ" sz="2800" dirty="0" err="1" smtClean="0"/>
              <a:t>em</a:t>
            </a:r>
            <a:r>
              <a:rPr lang="cs-CZ" sz="2800" dirty="0" smtClean="0"/>
              <a:t>: 			</a:t>
            </a:r>
            <a:r>
              <a:rPr lang="cs-CZ" sz="2800" b="1" dirty="0" smtClean="0"/>
              <a:t>0,11</a:t>
            </a:r>
            <a:r>
              <a:rPr lang="cs-CZ" sz="2800" dirty="0" smtClean="0"/>
              <a:t> W/(m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.K)</a:t>
            </a:r>
          </a:p>
          <a:p>
            <a:pPr>
              <a:buNone/>
            </a:pPr>
            <a:r>
              <a:rPr lang="cs-CZ" sz="2800" dirty="0" smtClean="0"/>
              <a:t>Pasivní RD</a:t>
            </a:r>
          </a:p>
          <a:p>
            <a:pPr>
              <a:buNone/>
            </a:pPr>
            <a:r>
              <a:rPr lang="cs-CZ" sz="2800" b="1" dirty="0" smtClean="0"/>
              <a:t>Měrná potřeba tepla na vytápění</a:t>
            </a:r>
          </a:p>
          <a:p>
            <a:pPr>
              <a:buNone/>
            </a:pPr>
            <a:r>
              <a:rPr lang="cs-CZ" sz="2800" dirty="0" smtClean="0"/>
              <a:t>E,A,</a:t>
            </a:r>
            <a:r>
              <a:rPr lang="cs-CZ" sz="2800" dirty="0" err="1" smtClean="0"/>
              <a:t>max</a:t>
            </a:r>
            <a:r>
              <a:rPr lang="cs-CZ" sz="2800" dirty="0" smtClean="0"/>
              <a:t>:  		50 kWh/(m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.a)</a:t>
            </a:r>
          </a:p>
          <a:p>
            <a:pPr>
              <a:buNone/>
            </a:pPr>
            <a:r>
              <a:rPr lang="cs-CZ" sz="2800" dirty="0" smtClean="0"/>
              <a:t>E,A:  			</a:t>
            </a:r>
            <a:r>
              <a:rPr lang="cs-CZ" sz="2800" b="1" dirty="0" smtClean="0"/>
              <a:t>9</a:t>
            </a:r>
            <a:r>
              <a:rPr lang="cs-CZ" sz="2800" dirty="0" smtClean="0"/>
              <a:t>   kWh/(m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.a)</a:t>
            </a:r>
          </a:p>
          <a:p>
            <a:pPr>
              <a:buNone/>
            </a:pPr>
            <a:r>
              <a:rPr lang="cs-CZ" sz="2800" dirty="0" smtClean="0"/>
              <a:t>Pasivní RD</a:t>
            </a:r>
          </a:p>
          <a:p>
            <a:pPr>
              <a:buNone/>
            </a:pPr>
            <a:r>
              <a:rPr lang="cs-CZ" sz="2800" b="1" dirty="0" smtClean="0"/>
              <a:t>Měrná neobnovitelná primární energie</a:t>
            </a:r>
          </a:p>
          <a:p>
            <a:pPr>
              <a:buNone/>
            </a:pPr>
            <a:r>
              <a:rPr lang="cs-CZ" sz="2800" dirty="0" smtClean="0"/>
              <a:t>PE,A,</a:t>
            </a:r>
            <a:r>
              <a:rPr lang="cs-CZ" sz="2800" dirty="0" err="1" smtClean="0"/>
              <a:t>max</a:t>
            </a:r>
            <a:r>
              <a:rPr lang="cs-CZ" sz="2800" dirty="0" smtClean="0"/>
              <a:t>:  		-40 kWh/(m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.a)</a:t>
            </a:r>
          </a:p>
          <a:p>
            <a:pPr>
              <a:buNone/>
            </a:pPr>
            <a:r>
              <a:rPr lang="cs-CZ" sz="2800" dirty="0" smtClean="0"/>
              <a:t>PE,A:  			</a:t>
            </a:r>
            <a:r>
              <a:rPr lang="cs-CZ" sz="2800" b="1" dirty="0" smtClean="0"/>
              <a:t>-49</a:t>
            </a:r>
            <a:r>
              <a:rPr lang="cs-CZ" sz="2800" dirty="0" smtClean="0"/>
              <a:t> kWh/(m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.a)</a:t>
            </a:r>
          </a:p>
          <a:p>
            <a:pPr>
              <a:buNone/>
            </a:pPr>
            <a:r>
              <a:rPr lang="cs-CZ" sz="2800" dirty="0" smtClean="0"/>
              <a:t>Nulový/plusový RD</a:t>
            </a:r>
          </a:p>
          <a:p>
            <a:pPr>
              <a:buNone/>
            </a:pPr>
            <a:r>
              <a:rPr lang="cs-CZ" sz="2800" b="1" dirty="0" smtClean="0"/>
              <a:t>Zatřídění rodinného domu</a:t>
            </a:r>
          </a:p>
          <a:p>
            <a:pPr>
              <a:buNone/>
            </a:pPr>
            <a:r>
              <a:rPr lang="cs-CZ" sz="2800" dirty="0" smtClean="0"/>
              <a:t>RD lze podle čl. 8.3 TNI 730329 zařadit do třídy: 	</a:t>
            </a:r>
            <a:r>
              <a:rPr lang="cs-CZ" sz="2800" b="1" u="sng" dirty="0" smtClean="0"/>
              <a:t>RD 10NE</a:t>
            </a:r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74746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Závěrečné shrnutí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Splnění požadavků</a:t>
            </a:r>
          </a:p>
          <a:p>
            <a:pPr marL="880110" lvl="1" indent="-514350"/>
            <a:r>
              <a:rPr lang="cs-CZ" sz="2800" dirty="0" smtClean="0"/>
              <a:t>Tepelně technické vlastnosti obalových </a:t>
            </a:r>
            <a:r>
              <a:rPr lang="cs-CZ" sz="2800" dirty="0" err="1" smtClean="0"/>
              <a:t>kcí</a:t>
            </a:r>
            <a:endParaRPr lang="cs-CZ" sz="2800" dirty="0" smtClean="0"/>
          </a:p>
          <a:p>
            <a:pPr marL="880110" lvl="1" indent="-514350"/>
            <a:r>
              <a:rPr lang="cs-CZ" sz="2800" dirty="0" smtClean="0"/>
              <a:t>Energetické vyhodnocení objektu</a:t>
            </a:r>
          </a:p>
          <a:p>
            <a:pPr marL="880110" lvl="1" indent="-514350"/>
            <a:endParaRPr lang="cs-CZ" sz="2500" dirty="0" smtClean="0"/>
          </a:p>
        </p:txBody>
      </p:sp>
      <p:pic>
        <p:nvPicPr>
          <p:cNvPr id="4" name="Obrázek 3" descr="fajf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789040"/>
            <a:ext cx="1285875" cy="9001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74746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Dotazy vedoucího a oponenta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1) Popište princip řešení detailu styku základové konstrukce, podlahy a zdiva.</a:t>
            </a:r>
          </a:p>
          <a:p>
            <a:r>
              <a:rPr lang="cs-CZ" sz="2800" dirty="0" smtClean="0"/>
              <a:t>Bloky z pěnového skla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5" name="Zástupný symbol pro obsah 3" descr="Pohled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8173" y="2348880"/>
            <a:ext cx="2406433" cy="381560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436096" y="6237312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74746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Dotazy vedoucího a oponenta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2) Dle plánovaného harmonogramu bude výstavba probíhat od února do listopadu 2017. Hrubá stavba se nenechá vymrznout? Proč se objekty z masivních konstrukcí nechávají „vymrznout“? </a:t>
            </a:r>
          </a:p>
          <a:p>
            <a:r>
              <a:rPr lang="cs-CZ" sz="2800" dirty="0" smtClean="0"/>
              <a:t>Z důvodu dotvarování a vyschnutí</a:t>
            </a:r>
          </a:p>
          <a:p>
            <a:r>
              <a:rPr lang="cs-CZ" sz="2800" dirty="0" smtClean="0"/>
              <a:t>Výstavba proběhne od listopadu 2016 do května 2017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74746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Osnova obhajoby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Motivace a důvody k řešení daného problému</a:t>
            </a:r>
          </a:p>
          <a:p>
            <a:r>
              <a:rPr lang="cs-CZ" sz="2800" dirty="0" smtClean="0"/>
              <a:t>Cíl práce</a:t>
            </a:r>
          </a:p>
          <a:p>
            <a:r>
              <a:rPr lang="cs-CZ" sz="2800" dirty="0" smtClean="0"/>
              <a:t>Architektonické a stavebně - konstrukční řešení</a:t>
            </a:r>
          </a:p>
          <a:p>
            <a:r>
              <a:rPr lang="cs-CZ" sz="2800" dirty="0" smtClean="0"/>
              <a:t>Konstrukce a jejich součinitel prostupu tepla</a:t>
            </a:r>
          </a:p>
          <a:p>
            <a:r>
              <a:rPr lang="cs-CZ" sz="2800" dirty="0" smtClean="0"/>
              <a:t>Technické zařízení</a:t>
            </a:r>
          </a:p>
          <a:p>
            <a:r>
              <a:rPr lang="cs-CZ" sz="2800" dirty="0" smtClean="0"/>
              <a:t>Energetické posouzení objektu </a:t>
            </a:r>
          </a:p>
          <a:p>
            <a:r>
              <a:rPr lang="cs-CZ" sz="2800" dirty="0" smtClean="0"/>
              <a:t>Závěrečné shrnutí</a:t>
            </a:r>
          </a:p>
          <a:p>
            <a:r>
              <a:rPr lang="cs-CZ" sz="2800" dirty="0" smtClean="0"/>
              <a:t>Dotazy vedoucího a oponenta</a:t>
            </a:r>
          </a:p>
          <a:p>
            <a:pPr>
              <a:buNone/>
            </a:pPr>
            <a:endParaRPr lang="cs-CZ" sz="2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74746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Dotazy vedoucího a oponenta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3) Pokud by se nosná kapalina v solární soustavě častěji přehřívala, zplyňovala, kondenzovala, jaké dopady by to mělo na její tepelně technické vlastnosti? </a:t>
            </a:r>
          </a:p>
          <a:p>
            <a:r>
              <a:rPr lang="cs-CZ" sz="2800" dirty="0" smtClean="0"/>
              <a:t>Vytvoří se pára</a:t>
            </a:r>
          </a:p>
          <a:p>
            <a:r>
              <a:rPr lang="cs-CZ" sz="2800" dirty="0" smtClean="0"/>
              <a:t>Solární kapalina přestane procházet</a:t>
            </a:r>
          </a:p>
          <a:p>
            <a:r>
              <a:rPr lang="cs-CZ" sz="2800" dirty="0" smtClean="0"/>
              <a:t>Zásobník s vodou se dále nenahřívá</a:t>
            </a:r>
          </a:p>
          <a:p>
            <a:r>
              <a:rPr lang="cs-CZ" sz="2800" dirty="0" smtClean="0"/>
              <a:t>Může dojít i k úniku solární kapaliny z důvodu velkého tlaku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08912" cy="1440160"/>
          </a:xfrm>
        </p:spPr>
        <p:txBody>
          <a:bodyPr>
            <a:noAutofit/>
          </a:bodyPr>
          <a:lstStyle/>
          <a:p>
            <a:pPr algn="ctr"/>
            <a:r>
              <a:rPr lang="cs-CZ" sz="5400" dirty="0" smtClean="0"/>
              <a:t>DĚKUJI ZA POZORNOST</a:t>
            </a:r>
            <a:endParaRPr lang="cs-CZ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224136"/>
          </a:xfrm>
        </p:spPr>
        <p:txBody>
          <a:bodyPr>
            <a:noAutofit/>
          </a:bodyPr>
          <a:lstStyle/>
          <a:p>
            <a:r>
              <a:rPr lang="cs-CZ" sz="3600" dirty="0" smtClean="0"/>
              <a:t>Motivace a důvody k řešení daného problému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7467600" cy="4773144"/>
          </a:xfrm>
        </p:spPr>
        <p:txBody>
          <a:bodyPr/>
          <a:lstStyle/>
          <a:p>
            <a:r>
              <a:rPr lang="cs-CZ" sz="2800" dirty="0" smtClean="0"/>
              <a:t>Zájem o nízkoenergetické stavby</a:t>
            </a:r>
          </a:p>
          <a:p>
            <a:r>
              <a:rPr lang="cs-CZ" sz="2800" dirty="0" smtClean="0"/>
              <a:t>Zpřísňující se normy a požadavky na budovy</a:t>
            </a:r>
          </a:p>
          <a:p>
            <a:r>
              <a:rPr lang="cs-CZ" sz="2800" dirty="0" smtClean="0"/>
              <a:t>V dnešní době, stále se zvyšující počet staveb tohoto typu</a:t>
            </a:r>
          </a:p>
          <a:p>
            <a:r>
              <a:rPr lang="cs-CZ" sz="2800" dirty="0" smtClean="0"/>
              <a:t>Možné získat dotace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74746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Cíl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cs-CZ" sz="2800" dirty="0" smtClean="0"/>
              <a:t>Návrh architektonického a stavebně – konstrukčního řešení objektu s nízkou spotřebou energie v rozsahu dokumentace „Projekt pro stavební povolení“.</a:t>
            </a:r>
          </a:p>
          <a:p>
            <a:endParaRPr lang="cs-CZ" sz="2800" dirty="0" smtClean="0"/>
          </a:p>
          <a:p>
            <a:r>
              <a:rPr lang="cs-CZ" sz="2800" dirty="0" smtClean="0"/>
              <a:t>Vyhodnocení a posouzení tepelně – technických vlastností navržených konstrukcí a vyhodnocení energetické náročnosti budovy jako celku včetně zatřídění do kategorie dle TNI 73 0329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74746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Umístění stavby</a:t>
            </a:r>
            <a:endParaRPr lang="cs-CZ" sz="4000" dirty="0"/>
          </a:p>
        </p:txBody>
      </p:sp>
      <p:pic>
        <p:nvPicPr>
          <p:cNvPr id="4" name="Zástupný symbol pro obsah 3" descr="Situac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764705"/>
            <a:ext cx="7222759" cy="4248471"/>
          </a:xfr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564904"/>
            <a:ext cx="819148" cy="9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467544" y="5301208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Místo stavby: 	 Praha</a:t>
            </a:r>
          </a:p>
          <a:p>
            <a:r>
              <a:rPr lang="cs-CZ" sz="2000" dirty="0" smtClean="0"/>
              <a:t>Okres: 	 	 Praha - </a:t>
            </a:r>
            <a:r>
              <a:rPr lang="cs-CZ" sz="2000" dirty="0" err="1" smtClean="0"/>
              <a:t>Třebonice</a:t>
            </a:r>
            <a:endParaRPr lang="cs-CZ" sz="2000" dirty="0" smtClean="0"/>
          </a:p>
          <a:p>
            <a:r>
              <a:rPr lang="cs-CZ" sz="2000" dirty="0" smtClean="0"/>
              <a:t>Parcelní číslo: 	 471/8</a:t>
            </a:r>
          </a:p>
        </p:txBody>
      </p:sp>
      <p:sp>
        <p:nvSpPr>
          <p:cNvPr id="7" name="Obdélník 6"/>
          <p:cNvSpPr/>
          <p:nvPr/>
        </p:nvSpPr>
        <p:spPr>
          <a:xfrm>
            <a:off x="6012160" y="5301208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74746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Základní informace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cs-CZ" sz="2800" dirty="0" smtClean="0"/>
              <a:t>Druh objektu:	 		Rodinný dům</a:t>
            </a:r>
          </a:p>
          <a:p>
            <a:r>
              <a:rPr lang="cs-CZ" sz="2800" dirty="0" smtClean="0"/>
              <a:t>Charakter stavby:  		Novostavba</a:t>
            </a:r>
          </a:p>
          <a:p>
            <a:r>
              <a:rPr lang="cs-CZ" sz="2800" dirty="0" smtClean="0"/>
              <a:t>Plocha pozemku:		2735 m</a:t>
            </a:r>
            <a:r>
              <a:rPr lang="cs-CZ" sz="2800" baseline="30000" dirty="0" smtClean="0"/>
              <a:t>2</a:t>
            </a:r>
          </a:p>
          <a:p>
            <a:r>
              <a:rPr lang="pl-PL" sz="2800" dirty="0" smtClean="0"/>
              <a:t>Zastavěná plocha: 		636,06 </a:t>
            </a:r>
            <a:r>
              <a:rPr lang="cs-CZ" sz="2800" dirty="0" smtClean="0"/>
              <a:t>m</a:t>
            </a:r>
            <a:r>
              <a:rPr lang="cs-CZ" sz="2800" baseline="30000" dirty="0" smtClean="0"/>
              <a:t>2</a:t>
            </a:r>
          </a:p>
          <a:p>
            <a:r>
              <a:rPr lang="cs-CZ" sz="2800" dirty="0" smtClean="0"/>
              <a:t>obestavěný prostor: 		3085,884 m</a:t>
            </a:r>
            <a:r>
              <a:rPr lang="cs-CZ" sz="2800" baseline="30000" dirty="0" smtClean="0"/>
              <a:t>3</a:t>
            </a:r>
            <a:endParaRPr lang="cs-CZ" sz="2800" dirty="0" smtClean="0"/>
          </a:p>
          <a:p>
            <a:r>
              <a:rPr lang="cs-CZ" sz="2800" dirty="0" smtClean="0"/>
              <a:t>užitná plocha: 			859,2 m</a:t>
            </a:r>
            <a:r>
              <a:rPr lang="cs-CZ" sz="2800" baseline="30000" dirty="0" smtClean="0"/>
              <a:t>2</a:t>
            </a:r>
          </a:p>
          <a:p>
            <a:r>
              <a:rPr lang="cs-CZ" sz="2800" dirty="0" smtClean="0"/>
              <a:t>Počet podlaží: 			2</a:t>
            </a:r>
            <a:endParaRPr lang="cs-CZ" sz="2800" baseline="30000" dirty="0" smtClean="0"/>
          </a:p>
          <a:p>
            <a:r>
              <a:rPr lang="cs-CZ" sz="2800" dirty="0" smtClean="0"/>
              <a:t>Počet bytových jednotek: 	1</a:t>
            </a:r>
            <a:endParaRPr lang="cs-CZ" sz="2800" baseline="30000" dirty="0" smtClean="0"/>
          </a:p>
          <a:p>
            <a:r>
              <a:rPr lang="cs-CZ" sz="2800" dirty="0" smtClean="0"/>
              <a:t>Počet uživatelů: 		5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224136"/>
          </a:xfrm>
        </p:spPr>
        <p:txBody>
          <a:bodyPr>
            <a:noAutofit/>
          </a:bodyPr>
          <a:lstStyle/>
          <a:p>
            <a:r>
              <a:rPr lang="cs-CZ" sz="3600" dirty="0" smtClean="0"/>
              <a:t>Architektonické a stavebně-konstrukční řešení - pohledy</a:t>
            </a:r>
            <a:endParaRPr lang="cs-CZ" sz="3600" dirty="0"/>
          </a:p>
        </p:txBody>
      </p:sp>
      <p:pic>
        <p:nvPicPr>
          <p:cNvPr id="4" name="Zástupný symbol pro obsah 3" descr="Pohled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8549851" cy="3689543"/>
          </a:xfrm>
        </p:spPr>
      </p:pic>
      <p:sp>
        <p:nvSpPr>
          <p:cNvPr id="5" name="Obdélník 4"/>
          <p:cNvSpPr/>
          <p:nvPr/>
        </p:nvSpPr>
        <p:spPr>
          <a:xfrm>
            <a:off x="6084168" y="5517232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224136"/>
          </a:xfrm>
        </p:spPr>
        <p:txBody>
          <a:bodyPr>
            <a:noAutofit/>
          </a:bodyPr>
          <a:lstStyle/>
          <a:p>
            <a:r>
              <a:rPr lang="cs-CZ" sz="3600" dirty="0" smtClean="0"/>
              <a:t>Architektonické a stavebně-konstrukční řešení – 1.NP</a:t>
            </a:r>
            <a:endParaRPr lang="cs-CZ" sz="3600" dirty="0"/>
          </a:p>
        </p:txBody>
      </p:sp>
      <p:pic>
        <p:nvPicPr>
          <p:cNvPr id="6" name="Zástupný symbol pro obsah 5" descr="1.NP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6193924" cy="4873625"/>
          </a:xfrm>
        </p:spPr>
      </p:pic>
      <p:pic>
        <p:nvPicPr>
          <p:cNvPr id="7" name="Zástupný symbol pro obsah 3" descr="Pohle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484784"/>
            <a:ext cx="2661986" cy="368954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995936" y="6237312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412681" y="5260727"/>
            <a:ext cx="819148" cy="9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224136"/>
          </a:xfrm>
        </p:spPr>
        <p:txBody>
          <a:bodyPr>
            <a:noAutofit/>
          </a:bodyPr>
          <a:lstStyle/>
          <a:p>
            <a:r>
              <a:rPr lang="cs-CZ" sz="3600" dirty="0" smtClean="0"/>
              <a:t>Architektonické a stavebně-konstrukční řešení – 2.NP</a:t>
            </a:r>
            <a:endParaRPr lang="cs-CZ" sz="3600" dirty="0"/>
          </a:p>
        </p:txBody>
      </p:sp>
      <p:pic>
        <p:nvPicPr>
          <p:cNvPr id="6" name="Zástupný symbol pro obsah 5" descr="1.NP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5576386" cy="4873625"/>
          </a:xfrm>
        </p:spPr>
      </p:pic>
      <p:pic>
        <p:nvPicPr>
          <p:cNvPr id="7" name="Zástupný symbol pro obsah 3" descr="Pohle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772816"/>
            <a:ext cx="3146361" cy="329242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923928" y="6237312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124649" y="5188719"/>
            <a:ext cx="819148" cy="9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420</TotalTime>
  <Words>682</Words>
  <Application>Microsoft Office PowerPoint</Application>
  <PresentationFormat>Předvádění na obrazovce (4:3)</PresentationFormat>
  <Paragraphs>145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Arkýř</vt:lpstr>
      <vt:lpstr>NOVOSTAVBA OBJEKTU S NÍZKOU SPOTŘEBOU ENERGIE </vt:lpstr>
      <vt:lpstr>Osnova obhajoby</vt:lpstr>
      <vt:lpstr>Motivace a důvody k řešení daného problému</vt:lpstr>
      <vt:lpstr>Cíl práce</vt:lpstr>
      <vt:lpstr>Umístění stavby</vt:lpstr>
      <vt:lpstr>Základní informace</vt:lpstr>
      <vt:lpstr>Architektonické a stavebně-konstrukční řešení - pohledy</vt:lpstr>
      <vt:lpstr>Architektonické a stavebně-konstrukční řešení – 1.NP</vt:lpstr>
      <vt:lpstr>Architektonické a stavebně-konstrukční řešení – 2.NP</vt:lpstr>
      <vt:lpstr>Architektonické a stavebně-konstrukční řešení – řez</vt:lpstr>
      <vt:lpstr>Konstrukce a jejich součinitel prostupu tepla</vt:lpstr>
      <vt:lpstr>Konstrukce a jejich součinitel prostupu tepla</vt:lpstr>
      <vt:lpstr>Konstrukce a jejich součinitel prostupu tepla</vt:lpstr>
      <vt:lpstr>Konstrukce a jejich součinitel prostupu tepla</vt:lpstr>
      <vt:lpstr>Technické zařízení</vt:lpstr>
      <vt:lpstr>Energetické posouzení objektu </vt:lpstr>
      <vt:lpstr>Závěrečné shrnutí</vt:lpstr>
      <vt:lpstr>Dotazy vedoucího a oponenta</vt:lpstr>
      <vt:lpstr>Dotazy vedoucího a oponenta</vt:lpstr>
      <vt:lpstr>Dotazy vedoucího a oponenta</vt:lpstr>
      <vt:lpstr>DĚKUJI ZA POZORNOST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Novostavba objektu s nízkou spotřebou energie</dc:title>
  <dc:creator>Microsoft</dc:creator>
  <cp:lastModifiedBy>Microsoft</cp:lastModifiedBy>
  <cp:revision>44</cp:revision>
  <dcterms:created xsi:type="dcterms:W3CDTF">2016-06-08T13:36:52Z</dcterms:created>
  <dcterms:modified xsi:type="dcterms:W3CDTF">2016-06-08T20:37:51Z</dcterms:modified>
</cp:coreProperties>
</file>