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9"/>
  </p:notesMasterIdLst>
  <p:sldIdLst>
    <p:sldId id="256" r:id="rId2"/>
    <p:sldId id="261" r:id="rId3"/>
    <p:sldId id="257" r:id="rId4"/>
    <p:sldId id="258" r:id="rId5"/>
    <p:sldId id="264" r:id="rId6"/>
    <p:sldId id="265" r:id="rId7"/>
    <p:sldId id="268" r:id="rId8"/>
    <p:sldId id="276" r:id="rId9"/>
    <p:sldId id="275" r:id="rId10"/>
    <p:sldId id="272" r:id="rId11"/>
    <p:sldId id="273" r:id="rId12"/>
    <p:sldId id="262" r:id="rId13"/>
    <p:sldId id="263" r:id="rId14"/>
    <p:sldId id="277" r:id="rId15"/>
    <p:sldId id="259" r:id="rId16"/>
    <p:sldId id="260" r:id="rId17"/>
    <p:sldId id="269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8" autoAdjust="0"/>
    <p:restoredTop sz="94660"/>
  </p:normalViewPr>
  <p:slideViewPr>
    <p:cSldViewPr>
      <p:cViewPr>
        <p:scale>
          <a:sx n="76" d="100"/>
          <a:sy n="76" d="100"/>
        </p:scale>
        <p:origin x="-1218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FF1DD0-F0B9-4FC8-AF93-4F27FAA5F093}" type="datetimeFigureOut">
              <a:rPr lang="cs-CZ" smtClean="0"/>
              <a:pPr/>
              <a:t>8. 6. 2016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9C4C4-2D46-4FCB-9A0E-3D107559E9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828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9C4C4-2D46-4FCB-9A0E-3D107559E97A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AFA5A836-D45F-434F-A201-1D7865273F1E}" type="datetimeFigureOut">
              <a:rPr lang="cs-CZ" smtClean="0"/>
              <a:pPr/>
              <a:t>8. 6. 2016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02D1E334-A301-4B81-8B5A-5B813C5098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113376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5A836-D45F-434F-A201-1D7865273F1E}" type="datetimeFigureOut">
              <a:rPr lang="cs-CZ" smtClean="0"/>
              <a:pPr/>
              <a:t>8. 6. 2016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1E334-A301-4B81-8B5A-5B813C5098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4076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5A836-D45F-434F-A201-1D7865273F1E}" type="datetimeFigureOut">
              <a:rPr lang="cs-CZ" smtClean="0"/>
              <a:pPr/>
              <a:t>8. 6. 2016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1E334-A301-4B81-8B5A-5B813C5098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87095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5A836-D45F-434F-A201-1D7865273F1E}" type="datetimeFigureOut">
              <a:rPr lang="cs-CZ" smtClean="0"/>
              <a:pPr/>
              <a:t>8. 6. 2016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1E334-A301-4B81-8B5A-5B813C5098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5559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5A836-D45F-434F-A201-1D7865273F1E}" type="datetimeFigureOut">
              <a:rPr lang="cs-CZ" smtClean="0"/>
              <a:pPr/>
              <a:t>8. 6. 2016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1E334-A301-4B81-8B5A-5B813C5098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6792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5A836-D45F-434F-A201-1D7865273F1E}" type="datetimeFigureOut">
              <a:rPr lang="cs-CZ" smtClean="0"/>
              <a:pPr/>
              <a:t>8. 6. 2016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1E334-A301-4B81-8B5A-5B813C5098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73327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5A836-D45F-434F-A201-1D7865273F1E}" type="datetimeFigureOut">
              <a:rPr lang="cs-CZ" smtClean="0"/>
              <a:pPr/>
              <a:t>8. 6. 2016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1E334-A301-4B81-8B5A-5B813C5098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02282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5A836-D45F-434F-A201-1D7865273F1E}" type="datetimeFigureOut">
              <a:rPr lang="cs-CZ" smtClean="0"/>
              <a:pPr/>
              <a:t>8. 6. 2016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1E334-A301-4B81-8B5A-5B813C5098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75203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5A836-D45F-434F-A201-1D7865273F1E}" type="datetimeFigureOut">
              <a:rPr lang="cs-CZ" smtClean="0"/>
              <a:pPr/>
              <a:t>8. 6. 2016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1E334-A301-4B81-8B5A-5B813C5098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423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AFA5A836-D45F-434F-A201-1D7865273F1E}" type="datetimeFigureOut">
              <a:rPr lang="cs-CZ" smtClean="0"/>
              <a:pPr/>
              <a:t>8. 6. 2016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02D1E334-A301-4B81-8B5A-5B813C5098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7476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5A836-D45F-434F-A201-1D7865273F1E}" type="datetimeFigureOut">
              <a:rPr lang="cs-CZ" smtClean="0"/>
              <a:pPr/>
              <a:t>8. 6. 2016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02D1E334-A301-4B81-8B5A-5B813C5098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789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5A836-D45F-434F-A201-1D7865273F1E}" type="datetimeFigureOut">
              <a:rPr lang="cs-CZ" smtClean="0"/>
              <a:pPr/>
              <a:t>8. 6. 2016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1E334-A301-4B81-8B5A-5B813C5098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1525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5A836-D45F-434F-A201-1D7865273F1E}" type="datetimeFigureOut">
              <a:rPr lang="cs-CZ" smtClean="0"/>
              <a:pPr/>
              <a:t>8. 6. 2016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1E334-A301-4B81-8B5A-5B813C5098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8772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5A836-D45F-434F-A201-1D7865273F1E}" type="datetimeFigureOut">
              <a:rPr lang="cs-CZ" smtClean="0"/>
              <a:pPr/>
              <a:t>8. 6. 2016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1E334-A301-4B81-8B5A-5B813C5098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9030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5A836-D45F-434F-A201-1D7865273F1E}" type="datetimeFigureOut">
              <a:rPr lang="cs-CZ" smtClean="0"/>
              <a:pPr/>
              <a:t>8. 6. 2016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1E334-A301-4B81-8B5A-5B813C5098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5244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5A836-D45F-434F-A201-1D7865273F1E}" type="datetimeFigureOut">
              <a:rPr lang="cs-CZ" smtClean="0"/>
              <a:pPr/>
              <a:t>8. 6. 2016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1E334-A301-4B81-8B5A-5B813C5098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3930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5A836-D45F-434F-A201-1D7865273F1E}" type="datetimeFigureOut">
              <a:rPr lang="cs-CZ" smtClean="0"/>
              <a:pPr/>
              <a:t>8. 6. 2016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1E334-A301-4B81-8B5A-5B813C5098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23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FA5A836-D45F-434F-A201-1D7865273F1E}" type="datetimeFigureOut">
              <a:rPr lang="cs-CZ" smtClean="0"/>
              <a:pPr/>
              <a:t>8. 6. 2016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2D1E334-A301-4B81-8B5A-5B813C5098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156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  <p:sldLayoutId id="214748386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59632" y="3068960"/>
            <a:ext cx="8063904" cy="1841649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Rekonstrukce stávajícího bytového domu na nízkoenergetický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23928" y="5057800"/>
            <a:ext cx="4968552" cy="1800200"/>
          </a:xfrm>
        </p:spPr>
        <p:txBody>
          <a:bodyPr>
            <a:noAutofit/>
          </a:bodyPr>
          <a:lstStyle/>
          <a:p>
            <a:pPr algn="l"/>
            <a:r>
              <a:rPr lang="cs-CZ" sz="1600" dirty="0" smtClean="0"/>
              <a:t>Autorka bakalářské práce: Nikola Šlencová </a:t>
            </a:r>
          </a:p>
          <a:p>
            <a:pPr algn="l"/>
            <a:r>
              <a:rPr lang="cs-CZ" sz="1600" dirty="0" smtClean="0"/>
              <a:t>Vedoucí bakalářské práce: Ing. Pavlína Charvátová</a:t>
            </a:r>
          </a:p>
          <a:p>
            <a:pPr algn="l"/>
            <a:r>
              <a:rPr lang="cs-CZ" sz="1600" dirty="0" smtClean="0"/>
              <a:t>Oponent bakalářské práce: Ing. Andrea Šandová</a:t>
            </a:r>
          </a:p>
          <a:p>
            <a:pPr algn="l"/>
            <a:endParaRPr lang="cs-CZ" sz="1600" dirty="0" smtClean="0"/>
          </a:p>
          <a:p>
            <a:pPr algn="l"/>
            <a:r>
              <a:rPr lang="cs-CZ" sz="1400" dirty="0" smtClean="0"/>
              <a:t>České Budějovice, červen 2016</a:t>
            </a:r>
            <a:endParaRPr lang="cs-CZ" sz="1400" dirty="0"/>
          </a:p>
        </p:txBody>
      </p:sp>
      <p:pic>
        <p:nvPicPr>
          <p:cNvPr id="5" name="Obrázek 4" descr="vst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39952" y="260648"/>
            <a:ext cx="1910432" cy="23349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13393145_1251038461573312_240674331_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1196752"/>
            <a:ext cx="3904268" cy="4348283"/>
          </a:xfr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92354"/>
            <a:ext cx="7715200" cy="883567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Konstrukce a součinitele prostupu tepla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5220072" y="1916831"/>
            <a:ext cx="3923928" cy="32403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cs-CZ" sz="2000" u="sng" dirty="0" smtClean="0"/>
              <a:t>Skladba obvodové stěny:</a:t>
            </a:r>
          </a:p>
          <a:p>
            <a:r>
              <a:rPr lang="cs-CZ" sz="2000" dirty="0" err="1" smtClean="0"/>
              <a:t>Baumit</a:t>
            </a:r>
            <a:r>
              <a:rPr lang="cs-CZ" sz="2000" dirty="0" smtClean="0"/>
              <a:t> štuková omítka</a:t>
            </a:r>
          </a:p>
          <a:p>
            <a:r>
              <a:rPr lang="cs-CZ" sz="2000" dirty="0" smtClean="0"/>
              <a:t>Zdivo CP  600mm</a:t>
            </a:r>
          </a:p>
          <a:p>
            <a:r>
              <a:rPr lang="cs-CZ" sz="2000" dirty="0" smtClean="0"/>
              <a:t>Izolace PIR fasádní</a:t>
            </a:r>
          </a:p>
          <a:p>
            <a:r>
              <a:rPr lang="cs-CZ" sz="2000" dirty="0" smtClean="0"/>
              <a:t>Lepidlo </a:t>
            </a:r>
            <a:r>
              <a:rPr lang="cs-CZ" sz="2000" dirty="0" err="1" smtClean="0"/>
              <a:t>Baumit</a:t>
            </a:r>
            <a:r>
              <a:rPr lang="cs-CZ" sz="2000" dirty="0" smtClean="0"/>
              <a:t> + </a:t>
            </a:r>
            <a:r>
              <a:rPr lang="cs-CZ" sz="2000" dirty="0" err="1" smtClean="0"/>
              <a:t>sklotextilie</a:t>
            </a:r>
            <a:endParaRPr lang="cs-CZ" sz="2000" dirty="0" smtClean="0"/>
          </a:p>
          <a:p>
            <a:r>
              <a:rPr lang="cs-CZ" sz="2000" dirty="0" err="1" smtClean="0"/>
              <a:t>Baumit</a:t>
            </a:r>
            <a:r>
              <a:rPr lang="cs-CZ" sz="2000" dirty="0" smtClean="0"/>
              <a:t> </a:t>
            </a:r>
            <a:r>
              <a:rPr lang="cs-CZ" sz="2000" dirty="0" err="1" smtClean="0"/>
              <a:t>silipor</a:t>
            </a:r>
            <a:r>
              <a:rPr lang="cs-CZ" sz="2000" dirty="0" smtClean="0"/>
              <a:t> omítka</a:t>
            </a:r>
          </a:p>
          <a:p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U=0,127 W/m2K    U,N=0,13 W/m2K</a:t>
            </a:r>
          </a:p>
          <a:p>
            <a:pPr>
              <a:buNone/>
            </a:pPr>
            <a:r>
              <a:rPr lang="cs-CZ" sz="2000" b="1" u="sng" dirty="0" smtClean="0"/>
              <a:t>U &lt; </a:t>
            </a:r>
            <a:r>
              <a:rPr lang="cs-CZ" sz="2000" b="1" u="sng" dirty="0" err="1" smtClean="0"/>
              <a:t>U</a:t>
            </a:r>
            <a:r>
              <a:rPr lang="cs-CZ" sz="2000" b="1" u="sng" dirty="0" smtClean="0"/>
              <a:t>,N ... POŽADAVEK JE SPLNĚN</a:t>
            </a:r>
            <a:endParaRPr lang="cs-CZ" u="sng" dirty="0" smtClean="0"/>
          </a:p>
          <a:p>
            <a:endParaRPr lang="cs-CZ" dirty="0"/>
          </a:p>
        </p:txBody>
      </p:sp>
      <p:cxnSp>
        <p:nvCxnSpPr>
          <p:cNvPr id="7" name="Přímá spojnice se šipkou 6"/>
          <p:cNvCxnSpPr/>
          <p:nvPr/>
        </p:nvCxnSpPr>
        <p:spPr>
          <a:xfrm flipH="1">
            <a:off x="4355976" y="2996952"/>
            <a:ext cx="720080" cy="2496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Ovál 5"/>
          <p:cNvSpPr/>
          <p:nvPr/>
        </p:nvSpPr>
        <p:spPr>
          <a:xfrm>
            <a:off x="4093079" y="2792708"/>
            <a:ext cx="576064" cy="576064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759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13393145_1251038461573312_240674331_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1196752"/>
            <a:ext cx="3904268" cy="4348283"/>
          </a:xfr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92354"/>
            <a:ext cx="7715200" cy="883567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Konstrukce a součinitele prostupu tepla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932040" y="1916832"/>
            <a:ext cx="4211961" cy="3600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cs-CZ" sz="2000" u="sng" dirty="0" smtClean="0"/>
              <a:t>Skladba obvodové stěny - sokl:</a:t>
            </a:r>
          </a:p>
          <a:p>
            <a:r>
              <a:rPr lang="cs-CZ" sz="2000" dirty="0" smtClean="0"/>
              <a:t>Omítka</a:t>
            </a:r>
          </a:p>
          <a:p>
            <a:r>
              <a:rPr lang="cs-CZ" sz="2000" dirty="0" smtClean="0"/>
              <a:t>Zdivo CP  600mm</a:t>
            </a:r>
          </a:p>
          <a:p>
            <a:r>
              <a:rPr lang="cs-CZ" sz="2000" dirty="0" smtClean="0"/>
              <a:t>Malta </a:t>
            </a:r>
            <a:r>
              <a:rPr lang="cs-CZ" sz="2000" dirty="0" err="1" smtClean="0"/>
              <a:t>vápenocementová</a:t>
            </a:r>
            <a:endParaRPr lang="cs-CZ" sz="2000" dirty="0" smtClean="0"/>
          </a:p>
          <a:p>
            <a:r>
              <a:rPr lang="cs-CZ" sz="2000" dirty="0" smtClean="0"/>
              <a:t>Extrudovaný polystyren</a:t>
            </a:r>
          </a:p>
          <a:p>
            <a:r>
              <a:rPr lang="cs-CZ" sz="2000" dirty="0" smtClean="0"/>
              <a:t>Lepidlo + </a:t>
            </a:r>
            <a:r>
              <a:rPr lang="cs-CZ" sz="2000" dirty="0" err="1" smtClean="0"/>
              <a:t>sklotextilie</a:t>
            </a:r>
            <a:endParaRPr lang="cs-CZ" sz="2000" dirty="0" smtClean="0"/>
          </a:p>
          <a:p>
            <a:r>
              <a:rPr lang="cs-CZ" sz="2000" dirty="0" err="1" smtClean="0"/>
              <a:t>Baumit</a:t>
            </a:r>
            <a:r>
              <a:rPr lang="cs-CZ" sz="2000" dirty="0" smtClean="0"/>
              <a:t> soklová omítka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U=0,328 W/m2K     U,N=0,33 W/m2K</a:t>
            </a:r>
          </a:p>
          <a:p>
            <a:pPr>
              <a:buNone/>
            </a:pPr>
            <a:r>
              <a:rPr lang="cs-CZ" sz="2000" b="1" u="sng" dirty="0" smtClean="0"/>
              <a:t>U &lt; </a:t>
            </a:r>
            <a:r>
              <a:rPr lang="cs-CZ" sz="2000" b="1" u="sng" dirty="0" err="1" smtClean="0"/>
              <a:t>U</a:t>
            </a:r>
            <a:r>
              <a:rPr lang="cs-CZ" sz="2000" b="1" u="sng" dirty="0" smtClean="0"/>
              <a:t>,N ... POŽADAVEK JE SPLNĚN</a:t>
            </a:r>
            <a:endParaRPr lang="cs-CZ" sz="2000" u="sng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cxnSp>
        <p:nvCxnSpPr>
          <p:cNvPr id="7" name="Přímá spojnice se šipkou 6"/>
          <p:cNvCxnSpPr/>
          <p:nvPr/>
        </p:nvCxnSpPr>
        <p:spPr>
          <a:xfrm flipH="1">
            <a:off x="4427984" y="5085184"/>
            <a:ext cx="720080" cy="2496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Ovál 5"/>
          <p:cNvSpPr/>
          <p:nvPr/>
        </p:nvSpPr>
        <p:spPr>
          <a:xfrm>
            <a:off x="4111866" y="4905677"/>
            <a:ext cx="576064" cy="576064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759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0"/>
            <a:ext cx="7704667" cy="1313657"/>
          </a:xfrm>
        </p:spPr>
        <p:txBody>
          <a:bodyPr>
            <a:noAutofit/>
          </a:bodyPr>
          <a:lstStyle/>
          <a:p>
            <a:r>
              <a:rPr lang="cs-CZ" sz="4000" dirty="0" smtClean="0"/>
              <a:t>Schéma tepelného čerpadla vzduch - voda</a:t>
            </a:r>
            <a:endParaRPr lang="cs-CZ" sz="4000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2276872"/>
            <a:ext cx="6877272" cy="4248472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2699792" y="1556792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u="sng" dirty="0" err="1" smtClean="0"/>
              <a:t>Buderus</a:t>
            </a:r>
            <a:r>
              <a:rPr lang="cs-CZ" u="sng" dirty="0" smtClean="0"/>
              <a:t> </a:t>
            </a:r>
            <a:r>
              <a:rPr lang="cs-CZ" u="sng" dirty="0" err="1" smtClean="0"/>
              <a:t>Logatherm</a:t>
            </a:r>
            <a:r>
              <a:rPr lang="cs-CZ" u="sng" dirty="0" smtClean="0"/>
              <a:t> WPL I 32 </a:t>
            </a:r>
            <a:r>
              <a:rPr lang="cs-CZ" dirty="0" smtClean="0"/>
              <a:t>kW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116632"/>
            <a:ext cx="7704667" cy="881609"/>
          </a:xfrm>
        </p:spPr>
        <p:txBody>
          <a:bodyPr>
            <a:normAutofit/>
          </a:bodyPr>
          <a:lstStyle/>
          <a:p>
            <a:pPr algn="l"/>
            <a:r>
              <a:rPr lang="cs-CZ" sz="4000" dirty="0" smtClean="0"/>
              <a:t>Schéma rekuperační jednotky</a:t>
            </a:r>
            <a:endParaRPr lang="cs-CZ" sz="4000" dirty="0"/>
          </a:p>
        </p:txBody>
      </p:sp>
      <p:pic>
        <p:nvPicPr>
          <p:cNvPr id="4" name="Obrázek 2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492896"/>
            <a:ext cx="8064707" cy="3172019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2555776" y="1268760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cs-CZ" u="sng" dirty="0" smtClean="0"/>
              <a:t>DUPLEX 390 ECV4 s rekuperací tepla</a:t>
            </a:r>
          </a:p>
          <a:p>
            <a:r>
              <a:rPr lang="cs-CZ" u="sng" dirty="0" smtClean="0"/>
              <a:t> a EC ventilátory, s účinností až 90%</a:t>
            </a:r>
            <a:endParaRPr lang="cs-CZ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766331" cy="1099591"/>
          </a:xfrm>
        </p:spPr>
        <p:txBody>
          <a:bodyPr/>
          <a:lstStyle/>
          <a:p>
            <a:r>
              <a:rPr lang="cs-CZ" dirty="0" smtClean="0"/>
              <a:t>Závěrečné 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772816"/>
            <a:ext cx="7200800" cy="2736304"/>
          </a:xfrm>
        </p:spPr>
        <p:txBody>
          <a:bodyPr/>
          <a:lstStyle/>
          <a:p>
            <a:r>
              <a:rPr lang="cs-CZ" dirty="0" smtClean="0"/>
              <a:t>Splnění normovaných požadavků:</a:t>
            </a:r>
          </a:p>
          <a:p>
            <a:pPr lvl="1"/>
            <a:r>
              <a:rPr lang="cs-CZ" dirty="0" smtClean="0"/>
              <a:t>Posouzení tepelně technických kritérií jednotlivých konstrukcí (TEPLO)</a:t>
            </a:r>
          </a:p>
          <a:p>
            <a:pPr lvl="1"/>
            <a:r>
              <a:rPr lang="cs-CZ" dirty="0" smtClean="0"/>
              <a:t>Posouzení energetické náročnosti objektu (ENERGIE)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8229600" cy="1143000"/>
          </a:xfrm>
        </p:spPr>
        <p:txBody>
          <a:bodyPr>
            <a:noAutofit/>
          </a:bodyPr>
          <a:lstStyle/>
          <a:p>
            <a:r>
              <a:rPr lang="cs-CZ" sz="4000" dirty="0" smtClean="0"/>
              <a:t>Odpovědi na otázky vedoucí a oponentky práce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2400" b="1" dirty="0" smtClean="0"/>
              <a:t>1) Co by bylo nutné na objektu upravit, aby objekt vyšel jako pasivní dům? </a:t>
            </a:r>
          </a:p>
          <a:p>
            <a:pPr marL="457200" indent="-457200">
              <a:buAutoNum type="arabicParenR"/>
            </a:pPr>
            <a:endParaRPr lang="pl-PL" sz="2400" dirty="0" smtClean="0"/>
          </a:p>
          <a:p>
            <a:pPr marL="457200" indent="-457200"/>
            <a:r>
              <a:rPr lang="pl-PL" sz="2400" dirty="0" smtClean="0"/>
              <a:t>Izolace suterénu</a:t>
            </a:r>
          </a:p>
          <a:p>
            <a:pPr marL="457200" indent="-457200"/>
            <a:r>
              <a:rPr lang="pl-PL" sz="2400" dirty="0" smtClean="0"/>
              <a:t>Zesílení tepelné izolace o cca 20%</a:t>
            </a:r>
          </a:p>
          <a:p>
            <a:pPr marL="457200" indent="-457200"/>
            <a:r>
              <a:rPr lang="pl-PL" sz="2400" dirty="0" smtClean="0"/>
              <a:t>Solární panely pro ohřev TV</a:t>
            </a:r>
          </a:p>
          <a:p>
            <a:pPr marL="457200" indent="-457200"/>
            <a:r>
              <a:rPr lang="pl-PL" dirty="0" smtClean="0"/>
              <a:t>Okna s lepšími tepelně technickými vlastnostmi</a:t>
            </a:r>
            <a:endParaRPr lang="pl-PL" sz="2400" dirty="0" smtClean="0"/>
          </a:p>
          <a:p>
            <a:pPr marL="457200" indent="-457200">
              <a:buNone/>
            </a:pPr>
            <a:endParaRPr lang="pl-PL" sz="2400" dirty="0" smtClean="0"/>
          </a:p>
          <a:p>
            <a:pPr marL="457200" indent="-457200">
              <a:buNone/>
            </a:pPr>
            <a:endParaRPr lang="pl-PL" sz="2400" dirty="0" smtClean="0"/>
          </a:p>
          <a:p>
            <a:pPr>
              <a:buNone/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8229600" cy="1143000"/>
          </a:xfrm>
        </p:spPr>
        <p:txBody>
          <a:bodyPr>
            <a:noAutofit/>
          </a:bodyPr>
          <a:lstStyle/>
          <a:p>
            <a:r>
              <a:rPr lang="cs-CZ" sz="4000" dirty="0" smtClean="0"/>
              <a:t>Odpovědi na otázky vedoucí a oponentky práce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0050" y="2204864"/>
            <a:ext cx="7704667" cy="333281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2400" b="1" dirty="0" smtClean="0"/>
              <a:t>   2) Jak by mohlo být řešeno, u tak rozsáhlého obytného objektu, minimalizování tepelných zisků z oslunění? Uveďte pasivní i aktivní způsoby.</a:t>
            </a:r>
          </a:p>
          <a:p>
            <a:pPr>
              <a:buNone/>
            </a:pPr>
            <a:endParaRPr lang="cs-CZ" sz="2400" dirty="0" smtClean="0"/>
          </a:p>
          <a:p>
            <a:r>
              <a:rPr lang="cs-CZ" sz="2400" dirty="0" smtClean="0"/>
              <a:t>Pasivní – reflexní fólie, pevné clony</a:t>
            </a:r>
          </a:p>
          <a:p>
            <a:r>
              <a:rPr lang="cs-CZ" dirty="0" smtClean="0"/>
              <a:t>Aktivní</a:t>
            </a:r>
          </a:p>
          <a:p>
            <a:pPr lvl="1"/>
            <a:r>
              <a:rPr lang="cs-CZ" sz="2000" dirty="0" smtClean="0"/>
              <a:t>Venkovní – rolety, žaluzie (dřevěné)</a:t>
            </a:r>
          </a:p>
          <a:p>
            <a:pPr lvl="1"/>
            <a:r>
              <a:rPr lang="cs-CZ" dirty="0" smtClean="0"/>
              <a:t>Vnitřní - žaluzie</a:t>
            </a:r>
            <a:endParaRPr lang="cs-CZ" sz="2000" dirty="0" smtClean="0"/>
          </a:p>
          <a:p>
            <a:pPr>
              <a:buNone/>
            </a:pPr>
            <a:endParaRPr lang="cs-CZ" sz="2400" dirty="0" smtClean="0"/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2636912"/>
            <a:ext cx="8229600" cy="1143000"/>
          </a:xfrm>
        </p:spPr>
        <p:txBody>
          <a:bodyPr/>
          <a:lstStyle/>
          <a:p>
            <a:pPr algn="ctr"/>
            <a:r>
              <a:rPr lang="cs-CZ" dirty="0" smtClean="0"/>
              <a:t>Děkuji za pozornost.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0"/>
            <a:ext cx="7704667" cy="1981200"/>
          </a:xfrm>
        </p:spPr>
        <p:txBody>
          <a:bodyPr/>
          <a:lstStyle/>
          <a:p>
            <a:pPr algn="l"/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2276872"/>
            <a:ext cx="7776864" cy="4052896"/>
          </a:xfrm>
        </p:spPr>
        <p:txBody>
          <a:bodyPr>
            <a:normAutofit fontScale="85000" lnSpcReduction="20000"/>
          </a:bodyPr>
          <a:lstStyle/>
          <a:p>
            <a:r>
              <a:rPr lang="cs-CZ" sz="3000" dirty="0"/>
              <a:t>Motivace a důvody k řešení daného </a:t>
            </a:r>
            <a:r>
              <a:rPr lang="cs-CZ" sz="3000" dirty="0" smtClean="0"/>
              <a:t>problému</a:t>
            </a:r>
          </a:p>
          <a:p>
            <a:r>
              <a:rPr lang="cs-CZ" sz="3000" dirty="0" smtClean="0"/>
              <a:t>Cíl práce</a:t>
            </a:r>
          </a:p>
          <a:p>
            <a:r>
              <a:rPr lang="cs-CZ" sz="3000" dirty="0" smtClean="0"/>
              <a:t>Popis objektu</a:t>
            </a:r>
          </a:p>
          <a:p>
            <a:r>
              <a:rPr lang="cs-CZ" sz="2800" dirty="0" smtClean="0"/>
              <a:t>Normové hodnoty součinitele prostupu tepla </a:t>
            </a:r>
            <a:endParaRPr lang="cs-CZ" sz="3000" dirty="0" smtClean="0"/>
          </a:p>
          <a:p>
            <a:r>
              <a:rPr lang="cs-CZ" sz="3000" dirty="0" smtClean="0"/>
              <a:t>Schéma tepelného čerpadla vzduch-voda</a:t>
            </a:r>
          </a:p>
          <a:p>
            <a:r>
              <a:rPr lang="cs-CZ" sz="3000" dirty="0" smtClean="0"/>
              <a:t>Schéma rekuperační jednotky</a:t>
            </a:r>
          </a:p>
          <a:p>
            <a:r>
              <a:rPr lang="cs-CZ" sz="3000" dirty="0" smtClean="0"/>
              <a:t>Závěrečné shrnutí</a:t>
            </a:r>
          </a:p>
          <a:p>
            <a:r>
              <a:rPr lang="cs-CZ" sz="3000" dirty="0" smtClean="0"/>
              <a:t>Odpovědi na otázky vedoucí a oponentky práce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04664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cs-CZ" dirty="0" smtClean="0"/>
              <a:t>Motivace a důvody k řešení daného problému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916832"/>
            <a:ext cx="7596445" cy="2880320"/>
          </a:xfrm>
        </p:spPr>
        <p:txBody>
          <a:bodyPr/>
          <a:lstStyle/>
          <a:p>
            <a:r>
              <a:rPr lang="cs-CZ" dirty="0" smtClean="0"/>
              <a:t>Aktuálnost tématu</a:t>
            </a:r>
          </a:p>
          <a:p>
            <a:r>
              <a:rPr lang="cs-CZ" dirty="0" smtClean="0"/>
              <a:t>Prohloubení znalostí modernizace obytných budov z pohledu energetických úspor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0"/>
            <a:ext cx="7704667" cy="1981200"/>
          </a:xfrm>
        </p:spPr>
        <p:txBody>
          <a:bodyPr>
            <a:normAutofit/>
          </a:bodyPr>
          <a:lstStyle/>
          <a:p>
            <a:pPr algn="l"/>
            <a:r>
              <a:rPr lang="cs-CZ" sz="4000" dirty="0" smtClean="0"/>
              <a:t>Cíl práce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628800"/>
            <a:ext cx="7704667" cy="3332816"/>
          </a:xfrm>
        </p:spPr>
        <p:txBody>
          <a:bodyPr>
            <a:normAutofit/>
          </a:bodyPr>
          <a:lstStyle/>
          <a:p>
            <a:r>
              <a:rPr lang="cs-CZ" dirty="0" smtClean="0"/>
              <a:t>Cílem práce je návrh na celkové rekonstrukce stávajícího objektu bytového domu na nízkoenergetický či pasivní, včetně nuceného větrání a vytápění pomocí tepelného čerpadla.</a:t>
            </a:r>
          </a:p>
          <a:p>
            <a:r>
              <a:rPr lang="cs-CZ" dirty="0" smtClean="0"/>
              <a:t>Zajištění kvalitního bydlení</a:t>
            </a:r>
          </a:p>
          <a:p>
            <a:r>
              <a:rPr lang="cs-CZ" dirty="0" smtClean="0"/>
              <a:t>Zajištění minimální spotřeby energie ve stávajícím objektu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1" y="404664"/>
            <a:ext cx="6696744" cy="1368152"/>
          </a:xfrm>
        </p:spPr>
        <p:txBody>
          <a:bodyPr/>
          <a:lstStyle/>
          <a:p>
            <a:pPr algn="l"/>
            <a:r>
              <a:rPr lang="cs-CZ" dirty="0" smtClean="0"/>
              <a:t>Popis objektu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772816"/>
            <a:ext cx="7704667" cy="3816424"/>
          </a:xfrm>
        </p:spPr>
        <p:txBody>
          <a:bodyPr>
            <a:normAutofit/>
          </a:bodyPr>
          <a:lstStyle/>
          <a:p>
            <a:r>
              <a:rPr lang="cs-CZ" dirty="0" smtClean="0"/>
              <a:t>Obec: Kadaň, k.</a:t>
            </a:r>
            <a:r>
              <a:rPr lang="cs-CZ" dirty="0" err="1" smtClean="0"/>
              <a:t>ú</a:t>
            </a:r>
            <a:r>
              <a:rPr lang="cs-CZ" dirty="0" smtClean="0"/>
              <a:t>. : </a:t>
            </a:r>
            <a:r>
              <a:rPr lang="cs-CZ" dirty="0" err="1" smtClean="0"/>
              <a:t>Prunéřov</a:t>
            </a:r>
            <a:endParaRPr lang="cs-CZ" dirty="0" smtClean="0"/>
          </a:p>
          <a:p>
            <a:r>
              <a:rPr lang="cs-CZ" dirty="0" smtClean="0"/>
              <a:t>3 podlažní bytový dům</a:t>
            </a:r>
          </a:p>
          <a:p>
            <a:r>
              <a:rPr lang="cs-CZ" dirty="0" smtClean="0"/>
              <a:t>Obdélníkový tvar 24,9 x 12,4 m</a:t>
            </a:r>
          </a:p>
          <a:p>
            <a:r>
              <a:rPr lang="cs-CZ" dirty="0" smtClean="0"/>
              <a:t>Plocha podlaží: 261 m</a:t>
            </a:r>
            <a:r>
              <a:rPr lang="cs-CZ" baseline="30000" dirty="0" smtClean="0"/>
              <a:t>2</a:t>
            </a:r>
            <a:endParaRPr lang="cs-CZ" dirty="0" smtClean="0"/>
          </a:p>
          <a:p>
            <a:r>
              <a:rPr lang="cs-CZ" dirty="0" smtClean="0"/>
              <a:t>Počet bytů: 10</a:t>
            </a:r>
          </a:p>
          <a:p>
            <a:r>
              <a:rPr lang="cs-CZ" dirty="0" smtClean="0"/>
              <a:t>Obvodové cihelné zdivo </a:t>
            </a:r>
            <a:r>
              <a:rPr lang="cs-CZ" dirty="0" err="1" smtClean="0"/>
              <a:t>tl</a:t>
            </a:r>
            <a:r>
              <a:rPr lang="cs-CZ" dirty="0" smtClean="0"/>
              <a:t>. 60 cm</a:t>
            </a:r>
          </a:p>
          <a:p>
            <a:r>
              <a:rPr lang="cs-CZ" dirty="0" smtClean="0"/>
              <a:t>Střecha sedlová lomená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6408711" cy="936103"/>
          </a:xfrm>
        </p:spPr>
        <p:txBody>
          <a:bodyPr/>
          <a:lstStyle/>
          <a:p>
            <a:r>
              <a:rPr lang="cs-CZ" dirty="0" smtClean="0"/>
              <a:t>Půdorys 1. NP</a:t>
            </a:r>
            <a:endParaRPr lang="cs-CZ" dirty="0"/>
          </a:p>
        </p:txBody>
      </p:sp>
      <p:pic>
        <p:nvPicPr>
          <p:cNvPr id="6" name="Zástupný symbol pro obsah 5" descr="Výstřiže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43142" y="1556792"/>
            <a:ext cx="8200858" cy="4370363"/>
          </a:xfrm>
        </p:spPr>
      </p:pic>
    </p:spTree>
    <p:extLst>
      <p:ext uri="{BB962C8B-B14F-4D97-AF65-F5344CB8AC3E}">
        <p14:creationId xmlns:p14="http://schemas.microsoft.com/office/powerpoint/2010/main" val="194845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715200" cy="1099591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Normové hodnoty součinitele prostupu tepla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4380445"/>
              </p:ext>
            </p:extLst>
          </p:nvPr>
        </p:nvGraphicFramePr>
        <p:xfrm>
          <a:off x="1187624" y="1484784"/>
          <a:ext cx="7560840" cy="4680517"/>
        </p:xfrm>
        <a:graphic>
          <a:graphicData uri="http://schemas.openxmlformats.org/drawingml/2006/table">
            <a:tbl>
              <a:tblPr/>
              <a:tblGrid>
                <a:gridCol w="2521593"/>
                <a:gridCol w="1186725"/>
                <a:gridCol w="1231640"/>
                <a:gridCol w="1310441"/>
                <a:gridCol w="1310441"/>
              </a:tblGrid>
              <a:tr h="334323">
                <a:tc row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</a:rPr>
                        <a:t>Budova – běžná s převažující návrhovou vnitřní teplotou t=18°C až 22°C</a:t>
                      </a:r>
                      <a:endParaRPr lang="cs-CZ" sz="1200" dirty="0">
                        <a:solidFill>
                          <a:schemeClr val="tx2">
                            <a:lumMod val="10000"/>
                          </a:schemeClr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Normové hodnoty součinitele prostupu tepla U (W/m2.K)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6864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Požadované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Požadované</a:t>
                      </a:r>
                      <a:r>
                        <a:rPr lang="cs-CZ" sz="1100" dirty="0">
                          <a:latin typeface="Times New Roman"/>
                          <a:ea typeface="Calibri"/>
                        </a:rPr>
                        <a:t> </a:t>
                      </a: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pro</a:t>
                      </a:r>
                      <a:r>
                        <a:rPr lang="cs-CZ" sz="1100" dirty="0">
                          <a:latin typeface="Times New Roman"/>
                          <a:ea typeface="Calibri"/>
                        </a:rPr>
                        <a:t> </a:t>
                      </a: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ND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Požadované</a:t>
                      </a:r>
                      <a:r>
                        <a:rPr lang="cs-CZ" sz="1100" dirty="0">
                          <a:latin typeface="Times New Roman"/>
                          <a:ea typeface="Calibri"/>
                        </a:rPr>
                        <a:t> </a:t>
                      </a: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pro</a:t>
                      </a:r>
                      <a:r>
                        <a:rPr lang="cs-CZ" sz="1100" dirty="0">
                          <a:latin typeface="Times New Roman"/>
                          <a:ea typeface="Calibri"/>
                        </a:rPr>
                        <a:t> </a:t>
                      </a: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PD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Doporučené</a:t>
                      </a:r>
                      <a:r>
                        <a:rPr lang="cs-CZ" sz="1100" dirty="0">
                          <a:latin typeface="Times New Roman"/>
                          <a:ea typeface="Calibri"/>
                        </a:rPr>
                        <a:t> </a:t>
                      </a: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pro</a:t>
                      </a:r>
                      <a:r>
                        <a:rPr lang="cs-CZ" sz="1100" dirty="0">
                          <a:latin typeface="Times New Roman"/>
                          <a:ea typeface="Calibri"/>
                        </a:rPr>
                        <a:t> </a:t>
                      </a: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PD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66864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Doporučené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Doporučené</a:t>
                      </a:r>
                      <a:r>
                        <a:rPr lang="cs-CZ" sz="1100" dirty="0">
                          <a:latin typeface="Times New Roman"/>
                          <a:ea typeface="Calibri"/>
                        </a:rPr>
                        <a:t> </a:t>
                      </a: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pro</a:t>
                      </a:r>
                      <a:r>
                        <a:rPr lang="cs-CZ" sz="1100" dirty="0">
                          <a:latin typeface="Times New Roman"/>
                          <a:ea typeface="Calibri"/>
                        </a:rPr>
                        <a:t> </a:t>
                      </a: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ND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3432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Konstrukce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3432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Vnější</a:t>
                      </a:r>
                      <a:r>
                        <a:rPr lang="cs-CZ" sz="1100" b="1" dirty="0">
                          <a:latin typeface="Times New Roman"/>
                          <a:ea typeface="Calibri"/>
                        </a:rPr>
                        <a:t> </a:t>
                      </a: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stěna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0,30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0,20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0,13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0,09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864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Stěna a strop</a:t>
                      </a:r>
                      <a:r>
                        <a:rPr lang="cs-CZ" sz="1100" b="1" dirty="0">
                          <a:latin typeface="Times New Roman"/>
                          <a:ea typeface="Calibri"/>
                        </a:rPr>
                        <a:t> </a:t>
                      </a: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nad</a:t>
                      </a:r>
                      <a:r>
                        <a:rPr lang="cs-CZ" sz="1100" b="1" dirty="0">
                          <a:latin typeface="Times New Roman"/>
                          <a:ea typeface="Calibri"/>
                        </a:rPr>
                        <a:t> </a:t>
                      </a: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částečně</a:t>
                      </a:r>
                      <a:r>
                        <a:rPr lang="cs-CZ" sz="1100" b="1" dirty="0">
                          <a:latin typeface="Times New Roman"/>
                          <a:ea typeface="Calibri"/>
                        </a:rPr>
                        <a:t> </a:t>
                      </a: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vytápěným</a:t>
                      </a:r>
                      <a:r>
                        <a:rPr lang="cs-CZ" sz="1100" b="1" dirty="0">
                          <a:latin typeface="Times New Roman"/>
                          <a:ea typeface="Calibri"/>
                        </a:rPr>
                        <a:t> </a:t>
                      </a: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prostorem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0,75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0,50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0,33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0,22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66864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Strop</a:t>
                      </a:r>
                      <a:r>
                        <a:rPr lang="cs-CZ" sz="1100" b="1" dirty="0">
                          <a:latin typeface="Times New Roman"/>
                          <a:ea typeface="Calibri"/>
                        </a:rPr>
                        <a:t> </a:t>
                      </a: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nad</a:t>
                      </a:r>
                      <a:r>
                        <a:rPr lang="cs-CZ" sz="1100" b="1" dirty="0">
                          <a:latin typeface="Times New Roman"/>
                          <a:ea typeface="Calibri"/>
                        </a:rPr>
                        <a:t> </a:t>
                      </a: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nevytápěným</a:t>
                      </a:r>
                      <a:r>
                        <a:rPr lang="cs-CZ" sz="1100" b="1" dirty="0">
                          <a:latin typeface="Times New Roman"/>
                          <a:ea typeface="Calibri"/>
                        </a:rPr>
                        <a:t> </a:t>
                      </a: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suterénem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0,60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0,40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0,27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0,18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864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Podlaha</a:t>
                      </a:r>
                      <a:r>
                        <a:rPr lang="cs-CZ" sz="1100" b="1" dirty="0">
                          <a:latin typeface="Times New Roman"/>
                          <a:ea typeface="Calibri"/>
                        </a:rPr>
                        <a:t> </a:t>
                      </a: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a</a:t>
                      </a:r>
                      <a:r>
                        <a:rPr lang="cs-CZ" sz="1100" b="1" dirty="0">
                          <a:latin typeface="Times New Roman"/>
                          <a:ea typeface="Calibri"/>
                        </a:rPr>
                        <a:t> </a:t>
                      </a: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stěna</a:t>
                      </a:r>
                      <a:r>
                        <a:rPr lang="cs-CZ" sz="1100" b="1" dirty="0">
                          <a:latin typeface="Times New Roman"/>
                          <a:ea typeface="Calibri"/>
                        </a:rPr>
                        <a:t> </a:t>
                      </a: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částečně</a:t>
                      </a:r>
                      <a:r>
                        <a:rPr lang="cs-CZ" sz="1100" b="1" dirty="0">
                          <a:latin typeface="Times New Roman"/>
                          <a:ea typeface="Calibri"/>
                        </a:rPr>
                        <a:t> </a:t>
                      </a: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vytápěného</a:t>
                      </a:r>
                      <a:r>
                        <a:rPr lang="cs-CZ" sz="1100" b="1" dirty="0">
                          <a:latin typeface="Times New Roman"/>
                          <a:ea typeface="Calibri"/>
                        </a:rPr>
                        <a:t> </a:t>
                      </a: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prostoru</a:t>
                      </a:r>
                      <a:r>
                        <a:rPr lang="cs-CZ" sz="1100" b="1" dirty="0">
                          <a:latin typeface="Times New Roman"/>
                          <a:ea typeface="Calibri"/>
                        </a:rPr>
                        <a:t> </a:t>
                      </a: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k</a:t>
                      </a:r>
                      <a:r>
                        <a:rPr lang="cs-CZ" sz="1100" b="1" dirty="0">
                          <a:latin typeface="Times New Roman"/>
                          <a:ea typeface="Calibri"/>
                        </a:rPr>
                        <a:t> </a:t>
                      </a: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zemině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0,85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0,55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0,38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0,25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33432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Střecha</a:t>
                      </a:r>
                      <a:r>
                        <a:rPr lang="cs-CZ" sz="1100" b="1" dirty="0">
                          <a:latin typeface="Times New Roman"/>
                          <a:ea typeface="Calibri"/>
                        </a:rPr>
                        <a:t> </a:t>
                      </a:r>
                      <a:endParaRPr lang="cs-CZ" sz="1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0,30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0,20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0,13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1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  <a:cs typeface="+mn-cs"/>
                        </a:rPr>
                        <a:t>0,09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13393145_1251038461573312_240674331_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1196752"/>
            <a:ext cx="3904268" cy="4348283"/>
          </a:xfr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92354"/>
            <a:ext cx="7715200" cy="883567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Konstrukce a součinitele prostupu tepla</a:t>
            </a:r>
            <a:endParaRPr lang="cs-CZ" dirty="0"/>
          </a:p>
        </p:txBody>
      </p:sp>
      <p:cxnSp>
        <p:nvCxnSpPr>
          <p:cNvPr id="6" name="Přímá spojnice se šipkou 6"/>
          <p:cNvCxnSpPr/>
          <p:nvPr/>
        </p:nvCxnSpPr>
        <p:spPr>
          <a:xfrm>
            <a:off x="3707904" y="1484784"/>
            <a:ext cx="0" cy="57606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Zástupný symbol pro obsah 2"/>
          <p:cNvSpPr txBox="1">
            <a:spLocks/>
          </p:cNvSpPr>
          <p:nvPr/>
        </p:nvSpPr>
        <p:spPr>
          <a:xfrm>
            <a:off x="5076056" y="1556792"/>
            <a:ext cx="4067944" cy="4248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cs-CZ" sz="2600" u="sng" dirty="0" smtClean="0"/>
              <a:t>Skladba střechy:</a:t>
            </a:r>
          </a:p>
          <a:p>
            <a:r>
              <a:rPr lang="cs-CZ" sz="2600" dirty="0" smtClean="0"/>
              <a:t>Sádrokarton</a:t>
            </a:r>
          </a:p>
          <a:p>
            <a:r>
              <a:rPr lang="cs-CZ" sz="2600" dirty="0" smtClean="0"/>
              <a:t>Parotěsná zábrana</a:t>
            </a:r>
          </a:p>
          <a:p>
            <a:r>
              <a:rPr lang="cs-CZ" sz="2600" dirty="0" smtClean="0"/>
              <a:t>Krokve  a </a:t>
            </a:r>
            <a:r>
              <a:rPr lang="cs-CZ" sz="2600" dirty="0" err="1" smtClean="0"/>
              <a:t>mezikrokevní</a:t>
            </a:r>
            <a:r>
              <a:rPr lang="cs-CZ" sz="2600" dirty="0" smtClean="0"/>
              <a:t> izolace</a:t>
            </a:r>
          </a:p>
          <a:p>
            <a:r>
              <a:rPr lang="cs-CZ" sz="2600" dirty="0" err="1" smtClean="0"/>
              <a:t>Bramac</a:t>
            </a:r>
            <a:r>
              <a:rPr lang="cs-CZ" sz="2600" dirty="0" smtClean="0"/>
              <a:t> FOL – pojistná </a:t>
            </a:r>
            <a:r>
              <a:rPr lang="cs-CZ" sz="2600" dirty="0" err="1" smtClean="0"/>
              <a:t>hydroizolace</a:t>
            </a:r>
            <a:endParaRPr lang="cs-CZ" sz="2600" dirty="0" smtClean="0"/>
          </a:p>
          <a:p>
            <a:r>
              <a:rPr lang="cs-CZ" sz="2600" dirty="0" smtClean="0"/>
              <a:t>Bednění</a:t>
            </a:r>
          </a:p>
          <a:p>
            <a:r>
              <a:rPr lang="cs-CZ" sz="2600" dirty="0" err="1" smtClean="0"/>
              <a:t>Bramac</a:t>
            </a:r>
            <a:r>
              <a:rPr lang="cs-CZ" sz="2600" dirty="0" smtClean="0"/>
              <a:t> PIR – tepelná izolace</a:t>
            </a:r>
          </a:p>
          <a:p>
            <a:r>
              <a:rPr lang="cs-CZ" sz="2600" dirty="0" smtClean="0"/>
              <a:t>Laťování</a:t>
            </a:r>
          </a:p>
          <a:p>
            <a:r>
              <a:rPr lang="cs-CZ" sz="2600" dirty="0" smtClean="0"/>
              <a:t>Krytina</a:t>
            </a:r>
          </a:p>
          <a:p>
            <a:pPr>
              <a:buNone/>
            </a:pPr>
            <a:endParaRPr lang="cs-CZ" sz="2600" dirty="0" smtClean="0"/>
          </a:p>
          <a:p>
            <a:pPr>
              <a:buNone/>
            </a:pPr>
            <a:r>
              <a:rPr lang="cs-CZ" sz="2600" dirty="0" smtClean="0"/>
              <a:t>U=0,10 W/m2K 	U,N=0,13 W/m2K</a:t>
            </a:r>
          </a:p>
          <a:p>
            <a:pPr>
              <a:buNone/>
            </a:pPr>
            <a:r>
              <a:rPr lang="cs-CZ" sz="2600" b="1" u="sng" dirty="0" smtClean="0"/>
              <a:t>U &lt; </a:t>
            </a:r>
            <a:r>
              <a:rPr lang="cs-CZ" sz="2600" b="1" u="sng" dirty="0" err="1" smtClean="0"/>
              <a:t>U</a:t>
            </a:r>
            <a:r>
              <a:rPr lang="cs-CZ" sz="2600" b="1" u="sng" dirty="0" smtClean="0"/>
              <a:t>,N ... POŽADAVEK JE SPLNĚN</a:t>
            </a:r>
            <a:endParaRPr lang="cs-CZ" sz="2600" u="sng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3" name="Ovál 2"/>
          <p:cNvSpPr/>
          <p:nvPr/>
        </p:nvSpPr>
        <p:spPr>
          <a:xfrm>
            <a:off x="3419872" y="1772816"/>
            <a:ext cx="576064" cy="576064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759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13393145_1251038461573312_240674331_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1196752"/>
            <a:ext cx="3904268" cy="4348283"/>
          </a:xfr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92354"/>
            <a:ext cx="7715200" cy="883567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Konstrukce a součinitele prostupu tepla</a:t>
            </a:r>
            <a:endParaRPr lang="cs-CZ" dirty="0"/>
          </a:p>
        </p:txBody>
      </p:sp>
      <p:cxnSp>
        <p:nvCxnSpPr>
          <p:cNvPr id="6" name="Přímá spojnice se šipkou 6"/>
          <p:cNvCxnSpPr/>
          <p:nvPr/>
        </p:nvCxnSpPr>
        <p:spPr>
          <a:xfrm>
            <a:off x="3347864" y="4077072"/>
            <a:ext cx="0" cy="57606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Zástupný symbol pro obsah 2"/>
          <p:cNvSpPr txBox="1">
            <a:spLocks/>
          </p:cNvSpPr>
          <p:nvPr/>
        </p:nvSpPr>
        <p:spPr>
          <a:xfrm>
            <a:off x="4932040" y="1700808"/>
            <a:ext cx="3995937" cy="46085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cs-CZ" sz="1700" u="sng" dirty="0" smtClean="0"/>
              <a:t>Skladba podlahy nad suterénem:</a:t>
            </a:r>
          </a:p>
          <a:p>
            <a:r>
              <a:rPr lang="cs-CZ" sz="1700" dirty="0" smtClean="0"/>
              <a:t>Dlažba</a:t>
            </a:r>
          </a:p>
          <a:p>
            <a:r>
              <a:rPr lang="cs-CZ" sz="1700" dirty="0" smtClean="0"/>
              <a:t>Flexibilní lepidlo</a:t>
            </a:r>
          </a:p>
          <a:p>
            <a:r>
              <a:rPr lang="cs-CZ" sz="1700" dirty="0" smtClean="0"/>
              <a:t>Beton</a:t>
            </a:r>
          </a:p>
          <a:p>
            <a:r>
              <a:rPr lang="cs-CZ" sz="1700" dirty="0" smtClean="0"/>
              <a:t>Plastová fólie</a:t>
            </a:r>
          </a:p>
          <a:p>
            <a:r>
              <a:rPr lang="cs-CZ" sz="1700" dirty="0" smtClean="0"/>
              <a:t>Extrudovaný polystyren</a:t>
            </a:r>
          </a:p>
          <a:p>
            <a:r>
              <a:rPr lang="cs-CZ" sz="1700" dirty="0" err="1" smtClean="0"/>
              <a:t>Keramzit</a:t>
            </a:r>
            <a:r>
              <a:rPr lang="cs-CZ" sz="1700" dirty="0" smtClean="0"/>
              <a:t> beton</a:t>
            </a:r>
          </a:p>
          <a:p>
            <a:r>
              <a:rPr lang="cs-CZ" sz="1700" dirty="0" smtClean="0"/>
              <a:t>Zdivo CP – klenba</a:t>
            </a:r>
          </a:p>
          <a:p>
            <a:r>
              <a:rPr lang="cs-CZ" sz="1700" dirty="0" smtClean="0"/>
              <a:t>Sanační omítka</a:t>
            </a:r>
          </a:p>
          <a:p>
            <a:pPr>
              <a:buNone/>
            </a:pPr>
            <a:r>
              <a:rPr lang="cs-CZ" sz="1700" dirty="0" smtClean="0"/>
              <a:t>U=0,21 W/m2K 	  U,N=0,27 W/m2K</a:t>
            </a:r>
          </a:p>
          <a:p>
            <a:pPr>
              <a:buNone/>
            </a:pPr>
            <a:r>
              <a:rPr lang="cs-CZ" sz="1700" b="1" u="sng" dirty="0" smtClean="0"/>
              <a:t>U &lt; </a:t>
            </a:r>
            <a:r>
              <a:rPr lang="cs-CZ" sz="1700" b="1" u="sng" dirty="0" err="1" smtClean="0"/>
              <a:t>U</a:t>
            </a:r>
            <a:r>
              <a:rPr lang="cs-CZ" sz="1700" b="1" u="sng" dirty="0" smtClean="0"/>
              <a:t>,N ... POŽADAVEK JE SPLNĚN</a:t>
            </a:r>
            <a:endParaRPr lang="cs-CZ" sz="1700" u="sng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7" name="Ovál 6"/>
          <p:cNvSpPr/>
          <p:nvPr/>
        </p:nvSpPr>
        <p:spPr>
          <a:xfrm>
            <a:off x="3059832" y="4365105"/>
            <a:ext cx="576064" cy="576064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759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ralax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TM03457496[[fn=Paralaxa]]</Template>
  <TotalTime>1275</TotalTime>
  <Words>489</Words>
  <Application>Microsoft Office PowerPoint</Application>
  <PresentationFormat>Předvádění na obrazovce (4:3)</PresentationFormat>
  <Paragraphs>139</Paragraphs>
  <Slides>17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Paralaxa</vt:lpstr>
      <vt:lpstr>Rekonstrukce stávajícího bytového domu na nízkoenergetický</vt:lpstr>
      <vt:lpstr>Obsah</vt:lpstr>
      <vt:lpstr>Motivace a důvody k řešení daného problému</vt:lpstr>
      <vt:lpstr>Cíl práce</vt:lpstr>
      <vt:lpstr>Popis objektu</vt:lpstr>
      <vt:lpstr>Půdorys 1. NP</vt:lpstr>
      <vt:lpstr>Normové hodnoty součinitele prostupu tepla </vt:lpstr>
      <vt:lpstr>Konstrukce a součinitele prostupu tepla</vt:lpstr>
      <vt:lpstr>Konstrukce a součinitele prostupu tepla</vt:lpstr>
      <vt:lpstr>Konstrukce a součinitele prostupu tepla</vt:lpstr>
      <vt:lpstr>Konstrukce a součinitele prostupu tepla</vt:lpstr>
      <vt:lpstr>Schéma tepelného čerpadla vzduch - voda</vt:lpstr>
      <vt:lpstr>Schéma rekuperační jednotky</vt:lpstr>
      <vt:lpstr>Závěrečné shrnutí</vt:lpstr>
      <vt:lpstr>Odpovědi na otázky vedoucí a oponentky práce</vt:lpstr>
      <vt:lpstr>Odpovědi na otázky vedoucí a oponentky práce</vt:lpstr>
      <vt:lpstr>Děkuji za pozornost.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Já</dc:creator>
  <cp:lastModifiedBy>Uživatel</cp:lastModifiedBy>
  <cp:revision>112</cp:revision>
  <dcterms:created xsi:type="dcterms:W3CDTF">2016-06-06T06:06:16Z</dcterms:created>
  <dcterms:modified xsi:type="dcterms:W3CDTF">2016-06-08T20:34:31Z</dcterms:modified>
</cp:coreProperties>
</file>