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6" r:id="rId10"/>
    <p:sldId id="265" r:id="rId11"/>
    <p:sldId id="267" r:id="rId12"/>
    <p:sldId id="268" r:id="rId13"/>
    <p:sldId id="269" r:id="rId14"/>
    <p:sldId id="273" r:id="rId15"/>
    <p:sldId id="27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88" autoAdjust="0"/>
    <p:restoredTop sz="94660"/>
  </p:normalViewPr>
  <p:slideViewPr>
    <p:cSldViewPr>
      <p:cViewPr varScale="1">
        <p:scale>
          <a:sx n="70" d="100"/>
          <a:sy n="70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3DA8-AF96-4C43-9964-ED6F02BB9FFB}" type="datetimeFigureOut">
              <a:rPr lang="cs-CZ" smtClean="0"/>
              <a:t>7.6.2016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7CAC83F-A6B0-4997-893D-8EA1F651135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3DA8-AF96-4C43-9964-ED6F02BB9FFB}" type="datetimeFigureOut">
              <a:rPr lang="cs-CZ" smtClean="0"/>
              <a:t>7.6.2016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C83F-A6B0-4997-893D-8EA1F651135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3DA8-AF96-4C43-9964-ED6F02BB9FFB}" type="datetimeFigureOut">
              <a:rPr lang="cs-CZ" smtClean="0"/>
              <a:t>7.6.2016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C83F-A6B0-4997-893D-8EA1F651135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3DA8-AF96-4C43-9964-ED6F02BB9FFB}" type="datetimeFigureOut">
              <a:rPr lang="cs-CZ" smtClean="0"/>
              <a:t>7.6.2016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C83F-A6B0-4997-893D-8EA1F651135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3DA8-AF96-4C43-9964-ED6F02BB9FFB}" type="datetimeFigureOut">
              <a:rPr lang="cs-CZ" smtClean="0"/>
              <a:t>7.6.2016</a:t>
            </a:fld>
            <a:endParaRPr lang="cs-CZ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CAC83F-A6B0-4997-893D-8EA1F651135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3DA8-AF96-4C43-9964-ED6F02BB9FFB}" type="datetimeFigureOut">
              <a:rPr lang="cs-CZ" smtClean="0"/>
              <a:t>7.6.2016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C83F-A6B0-4997-893D-8EA1F651135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3DA8-AF96-4C43-9964-ED6F02BB9FFB}" type="datetimeFigureOut">
              <a:rPr lang="cs-CZ" smtClean="0"/>
              <a:t>7.6.2016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C83F-A6B0-4997-893D-8EA1F651135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3DA8-AF96-4C43-9964-ED6F02BB9FFB}" type="datetimeFigureOut">
              <a:rPr lang="cs-CZ" smtClean="0"/>
              <a:t>7.6.2016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C83F-A6B0-4997-893D-8EA1F651135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3DA8-AF96-4C43-9964-ED6F02BB9FFB}" type="datetimeFigureOut">
              <a:rPr lang="cs-CZ" smtClean="0"/>
              <a:t>7.6.2016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C83F-A6B0-4997-893D-8EA1F651135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3DA8-AF96-4C43-9964-ED6F02BB9FFB}" type="datetimeFigureOut">
              <a:rPr lang="cs-CZ" smtClean="0"/>
              <a:t>7.6.2016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AC83F-A6B0-4997-893D-8EA1F651135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3DA8-AF96-4C43-9964-ED6F02BB9FFB}" type="datetimeFigureOut">
              <a:rPr lang="cs-CZ" smtClean="0"/>
              <a:t>7.6.2016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7CAC83F-A6B0-4997-893D-8EA1F651135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F983DA8-AF96-4C43-9964-ED6F02BB9FFB}" type="datetimeFigureOut">
              <a:rPr lang="cs-CZ" smtClean="0"/>
              <a:t>7.6.2016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87CAC83F-A6B0-4997-893D-8EA1F651135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stavebnictvi3000.cz/clanky/svetlovody-denni-svetlo-bez-oken/" TargetMode="External"/><Relationship Id="rId4" Type="http://schemas.openxmlformats.org/officeDocument/2006/relationships/hyperlink" Target="http://www.sportovni-stavby.cz/images/povrchy/duraflex/duraflex-07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ologie.fsv.cvut.cz/122ytrh/get.php?id=153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8219256" cy="2232248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/>
              <a:t>Rekonstrukce vybraného historického domu v Rokycanech</a:t>
            </a:r>
            <a:endParaRPr lang="cs-CZ" sz="40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subTitle" idx="1"/>
          </p:nvPr>
        </p:nvSpPr>
        <p:spPr>
          <a:xfrm>
            <a:off x="3491880" y="3907172"/>
            <a:ext cx="5040560" cy="2690180"/>
          </a:xfrm>
        </p:spPr>
        <p:txBody>
          <a:bodyPr anchor="b">
            <a:normAutofit lnSpcReduction="10000"/>
          </a:bodyPr>
          <a:lstStyle/>
          <a:p>
            <a:pPr algn="just"/>
            <a:r>
              <a:rPr lang="cs-CZ" sz="1800" dirty="0"/>
              <a:t>Autor bakalářské </a:t>
            </a:r>
            <a:r>
              <a:rPr lang="cs-CZ" sz="1800" dirty="0" smtClean="0"/>
              <a:t>práce:	        </a:t>
            </a:r>
            <a:r>
              <a:rPr lang="cs-CZ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Gabriela </a:t>
            </a:r>
            <a:r>
              <a:rPr lang="cs-CZ" sz="1800" b="0" dirty="0">
                <a:latin typeface="Arial" panose="020B0604020202020204" pitchFamily="34" charset="0"/>
                <a:cs typeface="Arial" panose="020B0604020202020204" pitchFamily="34" charset="0"/>
              </a:rPr>
              <a:t>Škopová</a:t>
            </a:r>
          </a:p>
          <a:p>
            <a:pPr algn="just"/>
            <a:r>
              <a:rPr lang="cs-CZ" sz="1800" dirty="0"/>
              <a:t>Vedoucí bakalářské </a:t>
            </a:r>
            <a:r>
              <a:rPr lang="cs-CZ" sz="1800" dirty="0" smtClean="0"/>
              <a:t>práce:	  </a:t>
            </a:r>
            <a:r>
              <a:rPr lang="cs-CZ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Ing. Blanka </a:t>
            </a:r>
            <a:r>
              <a:rPr lang="cs-CZ" sz="1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Pelánková</a:t>
            </a:r>
            <a:endParaRPr lang="cs-CZ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800" dirty="0" smtClean="0"/>
              <a:t>Oponent </a:t>
            </a:r>
            <a:r>
              <a:rPr lang="cs-CZ" sz="1800" dirty="0"/>
              <a:t>bakalářské </a:t>
            </a:r>
            <a:r>
              <a:rPr lang="cs-CZ" sz="1800" dirty="0" smtClean="0"/>
              <a:t>práce:</a:t>
            </a:r>
            <a:r>
              <a:rPr lang="cs-CZ" sz="1800" dirty="0"/>
              <a:t>	</a:t>
            </a:r>
            <a:r>
              <a:rPr lang="cs-CZ" sz="1800" dirty="0" smtClean="0"/>
              <a:t>  </a:t>
            </a:r>
            <a:r>
              <a:rPr lang="cs-CZ" sz="1800" dirty="0" smtClean="0">
                <a:latin typeface="+mn-lt"/>
              </a:rPr>
              <a:t>Ing</a:t>
            </a:r>
            <a:r>
              <a:rPr lang="cs-CZ" sz="1800" dirty="0">
                <a:latin typeface="+mn-lt"/>
              </a:rPr>
              <a:t>. Milena </a:t>
            </a:r>
            <a:r>
              <a:rPr lang="cs-CZ" sz="1800" dirty="0" smtClean="0">
                <a:latin typeface="+mn-lt"/>
              </a:rPr>
              <a:t>Štanclová</a:t>
            </a:r>
          </a:p>
          <a:p>
            <a:pPr algn="just"/>
            <a:endParaRPr lang="cs-CZ" sz="1800" dirty="0">
              <a:latin typeface="+mn-lt"/>
            </a:endParaRPr>
          </a:p>
          <a:p>
            <a:pPr algn="just"/>
            <a:r>
              <a:rPr lang="cs-CZ" sz="1800" dirty="0" smtClean="0">
                <a:latin typeface="+mn-lt"/>
              </a:rPr>
              <a:t>ČERVEN 2016</a:t>
            </a:r>
            <a:endParaRPr lang="cs-CZ" sz="1800" dirty="0"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5" y="4051188"/>
            <a:ext cx="244827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ástupný symbol pro text 5"/>
          <p:cNvSpPr txBox="1">
            <a:spLocks/>
          </p:cNvSpPr>
          <p:nvPr/>
        </p:nvSpPr>
        <p:spPr>
          <a:xfrm>
            <a:off x="499394" y="332656"/>
            <a:ext cx="8105053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800" dirty="0" smtClean="0"/>
              <a:t>VYSOKÁ ŠKOLA TECHNICKÁ A EKONOMICKÁ V ČESKÝCH BUDĚJOVICÍCH</a:t>
            </a:r>
          </a:p>
          <a:p>
            <a:pPr algn="ctr"/>
            <a:r>
              <a:rPr lang="cs-CZ" sz="1800" b="1" dirty="0" smtClean="0">
                <a:latin typeface="+mn-lt"/>
              </a:rPr>
              <a:t>OBOR:</a:t>
            </a:r>
            <a:r>
              <a:rPr lang="cs-CZ" sz="1800" dirty="0" smtClean="0">
                <a:latin typeface="+mn-lt"/>
              </a:rPr>
              <a:t> KONSTRUKCE STAVEB</a:t>
            </a:r>
            <a:endParaRPr lang="cs-CZ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386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104403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NÁVRH REKONSTUCE – III. A iv.np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4147889" cy="2816246"/>
          </a:xfrm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611560" y="4797152"/>
            <a:ext cx="7992888" cy="1800200"/>
          </a:xfrm>
        </p:spPr>
        <p:txBody>
          <a:bodyPr>
            <a:noAutofit/>
          </a:bodyPr>
          <a:lstStyle/>
          <a:p>
            <a:r>
              <a:rPr lang="cs-CZ" sz="1600" dirty="0" smtClean="0">
                <a:solidFill>
                  <a:srgbClr val="FFC000"/>
                </a:solidFill>
                <a:latin typeface="+mj-lt"/>
              </a:rPr>
              <a:t>ŽLUTÁ </a:t>
            </a:r>
            <a:r>
              <a:rPr lang="cs-CZ" sz="1600" dirty="0" smtClean="0">
                <a:latin typeface="+mj-lt"/>
              </a:rPr>
              <a:t>– </a:t>
            </a:r>
            <a:r>
              <a:rPr lang="cs-CZ" sz="1600" dirty="0" smtClean="0"/>
              <a:t>PRODEJNA</a:t>
            </a:r>
          </a:p>
          <a:p>
            <a:r>
              <a:rPr lang="cs-CZ" sz="1600" dirty="0" smtClean="0">
                <a:solidFill>
                  <a:srgbClr val="00B050"/>
                </a:solidFill>
                <a:latin typeface="+mj-lt"/>
              </a:rPr>
              <a:t>ZELENÁ</a:t>
            </a:r>
            <a:r>
              <a:rPr lang="cs-CZ" sz="1600" dirty="0" smtClean="0">
                <a:latin typeface="+mj-lt"/>
              </a:rPr>
              <a:t> – </a:t>
            </a:r>
            <a:r>
              <a:rPr lang="cs-CZ" sz="1600" dirty="0" smtClean="0"/>
              <a:t>SPOLEČNÉ PROSTORY</a:t>
            </a:r>
          </a:p>
          <a:p>
            <a:r>
              <a:rPr lang="cs-CZ" sz="1600" dirty="0" smtClean="0">
                <a:solidFill>
                  <a:srgbClr val="C00000"/>
                </a:solidFill>
                <a:latin typeface="+mj-lt"/>
              </a:rPr>
              <a:t>ČERVENÁ </a:t>
            </a:r>
            <a:r>
              <a:rPr lang="cs-CZ" sz="1600" dirty="0" smtClean="0">
                <a:latin typeface="+mj-lt"/>
              </a:rPr>
              <a:t>– </a:t>
            </a:r>
            <a:r>
              <a:rPr lang="cs-CZ" sz="1600" dirty="0" smtClean="0"/>
              <a:t>FITNESS CENTRUM</a:t>
            </a:r>
          </a:p>
          <a:p>
            <a:r>
              <a:rPr lang="cs-CZ" sz="1600" dirty="0" smtClean="0">
                <a:solidFill>
                  <a:srgbClr val="FF3399"/>
                </a:solidFill>
                <a:latin typeface="+mj-lt"/>
              </a:rPr>
              <a:t>RŮŽOVÁ</a:t>
            </a:r>
            <a:r>
              <a:rPr lang="cs-CZ" sz="1600" dirty="0" smtClean="0"/>
              <a:t> – BYT Č.1</a:t>
            </a:r>
          </a:p>
          <a:p>
            <a:r>
              <a:rPr lang="cs-CZ" sz="1600" dirty="0" smtClean="0">
                <a:solidFill>
                  <a:srgbClr val="7030A0"/>
                </a:solidFill>
                <a:latin typeface="+mj-lt"/>
              </a:rPr>
              <a:t>FIALOVÁ</a:t>
            </a:r>
            <a:r>
              <a:rPr lang="cs-CZ" sz="1600" dirty="0" smtClean="0"/>
              <a:t> – BYT Č.2</a:t>
            </a:r>
            <a:endParaRPr lang="cs-CZ" sz="1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9090"/>
            <a:ext cx="4176464" cy="2835647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843896" y="4361133"/>
            <a:ext cx="9364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/>
              <a:t>Zdroj</a:t>
            </a:r>
            <a:r>
              <a:rPr lang="cs-CZ" sz="1000" i="1" dirty="0"/>
              <a:t>:</a:t>
            </a:r>
            <a:r>
              <a:rPr lang="cs-CZ" sz="1000" i="1" dirty="0" smtClean="0"/>
              <a:t> Vlastní</a:t>
            </a:r>
            <a:endParaRPr lang="cs-CZ" sz="1000" i="1" dirty="0"/>
          </a:p>
        </p:txBody>
      </p:sp>
    </p:spTree>
    <p:extLst>
      <p:ext uri="{BB962C8B-B14F-4D97-AF65-F5344CB8AC3E}">
        <p14:creationId xmlns:p14="http://schemas.microsoft.com/office/powerpoint/2010/main" val="33394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04403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NÁVRH REKONSTUCE – POHLEDY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556792"/>
            <a:ext cx="8102921" cy="401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633990" y="5661248"/>
            <a:ext cx="9364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/>
              <a:t>Zdroj</a:t>
            </a:r>
            <a:r>
              <a:rPr lang="cs-CZ" sz="1000" i="1" dirty="0"/>
              <a:t>:</a:t>
            </a:r>
            <a:r>
              <a:rPr lang="cs-CZ" sz="1000" i="1" dirty="0" smtClean="0"/>
              <a:t> Vlastní</a:t>
            </a:r>
            <a:endParaRPr lang="cs-CZ" sz="1000" i="1" dirty="0"/>
          </a:p>
        </p:txBody>
      </p:sp>
    </p:spTree>
    <p:extLst>
      <p:ext uri="{BB962C8B-B14F-4D97-AF65-F5344CB8AC3E}">
        <p14:creationId xmlns:p14="http://schemas.microsoft.com/office/powerpoint/2010/main" val="33394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 A SHRNUTÍ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232447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 smtClean="0">
                <a:latin typeface="+mj-lt"/>
              </a:rPr>
              <a:t>Návrh projektu pro stavební povolení,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r</a:t>
            </a:r>
            <a:r>
              <a:rPr lang="cs-CZ" dirty="0" smtClean="0">
                <a:latin typeface="+mj-lt"/>
              </a:rPr>
              <a:t>ekonstrukcí zachováme autenticitu stávajícího objektu,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z</a:t>
            </a:r>
            <a:r>
              <a:rPr lang="cs-CZ" dirty="0" smtClean="0">
                <a:latin typeface="+mj-lt"/>
              </a:rPr>
              <a:t>měna využívání,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n</a:t>
            </a:r>
            <a:r>
              <a:rPr lang="cs-CZ" dirty="0" smtClean="0">
                <a:latin typeface="+mj-lt"/>
              </a:rPr>
              <a:t>avržené prostory vhodné, z hlediska polohy objektu.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58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vedoucího a oponenta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574800"/>
            <a:ext cx="7704856" cy="4525963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+mj-lt"/>
              </a:rPr>
              <a:t>OTÁZKY VEDOUCÍHO: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+mj-lt"/>
              </a:rPr>
              <a:t>Čím </a:t>
            </a:r>
            <a:r>
              <a:rPr lang="cs-CZ" sz="2000" dirty="0">
                <a:latin typeface="+mj-lt"/>
              </a:rPr>
              <a:t>je zajímavá podlahová krytina DURAFLEX </a:t>
            </a:r>
            <a:r>
              <a:rPr lang="cs-CZ" sz="2000" dirty="0" smtClean="0">
                <a:latin typeface="+mj-lt"/>
              </a:rPr>
              <a:t>PLUS?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1600" dirty="0" smtClean="0"/>
              <a:t>Dutinový systém tlumící nárazy a vibrace,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1600" dirty="0" smtClean="0"/>
              <a:t>vedení elektrických kabelů v dutinách,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1600" dirty="0"/>
              <a:t>r</a:t>
            </a:r>
            <a:r>
              <a:rPr lang="cs-CZ" sz="1600" dirty="0" smtClean="0"/>
              <a:t>ovnoměrné rozložení zatížení (64 nosných sloupků – kazeta),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1600" dirty="0"/>
              <a:t>s</a:t>
            </a:r>
            <a:r>
              <a:rPr lang="cs-CZ" sz="1600" dirty="0" smtClean="0"/>
              <a:t>plňuje požadavky bezpečnost a protiskluznost.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+mj-lt"/>
              </a:rPr>
              <a:t>Stručně </a:t>
            </a:r>
            <a:r>
              <a:rPr lang="cs-CZ" sz="2000" dirty="0">
                <a:latin typeface="+mj-lt"/>
              </a:rPr>
              <a:t>vysvětlete princip světlovodu. </a:t>
            </a:r>
            <a:endParaRPr lang="cs-CZ" sz="2000" dirty="0" smtClean="0">
              <a:latin typeface="+mj-lt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1600" dirty="0" smtClean="0"/>
              <a:t>Přívod denního světla, kde nelze použít okno nebo světlík,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1600" dirty="0"/>
              <a:t>d</a:t>
            </a:r>
            <a:r>
              <a:rPr lang="cs-CZ" sz="1600" dirty="0" smtClean="0"/>
              <a:t>opadání přímého i nepřímého denního světla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1600" dirty="0"/>
              <a:t>v</a:t>
            </a:r>
            <a:r>
              <a:rPr lang="cs-CZ" sz="1600" dirty="0" smtClean="0"/>
              <a:t>nitřní odrazivá vrstva světlovodu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1600" dirty="0"/>
              <a:t>p</a:t>
            </a:r>
            <a:r>
              <a:rPr lang="cs-CZ" sz="1600" dirty="0" smtClean="0"/>
              <a:t>omocí stropního difuzéru rozptýleno po místnosti.</a:t>
            </a:r>
            <a:endParaRPr lang="cs-CZ" sz="16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47054"/>
            <a:ext cx="3384376" cy="10999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29" y="4137579"/>
            <a:ext cx="2144919" cy="2016224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020272" y="3420020"/>
            <a:ext cx="19442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i="1" dirty="0" smtClean="0"/>
              <a:t>Zdroj: </a:t>
            </a:r>
            <a:r>
              <a:rPr lang="cs-CZ" sz="1000" i="1" dirty="0" smtClean="0">
                <a:hlinkClick r:id="rId4"/>
              </a:rPr>
              <a:t>http</a:t>
            </a:r>
            <a:r>
              <a:rPr lang="cs-CZ" sz="1000" i="1" dirty="0">
                <a:hlinkClick r:id="rId4"/>
              </a:rPr>
              <a:t>://</a:t>
            </a:r>
            <a:r>
              <a:rPr lang="cs-CZ" sz="1000" i="1" dirty="0" smtClean="0">
                <a:hlinkClick r:id="rId4"/>
              </a:rPr>
              <a:t>www.sportovni-stavby.cz/images/povrchy/duraflex/duraflex-07.jpg</a:t>
            </a:r>
            <a:r>
              <a:rPr lang="cs-CZ" sz="1000" i="1" dirty="0" smtClean="0"/>
              <a:t> </a:t>
            </a:r>
            <a:endParaRPr lang="cs-CZ" sz="1000" i="1" dirty="0"/>
          </a:p>
        </p:txBody>
      </p:sp>
      <p:sp>
        <p:nvSpPr>
          <p:cNvPr id="5" name="Obdélník 4"/>
          <p:cNvSpPr/>
          <p:nvPr/>
        </p:nvSpPr>
        <p:spPr>
          <a:xfrm>
            <a:off x="6654411" y="6093296"/>
            <a:ext cx="2286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i="1" dirty="0" smtClean="0"/>
              <a:t>Zdroj: </a:t>
            </a:r>
            <a:r>
              <a:rPr lang="cs-CZ" sz="1000" i="1" dirty="0" smtClean="0">
                <a:hlinkClick r:id="rId5"/>
              </a:rPr>
              <a:t>http</a:t>
            </a:r>
            <a:r>
              <a:rPr lang="cs-CZ" sz="1000" i="1" dirty="0">
                <a:hlinkClick r:id="rId5"/>
              </a:rPr>
              <a:t>://www.stavebnictvi3000.cz/clanky/svetlovody-denni-svetlo-bez-oken</a:t>
            </a:r>
            <a:r>
              <a:rPr lang="cs-CZ" sz="1000" i="1" dirty="0" smtClean="0">
                <a:hlinkClick r:id="rId5"/>
              </a:rPr>
              <a:t>/</a:t>
            </a:r>
            <a:r>
              <a:rPr lang="cs-CZ" sz="1000" i="1" dirty="0" smtClean="0"/>
              <a:t> </a:t>
            </a:r>
            <a:endParaRPr lang="cs-CZ" sz="1000" i="1" dirty="0"/>
          </a:p>
        </p:txBody>
      </p:sp>
    </p:spTree>
    <p:extLst>
      <p:ext uri="{BB962C8B-B14F-4D97-AF65-F5344CB8AC3E}">
        <p14:creationId xmlns:p14="http://schemas.microsoft.com/office/powerpoint/2010/main" val="372604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vedoucího a oponenta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574800"/>
            <a:ext cx="7704856" cy="4525963"/>
          </a:xfrm>
        </p:spPr>
        <p:txBody>
          <a:bodyPr>
            <a:normAutofit/>
          </a:bodyPr>
          <a:lstStyle/>
          <a:p>
            <a:r>
              <a:rPr lang="cs-CZ" dirty="0">
                <a:latin typeface="+mj-lt"/>
              </a:rPr>
              <a:t>OTÁZKY OPONENTA: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000" dirty="0">
                <a:latin typeface="+mj-lt"/>
              </a:rPr>
              <a:t>Jaký je postup při dodatečném osazování překladu do stávající nosné stěny pro vytvoření nového otvoru?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1600" dirty="0" smtClean="0"/>
              <a:t>Nejčastější použití válcovaných ocelových profilů (L, I),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1600" dirty="0"/>
              <a:t>v</a:t>
            </a:r>
            <a:r>
              <a:rPr lang="cs-CZ" sz="1600" dirty="0" smtClean="0"/>
              <a:t>ysekání drážky z jedné strany stěny,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1600" dirty="0"/>
              <a:t>o</a:t>
            </a:r>
            <a:r>
              <a:rPr lang="cs-CZ" sz="1600" dirty="0" smtClean="0"/>
              <a:t>sazení nosného profilu,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1600" dirty="0"/>
              <a:t>s</a:t>
            </a:r>
            <a:r>
              <a:rPr lang="cs-CZ" sz="1600" dirty="0" smtClean="0"/>
              <a:t>tejný postup z druhé </a:t>
            </a:r>
          </a:p>
          <a:p>
            <a:pPr lvl="1" indent="0">
              <a:buNone/>
            </a:pPr>
            <a:r>
              <a:rPr lang="cs-CZ" sz="1600" dirty="0"/>
              <a:t>	</a:t>
            </a:r>
            <a:r>
              <a:rPr lang="cs-CZ" sz="1600" dirty="0" smtClean="0"/>
              <a:t>strany,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1600" dirty="0"/>
              <a:t>p</a:t>
            </a:r>
            <a:r>
              <a:rPr lang="cs-CZ" sz="1600" dirty="0" smtClean="0"/>
              <a:t>o zatvrdnutí vysekání</a:t>
            </a:r>
          </a:p>
          <a:p>
            <a:pPr lvl="1" indent="0">
              <a:buNone/>
            </a:pPr>
            <a:r>
              <a:rPr lang="cs-CZ" sz="1600" dirty="0"/>
              <a:t>	</a:t>
            </a:r>
            <a:r>
              <a:rPr lang="cs-CZ" sz="1600" dirty="0" smtClean="0"/>
              <a:t>požadovaného otvoru.</a:t>
            </a:r>
            <a:endParaRPr lang="cs-CZ" sz="1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16" y="3794389"/>
            <a:ext cx="5143500" cy="261937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719016" y="641376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i="1" dirty="0" smtClean="0"/>
              <a:t>Zdroj: </a:t>
            </a:r>
            <a:r>
              <a:rPr lang="cs-CZ" sz="1000" i="1" dirty="0" smtClean="0">
                <a:hlinkClick r:id="rId3"/>
              </a:rPr>
              <a:t>http</a:t>
            </a:r>
            <a:r>
              <a:rPr lang="cs-CZ" sz="1000" i="1" dirty="0">
                <a:hlinkClick r:id="rId3"/>
              </a:rPr>
              <a:t>://</a:t>
            </a:r>
            <a:r>
              <a:rPr lang="cs-CZ" sz="1000" i="1" dirty="0" smtClean="0">
                <a:hlinkClick r:id="rId3"/>
              </a:rPr>
              <a:t>technologie.fsv.cvut.cz/122ytrh/get.php?id=153</a:t>
            </a:r>
            <a:r>
              <a:rPr lang="cs-CZ" sz="1000" i="1" dirty="0" smtClean="0"/>
              <a:t> </a:t>
            </a:r>
            <a:endParaRPr lang="cs-CZ" sz="1000" i="1" dirty="0"/>
          </a:p>
        </p:txBody>
      </p:sp>
    </p:spTree>
    <p:extLst>
      <p:ext uri="{BB962C8B-B14F-4D97-AF65-F5344CB8AC3E}">
        <p14:creationId xmlns:p14="http://schemas.microsoft.com/office/powerpoint/2010/main" val="143358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457200" y="5877272"/>
            <a:ext cx="8153400" cy="864096"/>
          </a:xfrm>
        </p:spPr>
        <p:txBody>
          <a:bodyPr>
            <a:normAutofit/>
          </a:bodyPr>
          <a:lstStyle/>
          <a:p>
            <a:pPr algn="r"/>
            <a:r>
              <a:rPr lang="cs-CZ" sz="2000" dirty="0" smtClean="0">
                <a:latin typeface="+mj-lt"/>
              </a:rPr>
              <a:t>Gabriela Škopová</a:t>
            </a:r>
          </a:p>
          <a:p>
            <a:pPr algn="r"/>
            <a:r>
              <a:rPr lang="cs-CZ" dirty="0" smtClean="0">
                <a:latin typeface="+mj-lt"/>
              </a:rPr>
              <a:t>(UČO: 12315)</a:t>
            </a:r>
            <a:endParaRPr lang="cs-CZ" dirty="0">
              <a:latin typeface="+mj-lt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Děkuji za pozornost </a:t>
            </a:r>
            <a:r>
              <a:rPr lang="cs-CZ" sz="4000" dirty="0" smtClean="0">
                <a:sym typeface="Wingdings" panose="05000000000000000000" pitchFamily="2" charset="2"/>
              </a:rPr>
              <a:t>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06545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55160" cy="13716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OSNOVA OBHAJOBY:</a:t>
            </a:r>
            <a:endParaRPr lang="cs-CZ" sz="4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 smtClean="0">
                <a:latin typeface="+mj-lt"/>
              </a:rPr>
              <a:t>Motivace </a:t>
            </a:r>
            <a:r>
              <a:rPr lang="cs-CZ" dirty="0">
                <a:latin typeface="+mj-lt"/>
              </a:rPr>
              <a:t>a důvody k řešení daného </a:t>
            </a:r>
            <a:r>
              <a:rPr lang="cs-CZ" dirty="0" smtClean="0">
                <a:latin typeface="+mj-lt"/>
              </a:rPr>
              <a:t>problému,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 smtClean="0">
                <a:latin typeface="+mj-lt"/>
              </a:rPr>
              <a:t>cíl práce,</a:t>
            </a:r>
            <a:endParaRPr lang="cs-CZ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v</a:t>
            </a:r>
            <a:r>
              <a:rPr lang="cs-CZ" dirty="0" smtClean="0">
                <a:latin typeface="+mj-lt"/>
              </a:rPr>
              <a:t>ýzkumný problém a metodika práce,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d</a:t>
            </a:r>
            <a:r>
              <a:rPr lang="cs-CZ" dirty="0" smtClean="0">
                <a:latin typeface="+mj-lt"/>
              </a:rPr>
              <a:t>osažené výsledky a přínos práce,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z</a:t>
            </a:r>
            <a:r>
              <a:rPr lang="cs-CZ" dirty="0" smtClean="0">
                <a:latin typeface="+mj-lt"/>
              </a:rPr>
              <a:t>ávěr a shrnutí,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o</a:t>
            </a:r>
            <a:r>
              <a:rPr lang="cs-CZ" dirty="0" smtClean="0">
                <a:latin typeface="+mj-lt"/>
              </a:rPr>
              <a:t>dpovědi na otázky vedoucího a </a:t>
            </a:r>
            <a:r>
              <a:rPr lang="cs-CZ" smtClean="0">
                <a:latin typeface="+mj-lt"/>
              </a:rPr>
              <a:t>oponenta,</a:t>
            </a:r>
            <a:endParaRPr lang="cs-CZ" dirty="0" smtClean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>
                <a:latin typeface="+mj-lt"/>
              </a:rPr>
              <a:t>p</a:t>
            </a:r>
            <a:r>
              <a:rPr lang="cs-CZ" dirty="0" smtClean="0">
                <a:latin typeface="+mj-lt"/>
              </a:rPr>
              <a:t>oděkování.</a:t>
            </a:r>
          </a:p>
        </p:txBody>
      </p:sp>
    </p:spTree>
    <p:extLst>
      <p:ext uri="{BB962C8B-B14F-4D97-AF65-F5344CB8AC3E}">
        <p14:creationId xmlns:p14="http://schemas.microsoft.com/office/powerpoint/2010/main" val="380950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1371600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Motivace a důvody k řešení daného problému</a:t>
            </a:r>
            <a:endParaRPr lang="cs-CZ" sz="40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539552" y="2060848"/>
            <a:ext cx="3456384" cy="403991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+mj-lt"/>
              </a:rPr>
              <a:t>Zájem o problematiku,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+mj-lt"/>
              </a:rPr>
              <a:t>d</a:t>
            </a:r>
            <a:r>
              <a:rPr lang="cs-CZ" sz="2000" dirty="0" smtClean="0">
                <a:latin typeface="+mj-lt"/>
              </a:rPr>
              <a:t>louholetá praxe v projekční firmě A.D.S. Rokycany s.r.o.,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+mj-lt"/>
              </a:rPr>
              <a:t>c</a:t>
            </a:r>
            <a:r>
              <a:rPr lang="cs-CZ" sz="2000" dirty="0" smtClean="0">
                <a:latin typeface="+mj-lt"/>
              </a:rPr>
              <a:t>hátrající objekty v centrech měst,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+mj-lt"/>
              </a:rPr>
              <a:t>k</a:t>
            </a:r>
            <a:r>
              <a:rPr lang="cs-CZ" sz="2000" dirty="0" smtClean="0">
                <a:latin typeface="+mj-lt"/>
              </a:rPr>
              <a:t>ulturní dědictví.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dirty="0">
              <a:latin typeface="+mj-lt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132855"/>
            <a:ext cx="4536504" cy="3402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ovéPole 1"/>
          <p:cNvSpPr txBox="1"/>
          <p:nvPr/>
        </p:nvSpPr>
        <p:spPr>
          <a:xfrm>
            <a:off x="3995936" y="5635790"/>
            <a:ext cx="9364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/>
              <a:t>Zdroj: Vlastní</a:t>
            </a:r>
            <a:endParaRPr lang="cs-CZ" sz="1000" i="1" dirty="0"/>
          </a:p>
        </p:txBody>
      </p:sp>
    </p:spTree>
    <p:extLst>
      <p:ext uri="{BB962C8B-B14F-4D97-AF65-F5344CB8AC3E}">
        <p14:creationId xmlns:p14="http://schemas.microsoft.com/office/powerpoint/2010/main" val="202591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552" y="1988840"/>
            <a:ext cx="3384376" cy="411192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+mj-lt"/>
              </a:rPr>
              <a:t>Projekt pro stavební povolení,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dirty="0">
                <a:latin typeface="+mj-lt"/>
              </a:rPr>
              <a:t>n</a:t>
            </a:r>
            <a:r>
              <a:rPr lang="cs-CZ" sz="2000" dirty="0" smtClean="0">
                <a:latin typeface="+mj-lt"/>
              </a:rPr>
              <a:t>ávrh rekonstrukce historického domu v památkové zóně.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988840"/>
            <a:ext cx="4524387" cy="4601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4139951" y="6567155"/>
            <a:ext cx="9364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/>
              <a:t>Zdroj: Vlastní</a:t>
            </a:r>
            <a:endParaRPr lang="cs-CZ" sz="1000" i="1" dirty="0"/>
          </a:p>
        </p:txBody>
      </p:sp>
    </p:spTree>
    <p:extLst>
      <p:ext uri="{BB962C8B-B14F-4D97-AF65-F5344CB8AC3E}">
        <p14:creationId xmlns:p14="http://schemas.microsoft.com/office/powerpoint/2010/main" val="55017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VÝZKUMNÝ PROBLÉM a metodika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552" y="1574800"/>
            <a:ext cx="3744416" cy="4525963"/>
          </a:xfrm>
        </p:spPr>
        <p:txBody>
          <a:bodyPr/>
          <a:lstStyle/>
          <a:p>
            <a:r>
              <a:rPr lang="cs-CZ" dirty="0" smtClean="0">
                <a:latin typeface="+mj-lt"/>
              </a:rPr>
              <a:t>VÝZKUMNÝ PROBLÉM: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+mj-lt"/>
              </a:rPr>
              <a:t>Návrh rekonstrukce,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000" dirty="0">
                <a:latin typeface="+mj-lt"/>
              </a:rPr>
              <a:t>d</a:t>
            </a:r>
            <a:r>
              <a:rPr lang="cs-CZ" sz="2000" dirty="0" smtClean="0">
                <a:latin typeface="+mj-lt"/>
              </a:rPr>
              <a:t>održení požadavků stavebního úřadu a památkářů.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2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355976" y="1574800"/>
            <a:ext cx="4026024" cy="4525963"/>
          </a:xfrm>
        </p:spPr>
        <p:txBody>
          <a:bodyPr/>
          <a:lstStyle/>
          <a:p>
            <a:r>
              <a:rPr lang="cs-CZ" dirty="0" smtClean="0">
                <a:latin typeface="+mj-lt"/>
              </a:rPr>
              <a:t>METODIKA PRÁCE: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+mj-lt"/>
              </a:rPr>
              <a:t>Sběr dat,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000" dirty="0">
                <a:latin typeface="+mj-lt"/>
              </a:rPr>
              <a:t>o</a:t>
            </a:r>
            <a:r>
              <a:rPr lang="cs-CZ" sz="2000" dirty="0" smtClean="0">
                <a:latin typeface="+mj-lt"/>
              </a:rPr>
              <a:t>sobní zkušenosti z projekce,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000" dirty="0">
                <a:latin typeface="+mj-lt"/>
              </a:rPr>
              <a:t>z</a:t>
            </a:r>
            <a:r>
              <a:rPr lang="cs-CZ" sz="2000" dirty="0" smtClean="0">
                <a:latin typeface="+mj-lt"/>
              </a:rPr>
              <a:t>kreslení projektu.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738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5"/>
          <p:cNvSpPr>
            <a:spLocks noGrp="1"/>
          </p:cNvSpPr>
          <p:nvPr>
            <p:ph type="pic" idx="1"/>
          </p:nvPr>
        </p:nvSpPr>
        <p:spPr/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157234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DOSAŽENÉ VÝSLEDKY A </a:t>
            </a:r>
            <a:r>
              <a:rPr lang="cs-CZ" sz="4000" dirty="0" err="1" smtClean="0"/>
              <a:t>PřÍNOS</a:t>
            </a:r>
            <a:r>
              <a:rPr lang="cs-CZ" sz="4000" dirty="0" smtClean="0"/>
              <a:t> PRÁCE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8540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561876" cy="7040791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99392"/>
            <a:ext cx="7931224" cy="864096"/>
          </a:xfrm>
        </p:spPr>
        <p:txBody>
          <a:bodyPr/>
          <a:lstStyle/>
          <a:p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Lokace objektu</a:t>
            </a:r>
            <a:endParaRPr lang="cs-CZ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4211960" y="1484784"/>
            <a:ext cx="576064" cy="576064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07504" y="5661248"/>
            <a:ext cx="29657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p.p.č</a:t>
            </a:r>
            <a:r>
              <a:rPr lang="cs-CZ" sz="20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. st. 16</a:t>
            </a:r>
          </a:p>
          <a:p>
            <a:r>
              <a:rPr lang="cs-CZ" sz="20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SMETANOVA 47,</a:t>
            </a:r>
          </a:p>
          <a:p>
            <a:r>
              <a:rPr lang="cs-CZ" sz="20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ROKYCANY- STŘED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948264" y="6309319"/>
            <a:ext cx="18758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i="1" dirty="0" smtClean="0">
                <a:solidFill>
                  <a:schemeClr val="bg1">
                    <a:lumMod val="95000"/>
                  </a:schemeClr>
                </a:solidFill>
              </a:rPr>
              <a:t>Zdroj: www.maps.google.cz</a:t>
            </a:r>
            <a:endParaRPr lang="cs-CZ" sz="10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1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1044034"/>
          </a:xfrm>
        </p:spPr>
        <p:txBody>
          <a:bodyPr/>
          <a:lstStyle/>
          <a:p>
            <a:r>
              <a:rPr lang="cs-CZ" dirty="0" smtClean="0"/>
              <a:t>NÁVRH REKONSTUCE – I.NP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8136904" cy="3322568"/>
          </a:xfrm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611560" y="4797152"/>
            <a:ext cx="7992888" cy="1800200"/>
          </a:xfrm>
        </p:spPr>
        <p:txBody>
          <a:bodyPr>
            <a:noAutofit/>
          </a:bodyPr>
          <a:lstStyle/>
          <a:p>
            <a:r>
              <a:rPr lang="cs-CZ" sz="1600" dirty="0" smtClean="0">
                <a:solidFill>
                  <a:srgbClr val="FFC000"/>
                </a:solidFill>
                <a:latin typeface="+mj-lt"/>
              </a:rPr>
              <a:t>ŽLUTÁ </a:t>
            </a:r>
            <a:r>
              <a:rPr lang="cs-CZ" sz="1600" dirty="0" smtClean="0">
                <a:latin typeface="+mj-lt"/>
              </a:rPr>
              <a:t>– </a:t>
            </a:r>
            <a:r>
              <a:rPr lang="cs-CZ" sz="1600" dirty="0" smtClean="0"/>
              <a:t>PRODEJNA</a:t>
            </a:r>
          </a:p>
          <a:p>
            <a:r>
              <a:rPr lang="cs-CZ" sz="1600" dirty="0" smtClean="0">
                <a:solidFill>
                  <a:srgbClr val="00B050"/>
                </a:solidFill>
                <a:latin typeface="+mj-lt"/>
              </a:rPr>
              <a:t>ZELENÁ</a:t>
            </a:r>
            <a:r>
              <a:rPr lang="cs-CZ" sz="1600" dirty="0" smtClean="0">
                <a:latin typeface="+mj-lt"/>
              </a:rPr>
              <a:t> – </a:t>
            </a:r>
            <a:r>
              <a:rPr lang="cs-CZ" sz="1600" dirty="0" smtClean="0"/>
              <a:t>SPOLEČNÉ PROSTORY</a:t>
            </a:r>
          </a:p>
          <a:p>
            <a:r>
              <a:rPr lang="cs-CZ" sz="1600" dirty="0" smtClean="0">
                <a:solidFill>
                  <a:srgbClr val="C00000"/>
                </a:solidFill>
                <a:latin typeface="+mj-lt"/>
              </a:rPr>
              <a:t>ČERVENÁ </a:t>
            </a:r>
            <a:r>
              <a:rPr lang="cs-CZ" sz="1600" dirty="0" smtClean="0">
                <a:latin typeface="+mj-lt"/>
              </a:rPr>
              <a:t>– </a:t>
            </a:r>
            <a:r>
              <a:rPr lang="cs-CZ" sz="1600" dirty="0" smtClean="0"/>
              <a:t>FITNESS CENTRUM</a:t>
            </a:r>
          </a:p>
          <a:p>
            <a:r>
              <a:rPr lang="cs-CZ" sz="1600" dirty="0" smtClean="0">
                <a:solidFill>
                  <a:srgbClr val="FF3399"/>
                </a:solidFill>
                <a:latin typeface="+mj-lt"/>
              </a:rPr>
              <a:t>RŮŽOVÁ</a:t>
            </a:r>
            <a:r>
              <a:rPr lang="cs-CZ" sz="1600" dirty="0" smtClean="0"/>
              <a:t> – BYT Č.1</a:t>
            </a:r>
          </a:p>
          <a:p>
            <a:r>
              <a:rPr lang="cs-CZ" sz="1600" dirty="0" smtClean="0">
                <a:solidFill>
                  <a:srgbClr val="7030A0"/>
                </a:solidFill>
                <a:latin typeface="+mj-lt"/>
              </a:rPr>
              <a:t>FIALOVÁ</a:t>
            </a:r>
            <a:r>
              <a:rPr lang="cs-CZ" sz="1600" dirty="0" smtClean="0"/>
              <a:t> – BYT Č.2</a:t>
            </a:r>
            <a:endParaRPr lang="cs-CZ" sz="16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7668344" y="4607354"/>
            <a:ext cx="9364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/>
              <a:t>Zdroj</a:t>
            </a:r>
            <a:r>
              <a:rPr lang="cs-CZ" sz="1000" i="1" dirty="0"/>
              <a:t>:</a:t>
            </a:r>
            <a:r>
              <a:rPr lang="cs-CZ" sz="1000" i="1" dirty="0" smtClean="0"/>
              <a:t> Vlastní</a:t>
            </a:r>
            <a:endParaRPr lang="cs-CZ" sz="1000" i="1" dirty="0"/>
          </a:p>
        </p:txBody>
      </p:sp>
    </p:spTree>
    <p:extLst>
      <p:ext uri="{BB962C8B-B14F-4D97-AF65-F5344CB8AC3E}">
        <p14:creationId xmlns:p14="http://schemas.microsoft.com/office/powerpoint/2010/main" val="69446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1044034"/>
          </a:xfrm>
        </p:spPr>
        <p:txBody>
          <a:bodyPr/>
          <a:lstStyle/>
          <a:p>
            <a:r>
              <a:rPr lang="cs-CZ" dirty="0" smtClean="0"/>
              <a:t>NÁVRH REKONSTUCE – II.NP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790" y="1268760"/>
            <a:ext cx="6272411" cy="3322568"/>
          </a:xfrm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611560" y="4797152"/>
            <a:ext cx="7992888" cy="1800200"/>
          </a:xfrm>
        </p:spPr>
        <p:txBody>
          <a:bodyPr>
            <a:noAutofit/>
          </a:bodyPr>
          <a:lstStyle/>
          <a:p>
            <a:r>
              <a:rPr lang="cs-CZ" sz="1600" dirty="0" smtClean="0">
                <a:solidFill>
                  <a:srgbClr val="FFC000"/>
                </a:solidFill>
                <a:latin typeface="+mj-lt"/>
              </a:rPr>
              <a:t>ŽLUTÁ </a:t>
            </a:r>
            <a:r>
              <a:rPr lang="cs-CZ" sz="1600" dirty="0" smtClean="0">
                <a:latin typeface="+mj-lt"/>
              </a:rPr>
              <a:t>– </a:t>
            </a:r>
            <a:r>
              <a:rPr lang="cs-CZ" sz="1600" dirty="0" smtClean="0"/>
              <a:t>PRODEJNA</a:t>
            </a:r>
          </a:p>
          <a:p>
            <a:r>
              <a:rPr lang="cs-CZ" sz="1600" dirty="0" smtClean="0">
                <a:solidFill>
                  <a:srgbClr val="00B050"/>
                </a:solidFill>
                <a:latin typeface="+mj-lt"/>
              </a:rPr>
              <a:t>ZELENÁ</a:t>
            </a:r>
            <a:r>
              <a:rPr lang="cs-CZ" sz="1600" dirty="0" smtClean="0">
                <a:latin typeface="+mj-lt"/>
              </a:rPr>
              <a:t> – </a:t>
            </a:r>
            <a:r>
              <a:rPr lang="cs-CZ" sz="1600" dirty="0" smtClean="0"/>
              <a:t>SPOLEČNÉ PROSTORY</a:t>
            </a:r>
          </a:p>
          <a:p>
            <a:r>
              <a:rPr lang="cs-CZ" sz="1600" dirty="0" smtClean="0">
                <a:solidFill>
                  <a:srgbClr val="C00000"/>
                </a:solidFill>
                <a:latin typeface="+mj-lt"/>
              </a:rPr>
              <a:t>ČERVENÁ </a:t>
            </a:r>
            <a:r>
              <a:rPr lang="cs-CZ" sz="1600" dirty="0" smtClean="0">
                <a:latin typeface="+mj-lt"/>
              </a:rPr>
              <a:t>– </a:t>
            </a:r>
            <a:r>
              <a:rPr lang="cs-CZ" sz="1600" dirty="0" smtClean="0"/>
              <a:t>FITNESS CENTRUM</a:t>
            </a:r>
          </a:p>
          <a:p>
            <a:r>
              <a:rPr lang="cs-CZ" sz="1600" dirty="0" smtClean="0">
                <a:solidFill>
                  <a:srgbClr val="FF3399"/>
                </a:solidFill>
                <a:latin typeface="+mj-lt"/>
              </a:rPr>
              <a:t>RŮŽOVÁ</a:t>
            </a:r>
            <a:r>
              <a:rPr lang="cs-CZ" sz="1600" dirty="0" smtClean="0"/>
              <a:t> – BYT Č.1</a:t>
            </a:r>
          </a:p>
          <a:p>
            <a:r>
              <a:rPr lang="cs-CZ" sz="1600" dirty="0" smtClean="0">
                <a:solidFill>
                  <a:srgbClr val="7030A0"/>
                </a:solidFill>
                <a:latin typeface="+mj-lt"/>
              </a:rPr>
              <a:t>FIALOVÁ</a:t>
            </a:r>
            <a:r>
              <a:rPr lang="cs-CZ" sz="1600" dirty="0" smtClean="0"/>
              <a:t> – BYT Č.2</a:t>
            </a:r>
            <a:endParaRPr lang="cs-CZ" sz="1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732240" y="4641826"/>
            <a:ext cx="9364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i="1" dirty="0" smtClean="0"/>
              <a:t>Zdroj</a:t>
            </a:r>
            <a:r>
              <a:rPr lang="cs-CZ" sz="1000" i="1" dirty="0"/>
              <a:t>:</a:t>
            </a:r>
            <a:r>
              <a:rPr lang="cs-CZ" sz="1000" i="1" dirty="0" smtClean="0"/>
              <a:t> Vlastní</a:t>
            </a:r>
            <a:endParaRPr lang="cs-CZ" sz="1000" i="1" dirty="0"/>
          </a:p>
        </p:txBody>
      </p:sp>
    </p:spTree>
    <p:extLst>
      <p:ext uri="{BB962C8B-B14F-4D97-AF65-F5344CB8AC3E}">
        <p14:creationId xmlns:p14="http://schemas.microsoft.com/office/powerpoint/2010/main" val="33394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Vlastní 1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976</TotalTime>
  <Words>432</Words>
  <Application>Microsoft Office PowerPoint</Application>
  <PresentationFormat>Předvádění na obrazovce (4:3)</PresentationFormat>
  <Paragraphs>96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Základní</vt:lpstr>
      <vt:lpstr>Rekonstrukce vybraného historického domu v Rokycanech</vt:lpstr>
      <vt:lpstr>OSNOVA OBHAJOBY:</vt:lpstr>
      <vt:lpstr>Motivace a důvody k řešení daného problému</vt:lpstr>
      <vt:lpstr>Cíl práce</vt:lpstr>
      <vt:lpstr>VÝZKUMNÝ PROBLÉM a metodika práce</vt:lpstr>
      <vt:lpstr>DOSAŽENÉ VÝSLEDKY A PřÍNOS PRÁCE</vt:lpstr>
      <vt:lpstr>Lokace objektu</vt:lpstr>
      <vt:lpstr>NÁVRH REKONSTUCE – I.NP</vt:lpstr>
      <vt:lpstr>NÁVRH REKONSTUCE – II.NP</vt:lpstr>
      <vt:lpstr>NÁVRH REKONSTUCE – III. A iv.np</vt:lpstr>
      <vt:lpstr>NÁVRH REKONSTUCE – POHLEDY</vt:lpstr>
      <vt:lpstr>ZÁVĚR A SHRNUTÍ</vt:lpstr>
      <vt:lpstr>Otázky vedoucího a oponenta</vt:lpstr>
      <vt:lpstr>Otázky vedoucího a oponenta</vt:lpstr>
      <vt:lpstr>Děkuji za pozornost 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Rekonstukce vybraného historického d</dc:title>
  <dc:creator>Gába</dc:creator>
  <cp:lastModifiedBy>Gába</cp:lastModifiedBy>
  <cp:revision>19</cp:revision>
  <dcterms:created xsi:type="dcterms:W3CDTF">2016-06-05T20:26:08Z</dcterms:created>
  <dcterms:modified xsi:type="dcterms:W3CDTF">2016-06-08T08:16:44Z</dcterms:modified>
</cp:coreProperties>
</file>