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79" r:id="rId15"/>
    <p:sldId id="280" r:id="rId16"/>
    <p:sldId id="281" r:id="rId17"/>
    <p:sldId id="275" r:id="rId18"/>
    <p:sldId id="282" r:id="rId19"/>
    <p:sldId id="283" r:id="rId20"/>
    <p:sldId id="288" r:id="rId21"/>
    <p:sldId id="286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8" autoAdjust="0"/>
    <p:restoredTop sz="9466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A9C6B-85E0-474F-924E-3B31EC0103D6}" type="datetimeFigureOut">
              <a:rPr lang="cs-CZ"/>
              <a:pPr/>
              <a:t>8.6.2016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73946-CFBB-429C-9CB9-50F26D9E130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68727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6/8/2016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8639" y="3043645"/>
            <a:ext cx="8079873" cy="762687"/>
          </a:xfrm>
        </p:spPr>
        <p:txBody>
          <a:bodyPr/>
          <a:lstStyle/>
          <a:p>
            <a:pPr algn="ctr"/>
            <a:r>
              <a:rPr lang="cs-CZ" sz="4800" dirty="0" smtClean="0"/>
              <a:t>Tepelné mosty spodní stavby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7618" y="4421335"/>
            <a:ext cx="8144134" cy="212432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algn="l"/>
            <a:r>
              <a:rPr lang="cs-CZ" dirty="0" smtClean="0"/>
              <a:t>Autor bakalářské práce: Luboš Pokorný</a:t>
            </a:r>
          </a:p>
          <a:p>
            <a:pPr algn="l"/>
            <a:r>
              <a:rPr lang="cs-CZ" dirty="0" smtClean="0"/>
              <a:t>Vedoucí bakalářské práce: Ing. Pavlína Charvátová</a:t>
            </a:r>
          </a:p>
          <a:p>
            <a:pPr algn="l"/>
            <a:r>
              <a:rPr lang="cs-CZ" dirty="0" smtClean="0"/>
              <a:t>Oponent bakalářské práce: Ing. Jan </a:t>
            </a:r>
            <a:r>
              <a:rPr lang="cs-CZ" dirty="0" err="1" smtClean="0"/>
              <a:t>Krlín</a:t>
            </a:r>
            <a:endParaRPr lang="cs-CZ" dirty="0" smtClean="0"/>
          </a:p>
          <a:p>
            <a:pPr algn="l"/>
            <a:r>
              <a:rPr lang="cs-CZ" dirty="0" smtClean="0"/>
              <a:t>České Budějovice, červen 2016</a:t>
            </a:r>
          </a:p>
          <a:p>
            <a:pPr algn="l"/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789612" y="339633"/>
            <a:ext cx="8232274" cy="1998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Vysoká škola technická a ekonomická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 smtClean="0">
                <a:latin typeface="+mj-lt"/>
                <a:ea typeface="+mj-ea"/>
                <a:cs typeface="+mj-cs"/>
              </a:rPr>
              <a:t>V Českých Budějovicích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BAKALÁŘSKÁ PRÁCE</a:t>
            </a:r>
            <a:endParaRPr kumimoji="0" lang="cs-CZ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4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Okrajové podmínky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Teplota v exteriéru: -15°C		</a:t>
            </a:r>
          </a:p>
          <a:p>
            <a:r>
              <a:rPr lang="cs-CZ" dirty="0" smtClean="0"/>
              <a:t>Teplota v interiéru:   21°C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Tepelný odpor stěny:	</a:t>
            </a:r>
            <a:r>
              <a:rPr lang="cs-CZ" dirty="0" err="1" smtClean="0"/>
              <a:t>R</a:t>
            </a:r>
            <a:r>
              <a:rPr lang="cs-CZ" baseline="-25000" dirty="0" err="1" smtClean="0"/>
              <a:t>si</a:t>
            </a:r>
            <a:r>
              <a:rPr lang="cs-CZ" dirty="0" smtClean="0"/>
              <a:t> = 0,130 m</a:t>
            </a:r>
            <a:r>
              <a:rPr lang="cs-CZ" baseline="30000" dirty="0" smtClean="0"/>
              <a:t>2</a:t>
            </a:r>
            <a:r>
              <a:rPr lang="cs-CZ" dirty="0" smtClean="0"/>
              <a:t>K/W 	</a:t>
            </a:r>
          </a:p>
          <a:p>
            <a:pPr>
              <a:buNone/>
            </a:pPr>
            <a:r>
              <a:rPr lang="cs-CZ" dirty="0" smtClean="0"/>
              <a:t>					</a:t>
            </a:r>
            <a:r>
              <a:rPr lang="cs-CZ" dirty="0" err="1" smtClean="0"/>
              <a:t>R</a:t>
            </a:r>
            <a:r>
              <a:rPr lang="cs-CZ" baseline="-25000" dirty="0" err="1" smtClean="0"/>
              <a:t>se</a:t>
            </a:r>
            <a:r>
              <a:rPr lang="cs-CZ" baseline="-25000" dirty="0" smtClean="0"/>
              <a:t> </a:t>
            </a:r>
            <a:r>
              <a:rPr lang="cs-CZ" dirty="0" smtClean="0"/>
              <a:t>=</a:t>
            </a:r>
            <a:r>
              <a:rPr lang="cs-CZ" baseline="-25000" dirty="0" smtClean="0"/>
              <a:t> </a:t>
            </a:r>
            <a:r>
              <a:rPr lang="cs-CZ" dirty="0" smtClean="0"/>
              <a:t>0,040 m</a:t>
            </a:r>
            <a:r>
              <a:rPr lang="cs-CZ" baseline="30000" dirty="0" smtClean="0"/>
              <a:t>2</a:t>
            </a:r>
            <a:r>
              <a:rPr lang="cs-CZ" dirty="0" smtClean="0"/>
              <a:t>K/W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Tepelný odpor podlahy:	</a:t>
            </a:r>
            <a:r>
              <a:rPr lang="cs-CZ" dirty="0" err="1" smtClean="0"/>
              <a:t>R</a:t>
            </a:r>
            <a:r>
              <a:rPr lang="cs-CZ" baseline="-25000" dirty="0" err="1" smtClean="0"/>
              <a:t>si</a:t>
            </a:r>
            <a:r>
              <a:rPr lang="cs-CZ" dirty="0" smtClean="0"/>
              <a:t> = 0,170 m</a:t>
            </a:r>
            <a:r>
              <a:rPr lang="cs-CZ" baseline="30000" dirty="0" smtClean="0"/>
              <a:t>2</a:t>
            </a:r>
            <a:r>
              <a:rPr lang="cs-CZ" dirty="0" smtClean="0"/>
              <a:t>K/W 	</a:t>
            </a:r>
          </a:p>
          <a:p>
            <a:pPr>
              <a:buNone/>
            </a:pPr>
            <a:r>
              <a:rPr lang="cs-CZ" dirty="0" smtClean="0"/>
              <a:t>					</a:t>
            </a:r>
            <a:r>
              <a:rPr lang="cs-CZ" dirty="0" err="1" smtClean="0"/>
              <a:t>R</a:t>
            </a:r>
            <a:r>
              <a:rPr lang="cs-CZ" baseline="-25000" dirty="0" err="1" smtClean="0"/>
              <a:t>se</a:t>
            </a:r>
            <a:r>
              <a:rPr lang="cs-CZ" baseline="-25000" dirty="0" smtClean="0"/>
              <a:t> </a:t>
            </a:r>
            <a:r>
              <a:rPr lang="cs-CZ" dirty="0" smtClean="0"/>
              <a:t>=</a:t>
            </a:r>
            <a:r>
              <a:rPr lang="cs-CZ" baseline="-25000" dirty="0" smtClean="0"/>
              <a:t> </a:t>
            </a:r>
            <a:r>
              <a:rPr lang="cs-CZ" dirty="0" smtClean="0"/>
              <a:t>0,000 m</a:t>
            </a:r>
            <a:r>
              <a:rPr lang="cs-CZ" baseline="30000" dirty="0" smtClean="0"/>
              <a:t>2</a:t>
            </a:r>
            <a:r>
              <a:rPr lang="cs-CZ" dirty="0" smtClean="0"/>
              <a:t>K/W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Posouzení dle úrovně terénu</a:t>
            </a:r>
            <a:endParaRPr lang="cs-CZ" sz="38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835" y="2609755"/>
            <a:ext cx="3700197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398" y="2579428"/>
            <a:ext cx="3712191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711" y="2323153"/>
            <a:ext cx="3379478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výsledků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87355" y="2542669"/>
          <a:ext cx="9594376" cy="3394108"/>
        </p:xfrm>
        <a:graphic>
          <a:graphicData uri="http://schemas.openxmlformats.org/drawingml/2006/table">
            <a:tbl>
              <a:tblPr/>
              <a:tblGrid>
                <a:gridCol w="1644028"/>
                <a:gridCol w="7950348"/>
              </a:tblGrid>
              <a:tr h="848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+mn-lt"/>
                          <a:ea typeface="Times New Roman"/>
                        </a:rPr>
                        <a:t>Lineární činitel prostupu tepla z exteriéru 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Ψ [W/(m.K)]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Detail 1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- 0,02926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Detail 2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- 0,02443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+mn-lt"/>
                          <a:ea typeface="Times New Roman"/>
                        </a:rPr>
                        <a:t>Detail 3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- 0,03871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 descr="7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6806" y="2405039"/>
            <a:ext cx="3480370" cy="35988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98315" y="6168004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0,872 </a:t>
            </a:r>
            <a:endParaRPr lang="cs-CZ" sz="2000" dirty="0"/>
          </a:p>
        </p:txBody>
      </p:sp>
      <p:pic>
        <p:nvPicPr>
          <p:cNvPr id="6" name="Obrázek 3" descr="8a i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4200" y="2355524"/>
            <a:ext cx="3794205" cy="371772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001826" y="6195297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0,882 </a:t>
            </a:r>
            <a:endParaRPr lang="cs-CZ" sz="2000" dirty="0"/>
          </a:p>
        </p:txBody>
      </p:sp>
      <p:pic>
        <p:nvPicPr>
          <p:cNvPr id="8" name="Obrázek 8" descr="9a iz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37830" y="2170811"/>
            <a:ext cx="3562851" cy="403892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9055211" y="6277184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0,892 </a:t>
            </a:r>
            <a:endParaRPr lang="cs-CZ" sz="20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77422" y="739580"/>
            <a:ext cx="10495127" cy="1080938"/>
          </a:xfrm>
        </p:spPr>
        <p:txBody>
          <a:bodyPr/>
          <a:lstStyle/>
          <a:p>
            <a:r>
              <a:rPr lang="cs-CZ" dirty="0" smtClean="0"/>
              <a:t>Teplotní pole a faktor nejnižší povrchové teploty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069" y="753228"/>
            <a:ext cx="10713492" cy="1080938"/>
          </a:xfrm>
        </p:spPr>
        <p:txBody>
          <a:bodyPr>
            <a:normAutofit/>
          </a:bodyPr>
          <a:lstStyle/>
          <a:p>
            <a:r>
              <a:rPr lang="cs-CZ" dirty="0" smtClean="0"/>
              <a:t>Posouzení dle použitého materiálu nosné konstrukce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892" y="2582460"/>
            <a:ext cx="3720317" cy="363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0344" y="2579427"/>
            <a:ext cx="3746301" cy="364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pro obsah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7714" y="2552132"/>
            <a:ext cx="3589361" cy="367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Porovnání výsledků</a:t>
            </a:r>
            <a:endParaRPr lang="cs-CZ" sz="3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187355" y="2542669"/>
          <a:ext cx="9594376" cy="3394108"/>
        </p:xfrm>
        <a:graphic>
          <a:graphicData uri="http://schemas.openxmlformats.org/drawingml/2006/table">
            <a:tbl>
              <a:tblPr/>
              <a:tblGrid>
                <a:gridCol w="1644028"/>
                <a:gridCol w="7950348"/>
              </a:tblGrid>
              <a:tr h="848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+mn-lt"/>
                          <a:ea typeface="Times New Roman"/>
                        </a:rPr>
                        <a:t>Lineární činitel prostupu tepla z exteriéru </a:t>
                      </a:r>
                      <a:r>
                        <a:rPr lang="cs-CZ" sz="2400" dirty="0">
                          <a:latin typeface="+mn-lt"/>
                          <a:ea typeface="Times New Roman"/>
                        </a:rPr>
                        <a:t>Ψ [W/(m.K)]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Detail 1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- 0,02926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+mn-lt"/>
                          <a:ea typeface="Times New Roman"/>
                        </a:rPr>
                        <a:t>Detail </a:t>
                      </a:r>
                      <a:r>
                        <a:rPr lang="cs-CZ" sz="2400" b="1" dirty="0" smtClean="0">
                          <a:latin typeface="+mn-lt"/>
                          <a:ea typeface="Times New Roman"/>
                        </a:rPr>
                        <a:t>4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0,03377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latin typeface="+mn-lt"/>
                          <a:ea typeface="Times New Roman"/>
                        </a:rPr>
                        <a:t>Detail </a:t>
                      </a:r>
                      <a:r>
                        <a:rPr lang="cs-CZ" sz="2400" b="1" dirty="0" smtClean="0">
                          <a:latin typeface="+mn-lt"/>
                          <a:ea typeface="Times New Roman"/>
                        </a:rPr>
                        <a:t>5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- </a:t>
                      </a:r>
                      <a:r>
                        <a:rPr lang="cs-CZ" sz="2400" dirty="0" smtClean="0">
                          <a:latin typeface="+mn-lt"/>
                          <a:ea typeface="Times New Roman"/>
                        </a:rPr>
                        <a:t>0,07047</a:t>
                      </a: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7422" y="739580"/>
            <a:ext cx="10495127" cy="1080938"/>
          </a:xfrm>
        </p:spPr>
        <p:txBody>
          <a:bodyPr/>
          <a:lstStyle/>
          <a:p>
            <a:r>
              <a:rPr lang="cs-CZ" dirty="0" smtClean="0"/>
              <a:t>Teplotní pole a faktor nejnižší povrchové teploty</a:t>
            </a:r>
            <a:endParaRPr lang="cs-CZ" dirty="0"/>
          </a:p>
        </p:txBody>
      </p:sp>
      <p:pic>
        <p:nvPicPr>
          <p:cNvPr id="4" name="Obrázek 9" descr="7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624" y="2459629"/>
            <a:ext cx="3480370" cy="359886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75986" y="6195298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0,872 </a:t>
            </a:r>
            <a:endParaRPr lang="cs-CZ" sz="2000" dirty="0"/>
          </a:p>
        </p:txBody>
      </p:sp>
      <p:pic>
        <p:nvPicPr>
          <p:cNvPr id="6" name="Obrázek 14" descr="7b i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48918" y="2456597"/>
            <a:ext cx="3384645" cy="363247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9516" y="2429302"/>
            <a:ext cx="3195295" cy="377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972255" y="6193024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0,885 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84447" y="6288560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0,917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8490" y="766876"/>
            <a:ext cx="10089466" cy="1080938"/>
          </a:xfrm>
        </p:spPr>
        <p:txBody>
          <a:bodyPr>
            <a:normAutofit/>
          </a:bodyPr>
          <a:lstStyle/>
          <a:p>
            <a:r>
              <a:rPr lang="cs-CZ" dirty="0" smtClean="0"/>
              <a:t>Posouzení dle druhu a tloušťky tepelné izolace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3371" y="2541516"/>
            <a:ext cx="3619811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581933" y="2674960"/>
            <a:ext cx="59231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Varianta 1: MV (100 mm) + EPS (80 mm)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Varianta 2: MV (160 mm) + EPS (120 mm)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Varianta 3: MV (220 mm) + EPS (180 mm)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Varianta 4: EPS </a:t>
            </a:r>
            <a:r>
              <a:rPr lang="cs-CZ" dirty="0" err="1" smtClean="0"/>
              <a:t>Grey</a:t>
            </a:r>
            <a:r>
              <a:rPr lang="cs-CZ" dirty="0" smtClean="0"/>
              <a:t> (100 mm) + EPS </a:t>
            </a:r>
            <a:r>
              <a:rPr lang="cs-CZ" dirty="0" err="1" smtClean="0"/>
              <a:t>Grey</a:t>
            </a:r>
            <a:r>
              <a:rPr lang="cs-CZ" dirty="0" smtClean="0"/>
              <a:t> (80 mm)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Varianta 5: EPS </a:t>
            </a:r>
            <a:r>
              <a:rPr lang="cs-CZ" dirty="0" err="1" smtClean="0"/>
              <a:t>Grey</a:t>
            </a:r>
            <a:r>
              <a:rPr lang="cs-CZ" dirty="0" smtClean="0"/>
              <a:t> (140 mm) + EPS </a:t>
            </a:r>
            <a:r>
              <a:rPr lang="cs-CZ" dirty="0" err="1" smtClean="0"/>
              <a:t>Grey</a:t>
            </a:r>
            <a:r>
              <a:rPr lang="cs-CZ" dirty="0" smtClean="0"/>
              <a:t> (120 mm)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Varianta 6: EPS </a:t>
            </a:r>
            <a:r>
              <a:rPr lang="cs-CZ" dirty="0" err="1" smtClean="0"/>
              <a:t>Grey</a:t>
            </a:r>
            <a:r>
              <a:rPr lang="cs-CZ" dirty="0" smtClean="0"/>
              <a:t> (200 mm) + EPS </a:t>
            </a:r>
            <a:r>
              <a:rPr lang="cs-CZ" dirty="0" err="1" smtClean="0"/>
              <a:t>Grey</a:t>
            </a:r>
            <a:r>
              <a:rPr lang="cs-CZ" dirty="0" smtClean="0"/>
              <a:t> (180 mm)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výsledků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50878" y="2483891"/>
          <a:ext cx="10276764" cy="3821377"/>
        </p:xfrm>
        <a:graphic>
          <a:graphicData uri="http://schemas.openxmlformats.org/drawingml/2006/table">
            <a:tbl>
              <a:tblPr/>
              <a:tblGrid>
                <a:gridCol w="1760957"/>
                <a:gridCol w="8515807"/>
              </a:tblGrid>
              <a:tr h="545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Lineární činitel prostupu tepla z exteriéru </a:t>
                      </a:r>
                      <a:r>
                        <a:rPr lang="cs-CZ" sz="2400">
                          <a:latin typeface="+mn-lt"/>
                          <a:ea typeface="Times New Roman"/>
                        </a:rPr>
                        <a:t>Ψ [W/(m.K)]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Varianta 1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- 0,08933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Varianta 2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- 0,03377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Varianta 3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- 0,00001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Varianta 4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- 0,04997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Varianta 5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Times New Roman"/>
                        </a:rPr>
                        <a:t>- 0,00110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>
                          <a:latin typeface="+mn-lt"/>
                          <a:ea typeface="Times New Roman"/>
                        </a:rPr>
                        <a:t>Varianta 6</a:t>
                      </a:r>
                      <a:endParaRPr lang="cs-CZ" sz="24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Times New Roman"/>
                        </a:rPr>
                        <a:t>0,02587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Optimální řešení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5972" y="2852380"/>
          <a:ext cx="8407019" cy="2715905"/>
        </p:xfrm>
        <a:graphic>
          <a:graphicData uri="http://schemas.openxmlformats.org/drawingml/2006/table">
            <a:tbl>
              <a:tblPr/>
              <a:tblGrid>
                <a:gridCol w="3297567"/>
                <a:gridCol w="2697067"/>
                <a:gridCol w="2412385"/>
              </a:tblGrid>
              <a:tr h="1440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</a:rPr>
                        <a:t>Typ materiálu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</a:rPr>
                        <a:t>Součinitel tepelné vodivosti </a:t>
                      </a:r>
                      <a:r>
                        <a:rPr lang="cs-CZ" sz="2400" i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λ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</a:rPr>
                        <a:t>[W/(m.K)]</a:t>
                      </a:r>
                      <a:endParaRPr lang="cs-CZ" sz="2400" dirty="0">
                        <a:solidFill>
                          <a:schemeClr val="tx1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</a:rPr>
                        <a:t>Tloušťka vrstvy  </a:t>
                      </a:r>
                      <a:r>
                        <a:rPr lang="cs-CZ" sz="2400">
                          <a:latin typeface="+mn-lt"/>
                          <a:ea typeface="Times New Roman"/>
                        </a:rPr>
                        <a:t>[mm]</a:t>
                      </a:r>
                      <a:endParaRPr lang="cs-CZ" sz="2400"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</a:rPr>
                        <a:t>Isover TF PROFI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</a:rPr>
                        <a:t>0,038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</a:rPr>
                        <a:t>160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</a:rPr>
                        <a:t>Isover EPS 100 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+mn-lt"/>
                          <a:ea typeface="Calibri"/>
                        </a:rPr>
                        <a:t>0,037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+mn-lt"/>
                          <a:ea typeface="Calibri"/>
                        </a:rPr>
                        <a:t>120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21" y="766291"/>
            <a:ext cx="10096536" cy="1080938"/>
          </a:xfrm>
        </p:spPr>
        <p:txBody>
          <a:bodyPr>
            <a:noAutofit/>
          </a:bodyPr>
          <a:lstStyle/>
          <a:p>
            <a:r>
              <a:rPr lang="cs-CZ" sz="3800" dirty="0" smtClean="0"/>
              <a:t>Motivace a důvody k řešení daného problému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Aktuálnost tématu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Osobní zájem o dané téma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Součást odborné praxe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2" descr="I-z_7b-04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7098" y="2486925"/>
            <a:ext cx="3220035" cy="3598863"/>
          </a:xfrm>
          <a:prstGeom prst="rect">
            <a:avLst/>
          </a:prstGeom>
        </p:spPr>
      </p:pic>
      <p:pic>
        <p:nvPicPr>
          <p:cNvPr id="5" name="Obrázek 34" descr="I-z_7b-05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4818" y="2473277"/>
            <a:ext cx="3236271" cy="3598863"/>
          </a:xfrm>
          <a:prstGeom prst="rect">
            <a:avLst/>
          </a:prstGeom>
        </p:spPr>
      </p:pic>
      <p:pic>
        <p:nvPicPr>
          <p:cNvPr id="6" name="Obrázek 36" descr="I-z_7b-06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5175" y="2486924"/>
            <a:ext cx="3163715" cy="359886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467055" y="6222593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0,867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356666" y="6236241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0,885 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098429" y="6208945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0,900 </a:t>
            </a:r>
            <a:endParaRPr lang="cs-CZ" sz="20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77422" y="739580"/>
            <a:ext cx="10495127" cy="1080938"/>
          </a:xfrm>
        </p:spPr>
        <p:txBody>
          <a:bodyPr/>
          <a:lstStyle/>
          <a:p>
            <a:r>
              <a:rPr lang="cs-CZ" dirty="0" smtClean="0"/>
              <a:t>Teplotní pole a faktor nejnižší povrchové teploty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24" descr="I-z_7b-0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2244" y="2514221"/>
            <a:ext cx="3234902" cy="3598863"/>
          </a:xfrm>
          <a:prstGeom prst="rect">
            <a:avLst/>
          </a:prstGeom>
        </p:spPr>
      </p:pic>
      <p:pic>
        <p:nvPicPr>
          <p:cNvPr id="5" name="Obrázek 14" descr="7b iz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9511" y="2486925"/>
            <a:ext cx="3219592" cy="3598863"/>
          </a:xfrm>
          <a:prstGeom prst="rect">
            <a:avLst/>
          </a:prstGeom>
        </p:spPr>
      </p:pic>
      <p:pic>
        <p:nvPicPr>
          <p:cNvPr id="6" name="Obrázek 30" descr="I-z_7b-03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8546" y="2486926"/>
            <a:ext cx="3229677" cy="359886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30577" y="6222593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0,873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151951" y="6195298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0,884 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959675" y="6208945"/>
            <a:ext cx="287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 smtClean="0"/>
              <a:t>f</a:t>
            </a:r>
            <a:r>
              <a:rPr lang="cs-CZ" sz="2000" baseline="-25000" dirty="0" err="1" smtClean="0"/>
              <a:t>Rsi</a:t>
            </a:r>
            <a:r>
              <a:rPr lang="cs-CZ" sz="2000" baseline="-25000" dirty="0" smtClean="0"/>
              <a:t> </a:t>
            </a:r>
            <a:r>
              <a:rPr lang="cs-CZ" sz="2000" dirty="0" smtClean="0"/>
              <a:t>= 0,900 </a:t>
            </a:r>
            <a:endParaRPr lang="cs-CZ" sz="2000" dirty="0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177422" y="739580"/>
            <a:ext cx="10495127" cy="1080938"/>
          </a:xfrm>
        </p:spPr>
        <p:txBody>
          <a:bodyPr/>
          <a:lstStyle/>
          <a:p>
            <a:r>
              <a:rPr lang="cs-CZ" dirty="0" smtClean="0"/>
              <a:t>Teplotní pole a faktor nejnižší povrchové teploty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Doplňující dotazy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dirty="0" smtClean="0"/>
              <a:t>Jaký rozdíl je v programu Area a </a:t>
            </a:r>
            <a:r>
              <a:rPr lang="cs-CZ" dirty="0" err="1" smtClean="0"/>
              <a:t>QuickField</a:t>
            </a:r>
            <a:r>
              <a:rPr lang="cs-CZ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Načítání z DWG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Stacionární teplotní pole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Geometrie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Kondenzace vodní páry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Děkuji za pozornost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Cíl práce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Cílem práce je vyhodnotit jednotlivá řešení detailů spodní stavby a najít optimální řešení.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Výzkumný problém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cs-CZ" dirty="0" smtClean="0"/>
              <a:t>Hlavní úkoly: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Kvantifikovat tepelné mosty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Posoudit jednotlivé </a:t>
            </a:r>
            <a:r>
              <a:rPr lang="cs-CZ" dirty="0" smtClean="0"/>
              <a:t>detaily </a:t>
            </a:r>
            <a:r>
              <a:rPr lang="cs-CZ" dirty="0" smtClean="0"/>
              <a:t>mezi sebou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Zvolit optimální řešení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Metodika práce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cs-CZ" dirty="0" smtClean="0"/>
              <a:t>Navržení a zakreslení vybraných detailů spodní stavby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Výpočet součinitele prostupu tepla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Výpočet lineárního činitele prostupu tepla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Posouzení na faktor nejnižší povrchové teploty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Porovnání výsledných hodnot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Schéma zvoleného detailu</a:t>
            </a:r>
            <a:endParaRPr lang="cs-CZ" sz="3800" dirty="0"/>
          </a:p>
        </p:txBody>
      </p:sp>
      <p:pic>
        <p:nvPicPr>
          <p:cNvPr id="4" name="Zástupný symbol pro obsah 3" descr="schéma detailu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994" y="2325189"/>
            <a:ext cx="6492240" cy="4180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Vzorce pro výpočty</a:t>
            </a:r>
            <a:endParaRPr lang="cs-CZ" sz="3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83494" y="2805316"/>
            <a:ext cx="6681636" cy="106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832" y="5004977"/>
            <a:ext cx="625792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704012" y="2194559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Lineární činitel prostupu tepla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647407" y="4319451"/>
            <a:ext cx="5581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Faktor nejnižší povrchové teploty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Lineární činitel prostupu tepla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41861" y="2323737"/>
            <a:ext cx="8077344" cy="411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693383" y="2114805"/>
            <a:ext cx="9613861" cy="86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 nejnižší povrchové teploty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1175" y="2535895"/>
            <a:ext cx="9422803" cy="365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TC104033917[[fn=Berlín]]</Template>
  <TotalTime>1353</TotalTime>
  <Words>435</Words>
  <Application>Microsoft Office PowerPoint</Application>
  <PresentationFormat>Vlastní</PresentationFormat>
  <Paragraphs>116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Berlín</vt:lpstr>
      <vt:lpstr>Tepelné mosty spodní stavby</vt:lpstr>
      <vt:lpstr>Motivace a důvody k řešení daného problému</vt:lpstr>
      <vt:lpstr>Cíl práce</vt:lpstr>
      <vt:lpstr>Výzkumný problém</vt:lpstr>
      <vt:lpstr>Metodika práce</vt:lpstr>
      <vt:lpstr>Schéma zvoleného detailu</vt:lpstr>
      <vt:lpstr>Vzorce pro výpočty</vt:lpstr>
      <vt:lpstr>Lineární činitel prostupu tepla</vt:lpstr>
      <vt:lpstr>Faktor nejnižší povrchové teploty</vt:lpstr>
      <vt:lpstr>Okrajové podmínky</vt:lpstr>
      <vt:lpstr>Posouzení dle úrovně terénu</vt:lpstr>
      <vt:lpstr>Porovnání výsledků</vt:lpstr>
      <vt:lpstr>Teplotní pole a faktor nejnižší povrchové teploty</vt:lpstr>
      <vt:lpstr>Posouzení dle použitého materiálu nosné konstrukce</vt:lpstr>
      <vt:lpstr>Porovnání výsledků</vt:lpstr>
      <vt:lpstr>Teplotní pole a faktor nejnižší povrchové teploty</vt:lpstr>
      <vt:lpstr>Posouzení dle druhu a tloušťky tepelné izolace</vt:lpstr>
      <vt:lpstr>Vyhodnocení výsledků</vt:lpstr>
      <vt:lpstr>Optimální řešení</vt:lpstr>
      <vt:lpstr>Teplotní pole a faktor nejnižší povrchové teploty</vt:lpstr>
      <vt:lpstr>Teplotní pole a faktor nejnižší povrchové teploty</vt:lpstr>
      <vt:lpstr>Doplňující dotazy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 Barborik</dc:creator>
  <cp:lastModifiedBy>Lubos</cp:lastModifiedBy>
  <cp:revision>135</cp:revision>
  <dcterms:created xsi:type="dcterms:W3CDTF">2013-07-31T14:15:51Z</dcterms:created>
  <dcterms:modified xsi:type="dcterms:W3CDTF">2016-06-08T16:34:12Z</dcterms:modified>
</cp:coreProperties>
</file>