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70" r:id="rId8"/>
    <p:sldId id="269" r:id="rId9"/>
    <p:sldId id="266" r:id="rId10"/>
    <p:sldId id="267" r:id="rId11"/>
    <p:sldId id="271" r:id="rId12"/>
    <p:sldId id="272" r:id="rId13"/>
    <p:sldId id="261" r:id="rId14"/>
    <p:sldId id="262" r:id="rId15"/>
    <p:sldId id="26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2CC"/>
    <a:srgbClr val="EAF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0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4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3606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4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1322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13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38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0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4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1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5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5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4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5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1537855"/>
            <a:ext cx="7766936" cy="2512981"/>
          </a:xfrm>
        </p:spPr>
        <p:txBody>
          <a:bodyPr/>
          <a:lstStyle/>
          <a:p>
            <a:r>
              <a:rPr lang="cs-CZ" b="1" dirty="0"/>
              <a:t>Novostavba objektu na území konkrétní obce v CHKO Šumava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000" dirty="0" smtClean="0"/>
              <a:t>Autor bakalářské práce: Petr Perman</a:t>
            </a:r>
          </a:p>
          <a:p>
            <a:r>
              <a:rPr lang="cs-CZ" sz="2000" dirty="0" smtClean="0"/>
              <a:t>Vedoucí bakalářské práce: Ing. Blanka </a:t>
            </a:r>
            <a:r>
              <a:rPr lang="cs-CZ" sz="2000" dirty="0" err="1" smtClean="0"/>
              <a:t>Pelánková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Oponent bakalářské práce: </a:t>
            </a:r>
            <a:r>
              <a:rPr lang="cs-CZ" sz="2000" dirty="0"/>
              <a:t>Ing. Milena Štanclová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507067" y="163248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Vysoká škola technická a ekonomická v Českých Budějovicích</a:t>
            </a:r>
          </a:p>
          <a:p>
            <a:r>
              <a:rPr lang="cs-CZ" dirty="0" smtClean="0"/>
              <a:t>Katedra </a:t>
            </a:r>
            <a:r>
              <a:rPr lang="cs-CZ" dirty="0"/>
              <a:t>stavitelství</a:t>
            </a:r>
          </a:p>
        </p:txBody>
      </p:sp>
    </p:spTree>
    <p:extLst>
      <p:ext uri="{BB962C8B-B14F-4D97-AF65-F5344CB8AC3E}">
        <p14:creationId xmlns:p14="http://schemas.microsoft.com/office/powerpoint/2010/main" val="4946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objektu – půdorys 2.NP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009" y="1350578"/>
            <a:ext cx="6875991" cy="550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77334" y="2160589"/>
            <a:ext cx="4638675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2</a:t>
            </a:r>
            <a:r>
              <a:rPr lang="cs-CZ" sz="2000" dirty="0" smtClean="0"/>
              <a:t>.NP – 115,3 m</a:t>
            </a:r>
            <a:r>
              <a:rPr lang="cs-CZ" sz="2000" baseline="30000" dirty="0" smtClean="0"/>
              <a:t>2</a:t>
            </a:r>
          </a:p>
          <a:p>
            <a:endParaRPr lang="cs-CZ" sz="2000" dirty="0" smtClean="0"/>
          </a:p>
          <a:p>
            <a:r>
              <a:rPr lang="cs-CZ" sz="2000" dirty="0" smtClean="0"/>
              <a:t>Výplně otvorů </a:t>
            </a:r>
          </a:p>
          <a:p>
            <a:pPr lvl="1"/>
            <a:r>
              <a:rPr lang="cs-CZ" sz="1800" dirty="0" smtClean="0"/>
              <a:t>Okna dřevěná špaletová</a:t>
            </a:r>
          </a:p>
          <a:p>
            <a:pPr lvl="1"/>
            <a:r>
              <a:rPr lang="cs-CZ" sz="1800" dirty="0" smtClean="0"/>
              <a:t>Dveře dřevěné kazetové</a:t>
            </a:r>
          </a:p>
          <a:p>
            <a:endParaRPr lang="cs-CZ" sz="2000" dirty="0" smtClean="0"/>
          </a:p>
          <a:p>
            <a:r>
              <a:rPr lang="cs-CZ" sz="2000" dirty="0" smtClean="0"/>
              <a:t>Krytina plechová RANNILA </a:t>
            </a:r>
            <a:r>
              <a:rPr lang="cs-CZ" sz="2000" dirty="0" err="1" smtClean="0"/>
              <a:t>Classic</a:t>
            </a:r>
            <a:r>
              <a:rPr lang="cs-CZ" sz="2000" dirty="0"/>
              <a:t> </a:t>
            </a:r>
            <a:r>
              <a:rPr lang="cs-CZ" sz="2000" dirty="0" smtClean="0"/>
              <a:t>- barva antracitová</a:t>
            </a:r>
          </a:p>
          <a:p>
            <a:endParaRPr lang="cs-CZ" sz="2000" dirty="0"/>
          </a:p>
          <a:p>
            <a:r>
              <a:rPr lang="cs-CZ" sz="2000" dirty="0" smtClean="0"/>
              <a:t>Střešní okna – napodobují </a:t>
            </a:r>
            <a:r>
              <a:rPr lang="cs-CZ" sz="2000" dirty="0" err="1" smtClean="0"/>
              <a:t>výlezový</a:t>
            </a:r>
            <a:r>
              <a:rPr lang="cs-CZ" sz="2000" dirty="0" smtClean="0"/>
              <a:t> otvor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724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objektu – řez A-A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77334" y="2160589"/>
            <a:ext cx="4638675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Skladba podlahy na terénu</a:t>
            </a:r>
          </a:p>
          <a:p>
            <a:pPr lvl="1"/>
            <a:r>
              <a:rPr lang="cs-CZ" dirty="0"/>
              <a:t>nášlapná vrstvy dle legendy</a:t>
            </a:r>
          </a:p>
          <a:p>
            <a:pPr lvl="1"/>
            <a:r>
              <a:rPr lang="cs-CZ" dirty="0"/>
              <a:t>betonová mazanina C12/15 </a:t>
            </a:r>
            <a:r>
              <a:rPr lang="cs-CZ" dirty="0" err="1"/>
              <a:t>tl</a:t>
            </a:r>
            <a:r>
              <a:rPr lang="cs-CZ" dirty="0"/>
              <a:t>. 80 mm, </a:t>
            </a:r>
            <a:r>
              <a:rPr lang="cs-CZ" dirty="0" smtClean="0"/>
              <a:t>+ síť </a:t>
            </a:r>
            <a:r>
              <a:rPr lang="cs-CZ" dirty="0"/>
              <a:t>KARI 150/150/6 mm</a:t>
            </a:r>
          </a:p>
          <a:p>
            <a:pPr lvl="1"/>
            <a:r>
              <a:rPr lang="pt-BR" dirty="0" err="1"/>
              <a:t>separační</a:t>
            </a:r>
            <a:r>
              <a:rPr lang="pt-BR" dirty="0"/>
              <a:t> </a:t>
            </a:r>
            <a:r>
              <a:rPr lang="pt-BR" dirty="0" err="1"/>
              <a:t>vrstva</a:t>
            </a:r>
            <a:r>
              <a:rPr lang="pt-BR" dirty="0"/>
              <a:t> </a:t>
            </a:r>
            <a:r>
              <a:rPr lang="pt-BR" dirty="0" err="1"/>
              <a:t>lepenka</a:t>
            </a:r>
            <a:r>
              <a:rPr lang="pt-BR" dirty="0"/>
              <a:t> A 400 H</a:t>
            </a:r>
          </a:p>
          <a:p>
            <a:pPr lvl="1"/>
            <a:r>
              <a:rPr lang="cs-CZ" dirty="0"/>
              <a:t>tepelná izolace STYRODUR </a:t>
            </a:r>
            <a:r>
              <a:rPr lang="cs-CZ" dirty="0" err="1"/>
              <a:t>tl</a:t>
            </a:r>
            <a:r>
              <a:rPr lang="cs-CZ" dirty="0"/>
              <a:t>. 160 mm</a:t>
            </a:r>
          </a:p>
          <a:p>
            <a:pPr lvl="1"/>
            <a:r>
              <a:rPr lang="cs-CZ" dirty="0"/>
              <a:t>hydroizolace (protiradonová izolace) </a:t>
            </a:r>
            <a:r>
              <a:rPr lang="cs-CZ" dirty="0" smtClean="0"/>
              <a:t>2 x ARFLEX </a:t>
            </a:r>
            <a:r>
              <a:rPr lang="cs-CZ" dirty="0"/>
              <a:t>+ NA + NP</a:t>
            </a:r>
          </a:p>
          <a:p>
            <a:pPr lvl="1"/>
            <a:r>
              <a:rPr lang="cs-CZ" dirty="0"/>
              <a:t>podkladní beton C12/15 </a:t>
            </a:r>
            <a:r>
              <a:rPr lang="cs-CZ" dirty="0" err="1"/>
              <a:t>tl</a:t>
            </a:r>
            <a:r>
              <a:rPr lang="cs-CZ" dirty="0"/>
              <a:t>. 150 mm + síť KARI 150/150/6 mm</a:t>
            </a:r>
          </a:p>
          <a:p>
            <a:pPr lvl="1"/>
            <a:r>
              <a:rPr lang="cs-CZ" dirty="0"/>
              <a:t>štěrkopískový </a:t>
            </a:r>
            <a:r>
              <a:rPr lang="cs-CZ" dirty="0" err="1"/>
              <a:t>podsip</a:t>
            </a:r>
            <a:r>
              <a:rPr lang="cs-CZ" dirty="0"/>
              <a:t> </a:t>
            </a:r>
            <a:r>
              <a:rPr lang="cs-CZ" dirty="0" err="1"/>
              <a:t>tl</a:t>
            </a:r>
            <a:r>
              <a:rPr lang="cs-CZ" dirty="0"/>
              <a:t>. 100 mm</a:t>
            </a:r>
          </a:p>
          <a:p>
            <a:pPr lvl="1"/>
            <a:r>
              <a:rPr lang="cs-CZ" dirty="0"/>
              <a:t>hutněný násyp </a:t>
            </a:r>
            <a:r>
              <a:rPr lang="cs-CZ" dirty="0" err="1"/>
              <a:t>tl</a:t>
            </a:r>
            <a:r>
              <a:rPr lang="cs-CZ" dirty="0"/>
              <a:t>. 0 - 800 mm</a:t>
            </a:r>
          </a:p>
          <a:p>
            <a:pPr lvl="1"/>
            <a:r>
              <a:rPr lang="cs-CZ" dirty="0"/>
              <a:t>rostlý </a:t>
            </a:r>
            <a:r>
              <a:rPr lang="cs-CZ" dirty="0" err="1"/>
              <a:t>terém</a:t>
            </a:r>
            <a:endParaRPr lang="cs-CZ" dirty="0"/>
          </a:p>
          <a:p>
            <a:pPr lvl="1"/>
            <a:endParaRPr lang="cs-CZ" sz="1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72" y="1396538"/>
            <a:ext cx="6826828" cy="5461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ál 2"/>
          <p:cNvSpPr/>
          <p:nvPr/>
        </p:nvSpPr>
        <p:spPr>
          <a:xfrm>
            <a:off x="9867207" y="5070764"/>
            <a:ext cx="897774" cy="897774"/>
          </a:xfrm>
          <a:prstGeom prst="ellipse">
            <a:avLst/>
          </a:prstGeom>
          <a:solidFill>
            <a:srgbClr val="F8D2CC">
              <a:alpha val="4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8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objektu – řez A-A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77334" y="2160589"/>
            <a:ext cx="4638675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Skladba podlahy střechy</a:t>
            </a:r>
          </a:p>
          <a:p>
            <a:pPr lvl="1"/>
            <a:r>
              <a:rPr lang="cs-CZ" dirty="0"/>
              <a:t>střešní krytina plechová se </a:t>
            </a:r>
            <a:r>
              <a:rPr lang="cs-CZ" dirty="0" err="1"/>
              <a:t>svlaky</a:t>
            </a:r>
            <a:r>
              <a:rPr lang="cs-CZ" dirty="0"/>
              <a:t> z tabulí RANNILA </a:t>
            </a:r>
            <a:r>
              <a:rPr lang="cs-CZ" dirty="0" err="1"/>
              <a:t>Classic</a:t>
            </a:r>
            <a:endParaRPr lang="cs-CZ" dirty="0"/>
          </a:p>
          <a:p>
            <a:pPr lvl="1"/>
            <a:r>
              <a:rPr lang="cs-CZ" dirty="0"/>
              <a:t>pojistná hydroizolace </a:t>
            </a:r>
            <a:r>
              <a:rPr lang="cs-CZ" dirty="0" err="1"/>
              <a:t>Tyvex</a:t>
            </a:r>
            <a:r>
              <a:rPr lang="cs-CZ" dirty="0"/>
              <a:t> SOFT ANTIREFLEX</a:t>
            </a:r>
          </a:p>
          <a:p>
            <a:pPr lvl="1"/>
            <a:r>
              <a:rPr lang="cs-CZ" dirty="0"/>
              <a:t>záklop z prken </a:t>
            </a:r>
            <a:r>
              <a:rPr lang="cs-CZ" dirty="0" err="1"/>
              <a:t>tl</a:t>
            </a:r>
            <a:r>
              <a:rPr lang="cs-CZ" dirty="0"/>
              <a:t>. 24 mm</a:t>
            </a:r>
          </a:p>
          <a:p>
            <a:pPr lvl="1"/>
            <a:r>
              <a:rPr lang="cs-CZ" dirty="0"/>
              <a:t>tepelně izolační desky mezi krokve ISOVER UNIROL PROFI </a:t>
            </a:r>
            <a:r>
              <a:rPr lang="cs-CZ" dirty="0" err="1"/>
              <a:t>tl</a:t>
            </a:r>
            <a:r>
              <a:rPr lang="cs-CZ" dirty="0"/>
              <a:t>. 160 mm</a:t>
            </a:r>
          </a:p>
          <a:p>
            <a:pPr lvl="1"/>
            <a:r>
              <a:rPr lang="da-DK" dirty="0" err="1"/>
              <a:t>tepelně</a:t>
            </a:r>
            <a:r>
              <a:rPr lang="da-DK" dirty="0"/>
              <a:t> </a:t>
            </a:r>
            <a:r>
              <a:rPr lang="da-DK" dirty="0" err="1"/>
              <a:t>izolační</a:t>
            </a:r>
            <a:r>
              <a:rPr lang="da-DK" dirty="0"/>
              <a:t> </a:t>
            </a:r>
            <a:r>
              <a:rPr lang="da-DK" dirty="0" err="1"/>
              <a:t>desky</a:t>
            </a:r>
            <a:r>
              <a:rPr lang="da-DK" dirty="0"/>
              <a:t> pod </a:t>
            </a:r>
            <a:r>
              <a:rPr lang="da-DK" dirty="0" err="1"/>
              <a:t>krokve</a:t>
            </a:r>
            <a:r>
              <a:rPr lang="da-DK" dirty="0"/>
              <a:t> ISOVER UNIROL PROFI </a:t>
            </a:r>
            <a:r>
              <a:rPr lang="da-DK" dirty="0" err="1"/>
              <a:t>tl</a:t>
            </a:r>
            <a:r>
              <a:rPr lang="da-DK" dirty="0"/>
              <a:t>. 120 mm</a:t>
            </a:r>
          </a:p>
          <a:p>
            <a:pPr lvl="1"/>
            <a:r>
              <a:rPr lang="cs-CZ" dirty="0"/>
              <a:t>parotěsná folie ISOVER VARIO KM DUPLEX UV</a:t>
            </a:r>
          </a:p>
          <a:p>
            <a:pPr lvl="1"/>
            <a:r>
              <a:rPr lang="cs-CZ" dirty="0"/>
              <a:t>tepelně izolační desky ISOVER UNIROL PROFI </a:t>
            </a:r>
            <a:r>
              <a:rPr lang="cs-CZ" dirty="0" err="1"/>
              <a:t>tl</a:t>
            </a:r>
            <a:r>
              <a:rPr lang="cs-CZ" dirty="0"/>
              <a:t>. 40 mm</a:t>
            </a:r>
          </a:p>
          <a:p>
            <a:pPr lvl="1"/>
            <a:r>
              <a:rPr lang="cs-CZ" dirty="0"/>
              <a:t>sádrokartonový podhled </a:t>
            </a:r>
            <a:r>
              <a:rPr lang="cs-CZ" dirty="0" err="1"/>
              <a:t>tl</a:t>
            </a:r>
            <a:r>
              <a:rPr lang="cs-CZ" dirty="0"/>
              <a:t>. 12,5 mm </a:t>
            </a:r>
            <a:r>
              <a:rPr lang="cs-CZ" dirty="0" smtClean="0"/>
              <a:t>na kovovou </a:t>
            </a:r>
            <a:r>
              <a:rPr lang="cs-CZ" dirty="0" smtClean="0"/>
              <a:t>konstrukci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72" y="1396538"/>
            <a:ext cx="6826828" cy="5461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ál 6"/>
          <p:cNvSpPr/>
          <p:nvPr/>
        </p:nvSpPr>
        <p:spPr>
          <a:xfrm>
            <a:off x="10216342" y="2892830"/>
            <a:ext cx="897774" cy="897774"/>
          </a:xfrm>
          <a:prstGeom prst="ellipse">
            <a:avLst/>
          </a:prstGeom>
          <a:solidFill>
            <a:srgbClr val="F8D2CC">
              <a:alpha val="4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2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Závěrečné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Cíl bakalářské práce byl splněn v celém rozsahu, včetně zpracování projektové dokumentace ke stavebnímu povolení za </a:t>
            </a:r>
            <a:r>
              <a:rPr lang="cs-CZ" sz="2000" dirty="0" smtClean="0"/>
              <a:t>dodržení </a:t>
            </a:r>
            <a:r>
              <a:rPr lang="cs-CZ" sz="2000" dirty="0"/>
              <a:t>všech </a:t>
            </a:r>
            <a:r>
              <a:rPr lang="cs-CZ" sz="2000" dirty="0" smtClean="0"/>
              <a:t>požadavků </a:t>
            </a:r>
            <a:r>
              <a:rPr lang="cs-CZ" sz="2000" dirty="0"/>
              <a:t>na výstavbu</a:t>
            </a:r>
            <a:r>
              <a:rPr lang="cs-CZ" sz="2000" dirty="0" smtClean="0"/>
              <a:t>.</a:t>
            </a:r>
          </a:p>
          <a:p>
            <a:endParaRPr lang="cs-CZ" sz="2000" dirty="0"/>
          </a:p>
          <a:p>
            <a:r>
              <a:rPr lang="cs-CZ" sz="2000" dirty="0"/>
              <a:t>Výsledkem této bakalářské práce je vypracovaná dokumentace ke stavebnímu povolení v souladu s platnými zákony, normami, vyhláškami a jinými právními předpisy týkajících se staveb pro obytné </a:t>
            </a:r>
            <a:r>
              <a:rPr lang="cs-CZ" sz="2000" dirty="0" smtClean="0"/>
              <a:t>budovy.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240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 vedoucího a oponenta bakalářské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Jaké barevné řešení fasády je vhodné u objektů ve vesnické památkové zóně v CHKO Šumava?</a:t>
            </a:r>
          </a:p>
        </p:txBody>
      </p:sp>
    </p:spTree>
    <p:extLst>
      <p:ext uri="{BB962C8B-B14F-4D97-AF65-F5344CB8AC3E}">
        <p14:creationId xmlns:p14="http://schemas.microsoft.com/office/powerpoint/2010/main" val="17180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 komise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69" y="2513806"/>
            <a:ext cx="3035300" cy="31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81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„Všem částem stavebního díla škodí nejvíce lidská nedbalost a nedostatek péče.“</a:t>
            </a:r>
            <a:br>
              <a:rPr lang="cs-CZ" sz="1600" dirty="0"/>
            </a:br>
            <a:r>
              <a:rPr lang="cs-CZ" sz="1600" dirty="0"/>
              <a:t>– Leon </a:t>
            </a:r>
            <a:r>
              <a:rPr lang="cs-CZ" sz="1600" dirty="0" err="1"/>
              <a:t>Battista</a:t>
            </a:r>
            <a:r>
              <a:rPr lang="cs-CZ" sz="1600" dirty="0"/>
              <a:t> </a:t>
            </a:r>
            <a:r>
              <a:rPr lang="cs-CZ" sz="1600" dirty="0" smtClean="0"/>
              <a:t>Alberti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251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 a důvody k řešení dané problematiky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Blízkost tématu bakalářské práce s dosavadní praxí</a:t>
            </a:r>
          </a:p>
          <a:p>
            <a:endParaRPr lang="cs-CZ" sz="2000" dirty="0"/>
          </a:p>
          <a:p>
            <a:r>
              <a:rPr lang="cs-CZ" sz="2000" dirty="0" smtClean="0"/>
              <a:t>Rozšíření vlastních znalostí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170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bakalářské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Cílem </a:t>
            </a:r>
            <a:r>
              <a:rPr lang="cs-CZ" sz="2000" dirty="0"/>
              <a:t>bakalářské práce je návrh stavební části projektu pro stavební povolení. Tato zástavba je omezena podmínkami územního plánu </a:t>
            </a:r>
            <a:r>
              <a:rPr lang="cs-CZ" sz="2000" dirty="0" smtClean="0"/>
              <a:t>a požadavky </a:t>
            </a:r>
            <a:r>
              <a:rPr lang="cs-CZ" sz="2000" dirty="0"/>
              <a:t>na zachování urbanistických a architektonických hodnot území.</a:t>
            </a:r>
          </a:p>
        </p:txBody>
      </p:sp>
    </p:spTree>
    <p:extLst>
      <p:ext uri="{BB962C8B-B14F-4D97-AF65-F5344CB8AC3E}">
        <p14:creationId xmlns:p14="http://schemas.microsoft.com/office/powerpoint/2010/main" val="35066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Výzkumné problémy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architektonický návrh objektu zapadajícího do okolí </a:t>
            </a:r>
            <a:endParaRPr lang="cs-CZ" sz="2000" dirty="0" smtClean="0"/>
          </a:p>
          <a:p>
            <a:r>
              <a:rPr lang="cs-CZ" sz="2000" dirty="0" smtClean="0"/>
              <a:t>návrh </a:t>
            </a:r>
            <a:r>
              <a:rPr lang="cs-CZ" sz="2000" dirty="0"/>
              <a:t>dispozičního řešení objektu </a:t>
            </a:r>
            <a:endParaRPr lang="cs-CZ" sz="2000" dirty="0" smtClean="0"/>
          </a:p>
          <a:p>
            <a:r>
              <a:rPr lang="cs-CZ" sz="2000" dirty="0" smtClean="0"/>
              <a:t>respektování </a:t>
            </a:r>
            <a:r>
              <a:rPr lang="cs-CZ" sz="2000" dirty="0"/>
              <a:t>norem, zákonů a vyhlášek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377958"/>
            <a:ext cx="10058400" cy="327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38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Metoda sběru dat</a:t>
            </a:r>
          </a:p>
          <a:p>
            <a:pPr lvl="1"/>
            <a:r>
              <a:rPr lang="cs-CZ" sz="1800" dirty="0" smtClean="0"/>
              <a:t>Literatura, normy, vyhlášky, </a:t>
            </a:r>
            <a:r>
              <a:rPr lang="cs-CZ" sz="1800" dirty="0" smtClean="0"/>
              <a:t>a další právní předpisy</a:t>
            </a:r>
            <a:endParaRPr lang="cs-CZ" sz="1800" dirty="0" smtClean="0"/>
          </a:p>
          <a:p>
            <a:pPr lvl="1"/>
            <a:endParaRPr lang="cs-CZ" sz="1800" dirty="0"/>
          </a:p>
          <a:p>
            <a:r>
              <a:rPr lang="cs-CZ" sz="2000" dirty="0" smtClean="0"/>
              <a:t>Analýza získaných dat</a:t>
            </a:r>
          </a:p>
          <a:p>
            <a:pPr lvl="1"/>
            <a:r>
              <a:rPr lang="cs-CZ" sz="1800" dirty="0" smtClean="0"/>
              <a:t>Na základě sesbíraných dat byla provedena studie objektu</a:t>
            </a:r>
          </a:p>
          <a:p>
            <a:pPr lvl="1"/>
            <a:endParaRPr lang="cs-CZ" sz="1800" dirty="0"/>
          </a:p>
          <a:p>
            <a:r>
              <a:rPr lang="cs-CZ" sz="2000" dirty="0" smtClean="0"/>
              <a:t>Metoda návrhu objektu</a:t>
            </a:r>
          </a:p>
          <a:p>
            <a:pPr lvl="1"/>
            <a:r>
              <a:rPr lang="cs-CZ" sz="1800" dirty="0" smtClean="0"/>
              <a:t>Zpracování projektové dokumentace ke stavebnímu povolení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305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objektu - umístění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 b="12509"/>
          <a:stretch/>
        </p:blipFill>
        <p:spPr>
          <a:xfrm>
            <a:off x="3201459" y="1270000"/>
            <a:ext cx="8990541" cy="534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77334" y="2160589"/>
            <a:ext cx="377084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CHKO Šumava</a:t>
            </a:r>
          </a:p>
          <a:p>
            <a:endParaRPr lang="cs-CZ" sz="2000" dirty="0" smtClean="0"/>
          </a:p>
          <a:p>
            <a:r>
              <a:rPr lang="cs-CZ" sz="2000" dirty="0" smtClean="0"/>
              <a:t>České Žleby</a:t>
            </a:r>
          </a:p>
          <a:p>
            <a:endParaRPr lang="cs-CZ" sz="2000" dirty="0"/>
          </a:p>
          <a:p>
            <a:r>
              <a:rPr lang="cs-CZ" sz="2000" dirty="0" smtClean="0"/>
              <a:t>Osada Dobrá</a:t>
            </a:r>
          </a:p>
          <a:p>
            <a:endParaRPr lang="cs-CZ" sz="2000" dirty="0"/>
          </a:p>
          <a:p>
            <a:r>
              <a:rPr lang="cs-CZ" sz="2000" dirty="0" smtClean="0"/>
              <a:t>St. </a:t>
            </a:r>
            <a:r>
              <a:rPr lang="cs-CZ" sz="2000" dirty="0" err="1" smtClean="0"/>
              <a:t>parc</a:t>
            </a:r>
            <a:r>
              <a:rPr lang="cs-CZ" sz="2000" dirty="0" smtClean="0"/>
              <a:t>. č. 941</a:t>
            </a:r>
            <a:endParaRPr lang="cs-CZ" sz="2000" dirty="0"/>
          </a:p>
        </p:txBody>
      </p:sp>
      <p:sp>
        <p:nvSpPr>
          <p:cNvPr id="3" name="Šipka doprava 2"/>
          <p:cNvSpPr/>
          <p:nvPr/>
        </p:nvSpPr>
        <p:spPr>
          <a:xfrm>
            <a:off x="7264467" y="5104014"/>
            <a:ext cx="864523" cy="232757"/>
          </a:xfrm>
          <a:prstGeom prst="rightArrow">
            <a:avLst>
              <a:gd name="adj1" fmla="val 50000"/>
              <a:gd name="adj2" fmla="val 12142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6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objektu – podklady</a:t>
            </a: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77334" y="2160589"/>
            <a:ext cx="49362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Půdorysná </a:t>
            </a:r>
            <a:r>
              <a:rPr lang="pt-BR" sz="2000" dirty="0" smtClean="0"/>
              <a:t>forma </a:t>
            </a:r>
            <a:r>
              <a:rPr lang="pt-BR" sz="2000" dirty="0"/>
              <a:t>– </a:t>
            </a:r>
            <a:r>
              <a:rPr lang="cs-CZ" sz="2000" dirty="0" smtClean="0"/>
              <a:t>obdélník </a:t>
            </a:r>
            <a:r>
              <a:rPr lang="pt-BR" sz="2000" dirty="0" smtClean="0"/>
              <a:t>o </a:t>
            </a:r>
            <a:r>
              <a:rPr lang="cs-CZ" sz="2000" dirty="0" smtClean="0"/>
              <a:t>poměr</a:t>
            </a:r>
            <a:r>
              <a:rPr lang="pt-BR" sz="2000" dirty="0" smtClean="0"/>
              <a:t> </a:t>
            </a:r>
            <a:r>
              <a:rPr lang="cs-CZ" sz="2000" dirty="0" smtClean="0"/>
              <a:t>stran</a:t>
            </a:r>
            <a:r>
              <a:rPr lang="pt-BR" sz="2000" dirty="0" smtClean="0"/>
              <a:t> </a:t>
            </a:r>
            <a:r>
              <a:rPr lang="pt-BR" sz="2000" dirty="0"/>
              <a:t>1:2 – </a:t>
            </a:r>
            <a:r>
              <a:rPr lang="pt-BR" sz="2000" dirty="0" smtClean="0"/>
              <a:t>2:3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Sedlová</a:t>
            </a:r>
            <a:r>
              <a:rPr lang="cs-CZ" sz="2000" dirty="0"/>
              <a:t>, polovalbová, zabírající min</a:t>
            </a:r>
            <a:r>
              <a:rPr lang="cs-CZ" sz="2000" dirty="0" smtClean="0"/>
              <a:t>. 2/5 </a:t>
            </a:r>
            <a:r>
              <a:rPr lang="cs-CZ" sz="2000" dirty="0"/>
              <a:t>výšky </a:t>
            </a:r>
            <a:r>
              <a:rPr lang="cs-CZ" sz="2000" dirty="0" smtClean="0"/>
              <a:t>střechy</a:t>
            </a:r>
          </a:p>
          <a:p>
            <a:endParaRPr lang="cs-CZ" sz="2000" dirty="0" smtClean="0"/>
          </a:p>
          <a:p>
            <a:r>
              <a:rPr lang="cs-CZ" sz="2000" dirty="0" smtClean="0"/>
              <a:t>Výška </a:t>
            </a:r>
            <a:r>
              <a:rPr lang="cs-CZ" sz="2000" dirty="0"/>
              <a:t>objektu – 3 m (od úrovně přilehlého terénu po okapní </a:t>
            </a:r>
            <a:r>
              <a:rPr lang="cs-CZ" sz="2000" dirty="0" smtClean="0"/>
              <a:t>rovinu)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40" y="2661478"/>
            <a:ext cx="3294870" cy="2190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716" y="5369835"/>
            <a:ext cx="4159394" cy="1343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885" y="609600"/>
            <a:ext cx="4848225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83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objektu – umístění a propozice objektu</a:t>
            </a: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77334" y="2160589"/>
            <a:ext cx="49362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Půdorysné rozměry 15 x 11 m</a:t>
            </a:r>
          </a:p>
          <a:p>
            <a:endParaRPr lang="cs-CZ" sz="2000" dirty="0" smtClean="0"/>
          </a:p>
          <a:p>
            <a:r>
              <a:rPr lang="cs-CZ" sz="2000" dirty="0"/>
              <a:t>Zastavěná plocha </a:t>
            </a:r>
            <a:r>
              <a:rPr lang="cs-CZ" sz="2000" dirty="0" smtClean="0"/>
              <a:t>165 m</a:t>
            </a:r>
            <a:r>
              <a:rPr lang="cs-CZ" sz="2000" baseline="30000" dirty="0" smtClean="0"/>
              <a:t>2</a:t>
            </a:r>
            <a:endParaRPr lang="cs-CZ" baseline="30000" dirty="0"/>
          </a:p>
          <a:p>
            <a:endParaRPr lang="cs-CZ" sz="2000" dirty="0" smtClean="0"/>
          </a:p>
          <a:p>
            <a:r>
              <a:rPr lang="cs-CZ" sz="2000" dirty="0" smtClean="0"/>
              <a:t>Polovalbová střecha ve sklonu 38° </a:t>
            </a:r>
            <a:r>
              <a:rPr lang="cs-CZ" sz="2000" dirty="0" smtClean="0"/>
              <a:t>a 55</a:t>
            </a:r>
            <a:r>
              <a:rPr lang="cs-CZ" sz="2000" dirty="0" smtClean="0"/>
              <a:t>°</a:t>
            </a:r>
          </a:p>
          <a:p>
            <a:endParaRPr lang="cs-CZ" sz="2000" dirty="0"/>
          </a:p>
          <a:p>
            <a:r>
              <a:rPr lang="cs-CZ" sz="2000" dirty="0" smtClean="0"/>
              <a:t>1 BJ pro trvalé rodinné bydlení 5 osob</a:t>
            </a:r>
            <a:endParaRPr lang="cs-CZ" sz="1800" dirty="0" smtClean="0"/>
          </a:p>
          <a:p>
            <a:endParaRPr lang="cs-CZ" sz="20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55" y="1413164"/>
            <a:ext cx="6806045" cy="5444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72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objektu – půdorys 1.NP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7" y="1365503"/>
            <a:ext cx="6896794" cy="551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677334" y="2160589"/>
            <a:ext cx="49362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1.NP – 128,8 m</a:t>
            </a:r>
            <a:r>
              <a:rPr lang="cs-CZ" sz="2000" baseline="30000" dirty="0" smtClean="0"/>
              <a:t>2</a:t>
            </a:r>
          </a:p>
          <a:p>
            <a:endParaRPr lang="cs-CZ" sz="2000" dirty="0" smtClean="0"/>
          </a:p>
          <a:p>
            <a:r>
              <a:rPr lang="cs-CZ" sz="2000" dirty="0" smtClean="0"/>
              <a:t>Zdící systém POROTHERM</a:t>
            </a:r>
          </a:p>
          <a:p>
            <a:pPr lvl="1"/>
            <a:r>
              <a:rPr lang="cs-CZ" sz="1800" dirty="0" smtClean="0"/>
              <a:t>50 EKO+ </a:t>
            </a:r>
            <a:r>
              <a:rPr lang="cs-CZ" sz="1800" dirty="0" err="1" smtClean="0"/>
              <a:t>Profi</a:t>
            </a:r>
            <a:r>
              <a:rPr lang="cs-CZ" sz="1800" dirty="0" smtClean="0"/>
              <a:t> a 24 </a:t>
            </a:r>
            <a:r>
              <a:rPr lang="cs-CZ" sz="1800" dirty="0" err="1" smtClean="0"/>
              <a:t>Profi</a:t>
            </a:r>
            <a:r>
              <a:rPr lang="cs-CZ" sz="1800" dirty="0" smtClean="0"/>
              <a:t> + Tepel. </a:t>
            </a:r>
            <a:r>
              <a:rPr lang="cs-CZ" sz="1800" dirty="0" err="1" smtClean="0"/>
              <a:t>Izol</a:t>
            </a:r>
            <a:r>
              <a:rPr lang="cs-CZ" sz="1800" dirty="0" smtClean="0"/>
              <a:t>. + Dřevěné trámy</a:t>
            </a:r>
          </a:p>
          <a:p>
            <a:pPr lvl="1"/>
            <a:r>
              <a:rPr lang="cs-CZ" sz="1800" dirty="0" smtClean="0"/>
              <a:t>30 a 24 </a:t>
            </a:r>
            <a:r>
              <a:rPr lang="cs-CZ" sz="1800" dirty="0" err="1" smtClean="0"/>
              <a:t>Profi</a:t>
            </a:r>
            <a:endParaRPr lang="cs-CZ" sz="1800" dirty="0" smtClean="0"/>
          </a:p>
          <a:p>
            <a:pPr lvl="1"/>
            <a:r>
              <a:rPr lang="cs-CZ" sz="1800" dirty="0" smtClean="0"/>
              <a:t>11,5 </a:t>
            </a:r>
            <a:r>
              <a:rPr lang="cs-CZ" sz="1800" dirty="0" err="1" smtClean="0"/>
              <a:t>Profi</a:t>
            </a:r>
            <a:endParaRPr lang="cs-CZ" sz="1800" dirty="0" smtClean="0"/>
          </a:p>
          <a:p>
            <a:endParaRPr lang="cs-CZ" sz="2000" dirty="0"/>
          </a:p>
          <a:p>
            <a:r>
              <a:rPr lang="cs-CZ" sz="2000" dirty="0" smtClean="0"/>
              <a:t>Stropní systém POROTHERM</a:t>
            </a:r>
          </a:p>
          <a:p>
            <a:pPr lvl="1"/>
            <a:r>
              <a:rPr lang="cs-CZ" sz="1800" dirty="0" smtClean="0"/>
              <a:t> POT + MIAKO </a:t>
            </a:r>
            <a:r>
              <a:rPr lang="cs-CZ" sz="1800" dirty="0" err="1" smtClean="0"/>
              <a:t>tl</a:t>
            </a:r>
            <a:r>
              <a:rPr lang="cs-CZ" sz="1800" dirty="0" smtClean="0"/>
              <a:t>. 250 mm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641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</TotalTime>
  <Words>462</Words>
  <Application>Microsoft Office PowerPoint</Application>
  <PresentationFormat>Širokoúhlá obrazovka</PresentationFormat>
  <Paragraphs>103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Fazeta</vt:lpstr>
      <vt:lpstr>Novostavba objektu na území konkrétní obce v CHKO Šumava</vt:lpstr>
      <vt:lpstr>Motivace a důvody k řešení dané problematiky</vt:lpstr>
      <vt:lpstr>Cíl bakalářské práce</vt:lpstr>
      <vt:lpstr>Výzkumné problémy</vt:lpstr>
      <vt:lpstr>Použité metody</vt:lpstr>
      <vt:lpstr>Návrh objektu - umístění</vt:lpstr>
      <vt:lpstr>Návrh objektu – podklady</vt:lpstr>
      <vt:lpstr>Návrh objektu – umístění a propozice objektu</vt:lpstr>
      <vt:lpstr>Návrh objektu – půdorys 1.NP</vt:lpstr>
      <vt:lpstr>Návrh objektu – půdorys 2.NP</vt:lpstr>
      <vt:lpstr>Návrh objektu – řez A-A</vt:lpstr>
      <vt:lpstr>Návrh objektu – řez A-A</vt:lpstr>
      <vt:lpstr>Závěrečné shrnutí</vt:lpstr>
      <vt:lpstr>Dotazy vedoucího a oponenta bakalářské práce</vt:lpstr>
      <vt:lpstr>Dotazy komise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Novostavba objektu na území konkrétní obce v CHKO Šumava</dc:title>
  <dc:creator>Petr Perman</dc:creator>
  <cp:lastModifiedBy>Petr Perman</cp:lastModifiedBy>
  <cp:revision>25</cp:revision>
  <dcterms:created xsi:type="dcterms:W3CDTF">2016-06-05T09:22:53Z</dcterms:created>
  <dcterms:modified xsi:type="dcterms:W3CDTF">2016-06-08T17:18:43Z</dcterms:modified>
</cp:coreProperties>
</file>