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72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1854AB2-A94F-4D14-89A7-7E92AFC88AB7}" type="datetimeFigureOut">
              <a:rPr lang="cs-CZ" smtClean="0"/>
              <a:t>06.06.2016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67EAC4-C8BA-42A8-8830-F8EACAF7DB9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3152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cap="all" dirty="0"/>
              <a:t>Nízkoenergetický rodinný dům umístěný ve svahu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4638362"/>
            <a:ext cx="7315200" cy="1586018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Autor  bakalářské práce:  		Pavel Otto</a:t>
            </a:r>
          </a:p>
          <a:p>
            <a:pPr algn="just"/>
            <a:r>
              <a:rPr lang="cs-CZ" sz="2000" dirty="0" smtClean="0"/>
              <a:t>Vedoucí bakalářské práce:		Ing</a:t>
            </a:r>
            <a:r>
              <a:rPr lang="cs-CZ" sz="2000" dirty="0"/>
              <a:t>. Blanka </a:t>
            </a:r>
            <a:r>
              <a:rPr lang="cs-CZ" sz="2000" dirty="0" err="1" smtClean="0"/>
              <a:t>Pelánková</a:t>
            </a:r>
            <a:endParaRPr lang="cs-CZ" sz="2000" dirty="0" smtClean="0"/>
          </a:p>
          <a:p>
            <a:pPr algn="just"/>
            <a:r>
              <a:rPr lang="cs-CZ" sz="2000" dirty="0" smtClean="0"/>
              <a:t>Oponent bakalářské práce: 	   	Ing. Milena </a:t>
            </a:r>
            <a:r>
              <a:rPr lang="cs-CZ" sz="2000" dirty="0"/>
              <a:t>Štanclová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800000" cy="180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91680" y="623731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České </a:t>
            </a:r>
            <a:r>
              <a:rPr lang="cs-CZ" sz="2000" dirty="0"/>
              <a:t>B</a:t>
            </a:r>
            <a:r>
              <a:rPr lang="cs-CZ" sz="2000" dirty="0" smtClean="0"/>
              <a:t>udějovice, červen 2016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31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r>
              <a:rPr lang="cs-CZ" dirty="0" smtClean="0"/>
              <a:t>POHLEDY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1" y="1556792"/>
            <a:ext cx="886852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84368" y="6566591"/>
            <a:ext cx="1136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250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cs-CZ" dirty="0" smtClean="0"/>
              <a:t>SKLADBY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392" y="2520089"/>
            <a:ext cx="7315200" cy="4320520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PODLAHA NA TERÉNU</a:t>
            </a:r>
          </a:p>
          <a:p>
            <a:pPr marL="4572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Podlahová krytina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Betonová mazanina + PP výztuž </a:t>
            </a:r>
            <a:r>
              <a:rPr lang="cs-CZ" dirty="0" err="1" smtClean="0"/>
              <a:t>tl</a:t>
            </a:r>
            <a:r>
              <a:rPr lang="cs-CZ" dirty="0" smtClean="0"/>
              <a:t>. 60mm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Systémová deska </a:t>
            </a:r>
            <a:r>
              <a:rPr lang="cs-CZ" dirty="0" err="1" smtClean="0"/>
              <a:t>podl</a:t>
            </a:r>
            <a:r>
              <a:rPr lang="cs-CZ" dirty="0" smtClean="0"/>
              <a:t>. vytápění </a:t>
            </a:r>
            <a:r>
              <a:rPr lang="cs-CZ" dirty="0" err="1" smtClean="0"/>
              <a:t>tl</a:t>
            </a:r>
            <a:r>
              <a:rPr lang="cs-CZ" dirty="0" smtClean="0"/>
              <a:t>. 11mm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Tepelná izolace EPS 150 S </a:t>
            </a:r>
            <a:r>
              <a:rPr lang="cs-CZ" dirty="0" err="1" smtClean="0"/>
              <a:t>tl</a:t>
            </a:r>
            <a:r>
              <a:rPr lang="cs-CZ" dirty="0" smtClean="0"/>
              <a:t>. 300mm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Hydroizolační pás </a:t>
            </a:r>
            <a:r>
              <a:rPr lang="cs-CZ" dirty="0" err="1" smtClean="0"/>
              <a:t>Glastek</a:t>
            </a:r>
            <a:r>
              <a:rPr lang="cs-CZ" dirty="0" smtClean="0"/>
              <a:t> 40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Mineral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ALP asfaltový penetrační lak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ŽB deska </a:t>
            </a:r>
            <a:r>
              <a:rPr lang="cs-CZ" dirty="0" err="1" smtClean="0"/>
              <a:t>tl</a:t>
            </a:r>
            <a:r>
              <a:rPr lang="cs-CZ" dirty="0" smtClean="0"/>
              <a:t>. 150mm s kari sítí 5/100/100mm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Hutněný podsyp ze </a:t>
            </a:r>
            <a:r>
              <a:rPr lang="cs-CZ" dirty="0" err="1" smtClean="0"/>
              <a:t>štěrkodrtě</a:t>
            </a:r>
            <a:r>
              <a:rPr lang="cs-CZ" dirty="0" smtClean="0"/>
              <a:t> 8-32mm </a:t>
            </a:r>
            <a:r>
              <a:rPr lang="cs-CZ" dirty="0" err="1" smtClean="0"/>
              <a:t>tl</a:t>
            </a:r>
            <a:r>
              <a:rPr lang="cs-CZ" dirty="0" smtClean="0"/>
              <a:t>. 150mm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Upravená hutněná zemní pláň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4612" y="3428640"/>
            <a:ext cx="119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74310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44" y="3962113"/>
            <a:ext cx="15552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74439" y="6482113"/>
            <a:ext cx="1075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0550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cs-CZ" dirty="0"/>
              <a:t>SKLADBY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72816"/>
            <a:ext cx="7315200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 smtClean="0"/>
              <a:t>STŘEŠNÍ SOUVRSTVÍ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r>
              <a:rPr lang="cs-CZ" dirty="0" smtClean="0"/>
              <a:t>Prané říční kamenivo 16/32</a:t>
            </a:r>
          </a:p>
          <a:p>
            <a:r>
              <a:rPr lang="cs-CZ" dirty="0" smtClean="0"/>
              <a:t>FILTEK 500</a:t>
            </a:r>
          </a:p>
          <a:p>
            <a:r>
              <a:rPr lang="cs-CZ" dirty="0" smtClean="0"/>
              <a:t>XPS STYRODUR 3035 </a:t>
            </a:r>
            <a:r>
              <a:rPr lang="cs-CZ" dirty="0" err="1" smtClean="0"/>
              <a:t>tl</a:t>
            </a:r>
            <a:r>
              <a:rPr lang="cs-CZ" dirty="0" smtClean="0"/>
              <a:t>. 20mm</a:t>
            </a:r>
          </a:p>
          <a:p>
            <a:r>
              <a:rPr lang="cs-CZ" dirty="0" smtClean="0"/>
              <a:t>FILTEK 300</a:t>
            </a:r>
          </a:p>
          <a:p>
            <a:r>
              <a:rPr lang="cs-CZ" dirty="0" err="1" smtClean="0"/>
              <a:t>Elastek</a:t>
            </a:r>
            <a:r>
              <a:rPr lang="cs-CZ" dirty="0" smtClean="0"/>
              <a:t> 40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Mineral</a:t>
            </a:r>
            <a:endParaRPr lang="cs-CZ" dirty="0" smtClean="0"/>
          </a:p>
          <a:p>
            <a:r>
              <a:rPr lang="cs-CZ" dirty="0" err="1" smtClean="0"/>
              <a:t>Glastek</a:t>
            </a:r>
            <a:r>
              <a:rPr lang="cs-CZ" dirty="0" smtClean="0"/>
              <a:t> 30 </a:t>
            </a:r>
            <a:r>
              <a:rPr lang="cs-CZ" dirty="0" err="1" smtClean="0"/>
              <a:t>Sticker</a:t>
            </a:r>
            <a:r>
              <a:rPr lang="cs-CZ" dirty="0" smtClean="0"/>
              <a:t> Ultra</a:t>
            </a:r>
          </a:p>
          <a:p>
            <a:r>
              <a:rPr lang="cs-CZ" dirty="0" smtClean="0"/>
              <a:t>EPS 100 S </a:t>
            </a:r>
            <a:r>
              <a:rPr lang="cs-CZ" dirty="0" err="1" smtClean="0"/>
              <a:t>tl</a:t>
            </a:r>
            <a:r>
              <a:rPr lang="cs-CZ" dirty="0" smtClean="0"/>
              <a:t>. 500mm</a:t>
            </a:r>
          </a:p>
          <a:p>
            <a:r>
              <a:rPr lang="cs-CZ" dirty="0" smtClean="0"/>
              <a:t>Spádové klíny EPS 100 S </a:t>
            </a:r>
            <a:r>
              <a:rPr lang="cs-CZ" dirty="0" err="1" smtClean="0"/>
              <a:t>tl</a:t>
            </a:r>
            <a:r>
              <a:rPr lang="cs-CZ" dirty="0" smtClean="0"/>
              <a:t>. 20-215mm</a:t>
            </a:r>
          </a:p>
          <a:p>
            <a:r>
              <a:rPr lang="cs-CZ" dirty="0" err="1" smtClean="0"/>
              <a:t>Glastek</a:t>
            </a:r>
            <a:r>
              <a:rPr lang="cs-CZ" dirty="0" smtClean="0"/>
              <a:t> AL 40 </a:t>
            </a:r>
            <a:r>
              <a:rPr lang="cs-CZ" dirty="0" err="1" smtClean="0"/>
              <a:t>Mineral</a:t>
            </a:r>
            <a:endParaRPr lang="cs-CZ" dirty="0" smtClean="0"/>
          </a:p>
          <a:p>
            <a:r>
              <a:rPr lang="cs-CZ" dirty="0" smtClean="0"/>
              <a:t>Penetrační emulze</a:t>
            </a:r>
          </a:p>
          <a:p>
            <a:r>
              <a:rPr lang="cs-CZ" dirty="0" smtClean="0"/>
              <a:t>Konstrukce stropu (Filigránové panely)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02" y="1844824"/>
            <a:ext cx="273248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71556" y="62373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vlastní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2368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cs-CZ" dirty="0" smtClean="0"/>
              <a:t>ENERGETICKÉ POSOUZENÍ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4"/>
            <a:ext cx="73152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Průměrný součinitel prostupu tepla: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cs-CZ" b="1" dirty="0" err="1" smtClean="0"/>
              <a:t>U,em</a:t>
            </a:r>
            <a:r>
              <a:rPr lang="cs-CZ" b="1" dirty="0" smtClean="0"/>
              <a:t> = </a:t>
            </a:r>
            <a:r>
              <a:rPr lang="cs-CZ" b="1" dirty="0"/>
              <a:t>0,15 </a:t>
            </a:r>
            <a:r>
              <a:rPr lang="cs-CZ" b="1" dirty="0" smtClean="0"/>
              <a:t>W/m2K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Měrná potřeba tepla na vytápění: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cs-CZ" b="1" dirty="0"/>
              <a:t>15 kWh/(m2.a</a:t>
            </a:r>
            <a:r>
              <a:rPr lang="cs-CZ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Dodaná energie na vytápění za rok EP,H: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cs-CZ" b="1" dirty="0"/>
              <a:t>22 </a:t>
            </a:r>
            <a:r>
              <a:rPr lang="cs-CZ" b="1" dirty="0" smtClean="0"/>
              <a:t>kWh/m2</a:t>
            </a:r>
          </a:p>
          <a:p>
            <a:pPr>
              <a:lnSpc>
                <a:spcPct val="150000"/>
              </a:lnSpc>
            </a:pPr>
            <a:r>
              <a:rPr lang="cs-CZ" dirty="0"/>
              <a:t>Měrná dodaná energie budovy </a:t>
            </a:r>
            <a:r>
              <a:rPr lang="cs-CZ" dirty="0" smtClean="0"/>
              <a:t>EP,A: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cs-CZ" b="1" dirty="0"/>
              <a:t>59 kWh/(m2.a</a:t>
            </a:r>
            <a:r>
              <a:rPr lang="cs-CZ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Měrná neobnovitelná primární energie </a:t>
            </a:r>
            <a:r>
              <a:rPr lang="cs-CZ" dirty="0" err="1" smtClean="0"/>
              <a:t>E,pN,A</a:t>
            </a:r>
            <a:r>
              <a:rPr lang="cs-CZ" dirty="0" smtClean="0"/>
              <a:t>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cs-CZ" b="1" dirty="0"/>
              <a:t>101 kWh/(m2.a)</a:t>
            </a: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2232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Splnění cíle bakalářské práce.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</a:t>
            </a:r>
            <a:r>
              <a:rPr lang="cs-CZ" dirty="0" smtClean="0"/>
              <a:t>bjekt dle PENB spadá do kategorie A – mimořádně úsporná,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</a:t>
            </a:r>
            <a:r>
              <a:rPr lang="cs-CZ" dirty="0" smtClean="0"/>
              <a:t>aximální </a:t>
            </a:r>
            <a:r>
              <a:rPr lang="cs-CZ" dirty="0"/>
              <a:t>v</a:t>
            </a:r>
            <a:r>
              <a:rPr lang="cs-CZ" dirty="0" smtClean="0"/>
              <a:t>yužití svažitého pozemku,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vypracování PD pro stavební povolení.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1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ODPOVĚDI NA OTÁZKY VEDOUCÍHO PRÁCE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914400" y="2060848"/>
            <a:ext cx="7185992" cy="4275944"/>
          </a:xfrm>
        </p:spPr>
        <p:txBody>
          <a:bodyPr/>
          <a:lstStyle/>
          <a:p>
            <a:pPr marL="45720" indent="0">
              <a:buNone/>
            </a:pPr>
            <a:endParaRPr lang="cs-CZ" u="sng" dirty="0" smtClean="0"/>
          </a:p>
          <a:p>
            <a:pPr marL="45720" indent="0">
              <a:buNone/>
            </a:pPr>
            <a:r>
              <a:rPr lang="cs-CZ" b="1" dirty="0"/>
              <a:t>Jaký typ pastovité tenkovrstvé omítky byste navrhl na zateplovací systém </a:t>
            </a:r>
            <a:r>
              <a:rPr lang="cs-CZ" b="1" dirty="0" smtClean="0"/>
              <a:t>vašeho </a:t>
            </a:r>
            <a:r>
              <a:rPr lang="cs-CZ" b="1" dirty="0"/>
              <a:t>objektu? </a:t>
            </a:r>
            <a:endParaRPr lang="cs-CZ" b="1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Navrhl bych silikonovou omítku. </a:t>
            </a:r>
          </a:p>
          <a:p>
            <a:pPr marL="45720" indent="0">
              <a:buNone/>
            </a:pPr>
            <a:r>
              <a:rPr lang="cs-CZ" dirty="0" smtClean="0"/>
              <a:t>-</a:t>
            </a:r>
            <a:r>
              <a:rPr lang="cs-CZ" dirty="0" err="1" smtClean="0"/>
              <a:t>paropropustné</a:t>
            </a:r>
            <a:r>
              <a:rPr lang="cs-CZ" dirty="0" smtClean="0"/>
              <a:t>, odolné vůči zašpinění a nízká nasákavost</a:t>
            </a: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b="1" dirty="0" smtClean="0"/>
              <a:t>Jak </a:t>
            </a:r>
            <a:r>
              <a:rPr lang="cs-CZ" b="1" dirty="0"/>
              <a:t>budou založeny sloupky přístřešku pro parkování aut</a:t>
            </a:r>
            <a:r>
              <a:rPr lang="cs-CZ" b="1" dirty="0" smtClean="0"/>
              <a:t>?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smtClean="0"/>
              <a:t>Sloupky budou založeny pomocí zemních vrutů, např. </a:t>
            </a:r>
            <a:r>
              <a:rPr lang="cs-CZ" dirty="0" err="1" smtClean="0"/>
              <a:t>Vrutex</a:t>
            </a:r>
            <a:r>
              <a:rPr lang="cs-CZ" dirty="0" smtClean="0"/>
              <a:t> či KRINNER.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35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978080" cy="3756493"/>
          </a:xfrm>
        </p:spPr>
        <p:txBody>
          <a:bodyPr>
            <a:normAutofit/>
          </a:bodyPr>
          <a:lstStyle/>
          <a:p>
            <a:pPr algn="ctr"/>
            <a:r>
              <a:rPr lang="cs-CZ" sz="4900" dirty="0" smtClean="0"/>
              <a:t>DĚKUJI ZA POZORNOST </a:t>
            </a:r>
            <a:r>
              <a:rPr lang="cs-CZ" sz="4900" dirty="0" smtClean="0">
                <a:sym typeface="Wingdings" panose="05000000000000000000" pitchFamily="2" charset="2"/>
              </a:rPr>
              <a:t></a:t>
            </a:r>
            <a:r>
              <a:rPr lang="cs-CZ" dirty="0" smtClean="0">
                <a:sym typeface="Wingdings" panose="05000000000000000000" pitchFamily="2" charset="2"/>
              </a:rPr>
              <a:t/>
            </a:r>
            <a:br>
              <a:rPr lang="cs-CZ" dirty="0" smtClean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6216" y="60212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PAVEL OTTO</a:t>
            </a:r>
          </a:p>
          <a:p>
            <a:r>
              <a:rPr lang="cs-CZ" dirty="0" smtClean="0"/>
              <a:t>(UČO: 12564)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57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/>
          <a:lstStyle/>
          <a:p>
            <a:r>
              <a:rPr lang="cs-CZ" dirty="0" smtClean="0"/>
              <a:t>OSNOVA  OBHAJOBY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4865"/>
            <a:ext cx="7315200" cy="410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Motivace a důvody k řešení daného tématu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Cíl </a:t>
            </a:r>
            <a:r>
              <a:rPr lang="cs-CZ" dirty="0"/>
              <a:t>práce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Výzkumné problémy a metodika práce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Popis aplikační </a:t>
            </a:r>
            <a:r>
              <a:rPr lang="cs-CZ" dirty="0" smtClean="0"/>
              <a:t>části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Energetické posouzení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Závěr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Odpovědi na otázky vedoucího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2294148"/>
          </a:xfrm>
        </p:spPr>
        <p:txBody>
          <a:bodyPr>
            <a:normAutofit/>
          </a:bodyPr>
          <a:lstStyle/>
          <a:p>
            <a:r>
              <a:rPr lang="cs-CZ" sz="4400" cap="all" dirty="0"/>
              <a:t>Motivace a důvody k řešení daného tématu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600908"/>
            <a:ext cx="7488832" cy="3816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Uplatnění vlastních zkušeností při projektování nízkoenergetických rodinných domů v projektovém ateliéru,</a:t>
            </a:r>
          </a:p>
          <a:p>
            <a:pPr>
              <a:lnSpc>
                <a:spcPct val="150000"/>
              </a:lnSpc>
            </a:pPr>
            <a:r>
              <a:rPr lang="cs-CZ" dirty="0"/>
              <a:t>v</a:t>
            </a:r>
            <a:r>
              <a:rPr lang="cs-CZ" dirty="0" smtClean="0"/>
              <a:t>lastní zájem o nízkoenergetické a pasivní domy.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93096"/>
            <a:ext cx="3839096" cy="216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6175" y="6458852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http</a:t>
            </a:r>
            <a:r>
              <a:rPr lang="cs-CZ" sz="1200" dirty="0"/>
              <a:t>://byznys.ihned.cz/c1-63520770-nektere-domy-v-cesku-nebudou-muset-mit-energeticky-stitek-schvalili-poslanci</a:t>
            </a:r>
          </a:p>
        </p:txBody>
      </p:sp>
    </p:spTree>
    <p:extLst>
      <p:ext uri="{BB962C8B-B14F-4D97-AF65-F5344CB8AC3E}">
        <p14:creationId xmlns:p14="http://schemas.microsoft.com/office/powerpoint/2010/main" val="18007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Cílem práce je zpracování architektonické studie a stavební části projektu v rozsahu pro stavební povolení moderního nízkoenergetického rodinného domu umístěného ve </a:t>
            </a:r>
            <a:r>
              <a:rPr lang="cs-CZ" dirty="0" smtClean="0"/>
              <a:t>svahu.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2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1154097"/>
          </a:xfrm>
        </p:spPr>
        <p:txBody>
          <a:bodyPr>
            <a:noAutofit/>
          </a:bodyPr>
          <a:lstStyle/>
          <a:p>
            <a:r>
              <a:rPr lang="cs-CZ" dirty="0" smtClean="0"/>
              <a:t>VÝZKUMNÉ PROBLÉMY A 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306897"/>
            <a:ext cx="7315200" cy="4536504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cs-CZ" dirty="0" smtClean="0"/>
              <a:t>Výzkumné problémy: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Zpracování architektonické studie,</a:t>
            </a:r>
          </a:p>
          <a:p>
            <a:pPr>
              <a:lnSpc>
                <a:spcPct val="150000"/>
              </a:lnSpc>
            </a:pPr>
            <a:r>
              <a:rPr lang="cs-CZ" dirty="0"/>
              <a:t>s</a:t>
            </a:r>
            <a:r>
              <a:rPr lang="cs-CZ" dirty="0" smtClean="0"/>
              <a:t>tavebně-konstrukční řešení nízkoenergetického domu umístěného ve </a:t>
            </a:r>
            <a:r>
              <a:rPr lang="cs-CZ" dirty="0" smtClean="0"/>
              <a:t>svahu.</a:t>
            </a:r>
            <a:endParaRPr lang="cs-CZ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cs-CZ" dirty="0" smtClean="0"/>
              <a:t>Metodika práce: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Shromáždění podkladů pro návrh nízkoenergetického domu,</a:t>
            </a:r>
          </a:p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cs-CZ" dirty="0" smtClean="0"/>
              <a:t>úročit nasbírané podklady, zvolení vhodných materiálů a technologií,</a:t>
            </a:r>
          </a:p>
          <a:p>
            <a:pPr>
              <a:lnSpc>
                <a:spcPct val="150000"/>
              </a:lnSpc>
            </a:pPr>
            <a:r>
              <a:rPr lang="cs-CZ" dirty="0"/>
              <a:t>v</a:t>
            </a:r>
            <a:r>
              <a:rPr lang="cs-CZ" dirty="0" smtClean="0"/>
              <a:t>ypracování projektu pro stavební povolení.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7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cs-CZ" dirty="0" smtClean="0"/>
              <a:t>POPIS APLIKAČNÍ ČÁSTI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88840"/>
            <a:ext cx="7315200" cy="45365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Pozemek p. č. 83/2, k. </a:t>
            </a:r>
            <a:r>
              <a:rPr lang="cs-CZ" dirty="0" err="1" smtClean="0"/>
              <a:t>ú.</a:t>
            </a:r>
            <a:r>
              <a:rPr lang="cs-CZ" dirty="0" smtClean="0"/>
              <a:t> Dolní Počernice,</a:t>
            </a:r>
          </a:p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cs-CZ" dirty="0" smtClean="0"/>
              <a:t>astavěné území,</a:t>
            </a:r>
          </a:p>
          <a:p>
            <a:pPr>
              <a:lnSpc>
                <a:spcPct val="150000"/>
              </a:lnSpc>
            </a:pPr>
            <a:r>
              <a:rPr lang="cs-CZ" dirty="0"/>
              <a:t>s</a:t>
            </a:r>
            <a:r>
              <a:rPr lang="cs-CZ" dirty="0" smtClean="0"/>
              <a:t>važitý pozemek, 25 – 32%, 451 m</a:t>
            </a:r>
            <a:r>
              <a:rPr lang="cs-CZ" baseline="30000" dirty="0" smtClean="0"/>
              <a:t>2</a:t>
            </a:r>
            <a:r>
              <a:rPr lang="cs-CZ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cs-CZ" dirty="0" smtClean="0"/>
              <a:t>divo </a:t>
            </a:r>
            <a:r>
              <a:rPr lang="cs-CZ" dirty="0" err="1" smtClean="0"/>
              <a:t>Kalksandstein</a:t>
            </a:r>
            <a:r>
              <a:rPr lang="cs-CZ" dirty="0" smtClean="0"/>
              <a:t> </a:t>
            </a:r>
            <a:r>
              <a:rPr lang="cs-CZ" dirty="0"/>
              <a:t>KS-QUADRO </a:t>
            </a:r>
            <a:r>
              <a:rPr lang="cs-CZ" dirty="0" smtClean="0"/>
              <a:t>E,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tepelný izolant EPS </a:t>
            </a:r>
            <a:r>
              <a:rPr lang="cs-CZ" dirty="0" err="1" smtClean="0"/>
              <a:t>GreyWall</a:t>
            </a:r>
            <a:r>
              <a:rPr lang="cs-CZ" dirty="0" smtClean="0"/>
              <a:t> </a:t>
            </a:r>
            <a:r>
              <a:rPr lang="cs-CZ" dirty="0" err="1" smtClean="0"/>
              <a:t>tl</a:t>
            </a:r>
            <a:r>
              <a:rPr lang="cs-CZ" dirty="0" smtClean="0"/>
              <a:t>. 300 mm,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p</a:t>
            </a:r>
            <a:r>
              <a:rPr lang="cs-CZ" dirty="0" err="1" smtClean="0"/>
              <a:t>refa</a:t>
            </a:r>
            <a:r>
              <a:rPr lang="cs-CZ" dirty="0" smtClean="0"/>
              <a:t>-monolitické panely FILIGRÁN,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výplně otvorů dřevo-hliníkové,</a:t>
            </a:r>
          </a:p>
          <a:p>
            <a:pPr>
              <a:lnSpc>
                <a:spcPct val="150000"/>
              </a:lnSpc>
            </a:pPr>
            <a:r>
              <a:rPr lang="cs-CZ" dirty="0"/>
              <a:t>r</a:t>
            </a:r>
            <a:r>
              <a:rPr lang="cs-CZ" dirty="0" smtClean="0"/>
              <a:t>ekuperační jednotka NILAN </a:t>
            </a:r>
            <a:r>
              <a:rPr lang="cs-CZ" dirty="0" err="1" smtClean="0"/>
              <a:t>Compact</a:t>
            </a:r>
            <a:r>
              <a:rPr lang="cs-CZ" dirty="0" smtClean="0"/>
              <a:t> K WT, elektrokotel PROTHERM RAY 6 K.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4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6948264" y="4656437"/>
            <a:ext cx="720080" cy="720080"/>
          </a:xfrm>
          <a:prstGeom prst="ellipse">
            <a:avLst/>
          </a:prstGeom>
          <a:solidFill>
            <a:srgbClr val="FF0000">
              <a:alpha val="5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70795" y="6396362"/>
            <a:ext cx="129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Zdroj: mapy.cz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/>
          <a:lstStyle/>
          <a:p>
            <a:r>
              <a:rPr lang="cs-CZ" dirty="0" smtClean="0"/>
              <a:t>PŮDORYS I.PP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27" y="1332054"/>
            <a:ext cx="495625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12360" y="6481976"/>
            <a:ext cx="1137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3" y="2132856"/>
            <a:ext cx="2645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Založení zdiva: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2x cihly ISO-</a:t>
            </a:r>
            <a:r>
              <a:rPr lang="cs-CZ" sz="2000" dirty="0" err="1" smtClean="0"/>
              <a:t>kimm</a:t>
            </a:r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Izolační blok z pěnového skla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46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/>
          <a:lstStyle/>
          <a:p>
            <a:r>
              <a:rPr lang="cs-CZ" dirty="0" smtClean="0"/>
              <a:t>PŮDORYS I.NP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7767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95765" y="646376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vlastní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815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2842</TotalTime>
  <Words>507</Words>
  <Application>Microsoft Office PowerPoint</Application>
  <PresentationFormat>Předvádění na obrazovce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Prostor</vt:lpstr>
      <vt:lpstr>Nízkoenergetický rodinný dům umístěný ve svahu </vt:lpstr>
      <vt:lpstr>OSNOVA  OBHAJOBY</vt:lpstr>
      <vt:lpstr>Motivace a důvody k řešení daného tématu  </vt:lpstr>
      <vt:lpstr>CÍL PRÁCE</vt:lpstr>
      <vt:lpstr>VÝZKUMNÉ PROBLÉMY A METODIKA PRÁCE</vt:lpstr>
      <vt:lpstr>POPIS APLIKAČNÍ ČÁSTI</vt:lpstr>
      <vt:lpstr>Prezentace aplikace PowerPoint</vt:lpstr>
      <vt:lpstr>PŮDORYS I.PP</vt:lpstr>
      <vt:lpstr>PŮDORYS I.NP</vt:lpstr>
      <vt:lpstr>POHLEDY</vt:lpstr>
      <vt:lpstr>SKLADBY</vt:lpstr>
      <vt:lpstr>SKLADBY</vt:lpstr>
      <vt:lpstr>ENERGETICKÉ POSOUZENÍ</vt:lpstr>
      <vt:lpstr>ZÁVĚR</vt:lpstr>
      <vt:lpstr>ODPOVĚDI NA OTÁZKY VEDOUCÍHO PRÁCE</vt:lpstr>
      <vt:lpstr>DĚKUJI ZA POZORNOST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38</cp:revision>
  <dcterms:created xsi:type="dcterms:W3CDTF">2016-06-06T19:01:02Z</dcterms:created>
  <dcterms:modified xsi:type="dcterms:W3CDTF">2016-06-08T18:25:09Z</dcterms:modified>
</cp:coreProperties>
</file>