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68" r:id="rId3"/>
    <p:sldId id="269" r:id="rId4"/>
    <p:sldId id="270" r:id="rId5"/>
    <p:sldId id="259" r:id="rId6"/>
    <p:sldId id="260" r:id="rId7"/>
    <p:sldId id="261" r:id="rId8"/>
    <p:sldId id="267" r:id="rId9"/>
    <p:sldId id="271" r:id="rId10"/>
    <p:sldId id="263" r:id="rId11"/>
    <p:sldId id="274" r:id="rId12"/>
    <p:sldId id="272" r:id="rId13"/>
    <p:sldId id="273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A9794-B048-4C55-B76A-390A91DE4C65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62EFA-E261-4DBE-AB9B-FD68B264E3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2EFA-E261-4DBE-AB9B-FD68B264E38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2EFA-E261-4DBE-AB9B-FD68B264E382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498146-D5C5-4E57-A53C-7DB38BD0DD77}" type="datetimeFigureOut">
              <a:rPr lang="cs-CZ" smtClean="0"/>
              <a:pPr/>
              <a:t>05.06.2016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42836A2-0AAB-425F-A8DB-B2EF7C8D76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643734" cy="264320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Bakalářská práce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00232" y="5003322"/>
            <a:ext cx="6457968" cy="1371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Student: František Novotný 9841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Vedoucí bakalářské práce: Ing. Michal Kraus,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D,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Oponent: Ing. Andrea Šandová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České Budějovice, červen2016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5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14290"/>
            <a:ext cx="1728790" cy="2112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Energetická bilance budovy jako celku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VYHODNOCENÍ VÝSLEDKŮ POSOUZENÍ PODLE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TNI 730329 (2009)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posouzení programem Energie 2014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Průměrný součinitel prostupu tepla budovy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0,35 W/(m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.K)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U,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 0,21 W/(m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.K)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Měrná potřeba tepla na vytápění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E,A,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 50 kWh/(m2.a)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E,A =  38 kWh/(m2.a)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Měrná neobnovitelná primární energie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PE,A,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 60 kWh/(m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.a)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PE,A =  76 kWh/(m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.a)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Přehledné výsledk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984248"/>
            <a:ext cx="6643734" cy="4873752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Návrh rodinného domu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 nízkou spotřebou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energie.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(cíl práce)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Návrh obálek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budovy tak, aby vyhověly standardu pro nízkoenergetický dům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(cíl práce)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Potvrzení vhodnosti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využití kombinací materiálů od firem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Wienerberger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Baumit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Rockwool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pro výstavbu domu s nízkou spotřebou energie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928802"/>
            <a:ext cx="1000100" cy="800080"/>
          </a:xfrm>
          <a:prstGeom prst="rect">
            <a:avLst/>
          </a:prstGeom>
          <a:noFill/>
        </p:spPr>
      </p:pic>
      <p:pic>
        <p:nvPicPr>
          <p:cNvPr id="5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3214686"/>
            <a:ext cx="1000100" cy="800080"/>
          </a:xfrm>
          <a:prstGeom prst="rect">
            <a:avLst/>
          </a:prstGeom>
          <a:noFill/>
        </p:spPr>
      </p:pic>
      <p:pic>
        <p:nvPicPr>
          <p:cNvPr id="6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4786322"/>
            <a:ext cx="1000100" cy="80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Odpovědi na otázky vedoucího a oponenta práce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758138" cy="5286412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 úvodu je zmíněna možnost využití programu Nová zelená úsporám. V jakých finančních částkách se pohybuje předmětná podpora pro autorův vlastní návrh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 Celková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výše podpory na jednu žádost je omezena na max. 50 % 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Maximální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výše podpory pro jednoho žadatele je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mil. Kč.</a:t>
            </a:r>
          </a:p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 Na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jeden rodinný dům lze uplatnit jen jednu žádost,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která může obsahovat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opatření z více podoblastí podpory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 výsledků vyhodnocení energetické náročnosti budovy splňuje navržený objekt požadavky na nízkoenergetický standard. Jaké opatření by bylo potřeba přijmout, aby objekt splňoval požadavky pro pasivní standard?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 snížit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měrnou potřebu tepla na vytápění z 38 kWh/(m2.a) pod hodnotu 20 kWh/(m2.a) 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snížit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také měrnou potřebu primární energie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ze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 76 kWh/(m2.a) pod hodnotu 60 kWh/(m2.a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Odpovědi na otázky vedoucího a oponenta práce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Jak by student řešil tepelné zisky z J a Z stěn u obytné budovy?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Trombeho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stěna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1027" name="Picture 3" descr="C:\Users\novot_000\Desktop\19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00372"/>
            <a:ext cx="3857652" cy="3390900"/>
          </a:xfrm>
          <a:prstGeom prst="rect">
            <a:avLst/>
          </a:prstGeom>
          <a:noFill/>
        </p:spPr>
      </p:pic>
      <p:pic>
        <p:nvPicPr>
          <p:cNvPr id="1028" name="Picture 4" descr="C:\Users\novot_000\Desktop\20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000372"/>
            <a:ext cx="4000528" cy="3419475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500298" y="6334780"/>
            <a:ext cx="6234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itchFamily="34" charset="0"/>
                <a:cs typeface="Arial" pitchFamily="34" charset="0"/>
              </a:rPr>
              <a:t>Zdroj obrázků: http://old.envic-sdruzeni.cz/aktuality/aktuality-obsah/trombeho-stena-zakladni-informace.htm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2643182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 !!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Motivace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7467600" cy="4873752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„Navrhnout rodinný dům s nízkou spotřebou energie.“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„Navrhnout obálky budovy tak, aby vyhověly standardu pro nízkoenergetický dům.“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„Potvrdit vhodnost využití kombinací materiálů od firem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Wienerberger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Baumit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Rockwool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pro výstavbu domu s nízkou spotřebou energie.“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7467600" cy="4873752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Návrh konkrétního architektonického a stavebně – konstrukčního řešení objektu s nízkou spotřebou energie.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Dokumentace ve stupni „Projekt pro stavební povolení“.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Vyhodnocení a posouzení tepelně – technických charakteristik navržených konstrukcí a budovy jako celku.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Hypotéza a použité metody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7467600" cy="4873752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Návrh rodinného domu s nízkou spotřebou energie, návrh obálek budovy pro vyhovění standardu nízkoenergetického domu, vytvoření architektonické studie a projektové dokumentace ve stupni pro stavební povolení.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sběru dat;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analýzy;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vyhodnocení;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projektování staveb (vlastní práce).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ts val="2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č. 324/10 </a:t>
            </a:r>
          </a:p>
          <a:p>
            <a:pPr>
              <a:lnSpc>
                <a:spcPts val="2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1790 m2</a:t>
            </a:r>
          </a:p>
          <a:p>
            <a:pPr>
              <a:lnSpc>
                <a:spcPts val="2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Kamenný Přívoz</a:t>
            </a:r>
          </a:p>
          <a:p>
            <a:pPr>
              <a:lnSpc>
                <a:spcPts val="2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Jiráskova</a:t>
            </a:r>
          </a:p>
          <a:p>
            <a:pPr>
              <a:lnSpc>
                <a:spcPts val="2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jílovito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-písčité hlíny</a:t>
            </a:r>
          </a:p>
          <a:p>
            <a:pPr>
              <a:lnSpc>
                <a:spcPts val="2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St. těžitelnosti tř.3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5" name="Zástupný symbol pro obsah 4" descr="situace katastr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714744" y="1500174"/>
            <a:ext cx="4852803" cy="4000528"/>
          </a:xfrm>
        </p:spPr>
      </p:pic>
      <p:sp>
        <p:nvSpPr>
          <p:cNvPr id="6" name="TextovéPole 5"/>
          <p:cNvSpPr txBox="1"/>
          <p:nvPr/>
        </p:nvSpPr>
        <p:spPr>
          <a:xfrm>
            <a:off x="6286512" y="6429396"/>
            <a:ext cx="22958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itchFamily="34" charset="0"/>
                <a:cs typeface="Arial" pitchFamily="34" charset="0"/>
              </a:rPr>
              <a:t>Zdroj: Vlastní – podkladní mapa z KN</a:t>
            </a:r>
            <a:endParaRPr lang="cs-CZ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Architektonické a stavebně-konstrukční řešení </a:t>
            </a:r>
          </a:p>
        </p:txBody>
      </p:sp>
      <p:pic>
        <p:nvPicPr>
          <p:cNvPr id="6" name="Zástupný symbol pro obsah 5" descr="0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571612"/>
            <a:ext cx="7615262" cy="4929221"/>
          </a:xfrm>
        </p:spPr>
      </p:pic>
      <p:pic>
        <p:nvPicPr>
          <p:cNvPr id="7" name="Obrázek 6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7" y="1500174"/>
            <a:ext cx="7643866" cy="5172854"/>
          </a:xfrm>
          <a:prstGeom prst="rect">
            <a:avLst/>
          </a:prstGeom>
        </p:spPr>
      </p:pic>
      <p:pic>
        <p:nvPicPr>
          <p:cNvPr id="8" name="Obrázek 7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1428736"/>
            <a:ext cx="7649643" cy="5077221"/>
          </a:xfrm>
          <a:prstGeom prst="rect">
            <a:avLst/>
          </a:prstGeom>
        </p:spPr>
      </p:pic>
      <p:pic>
        <p:nvPicPr>
          <p:cNvPr id="9" name="Obrázek 8" descr="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1428736"/>
            <a:ext cx="7858180" cy="5158385"/>
          </a:xfrm>
          <a:prstGeom prst="rect">
            <a:avLst/>
          </a:prstGeom>
        </p:spPr>
      </p:pic>
      <p:pic>
        <p:nvPicPr>
          <p:cNvPr id="10" name="Obrázek 9" descr="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844" y="1500174"/>
            <a:ext cx="7953926" cy="4929222"/>
          </a:xfrm>
          <a:prstGeom prst="rect">
            <a:avLst/>
          </a:prstGeom>
        </p:spPr>
      </p:pic>
      <p:pic>
        <p:nvPicPr>
          <p:cNvPr id="11" name="Obrázek 10" descr="5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472" y="1500174"/>
            <a:ext cx="7192379" cy="4857784"/>
          </a:xfrm>
          <a:prstGeom prst="rect">
            <a:avLst/>
          </a:prstGeom>
        </p:spPr>
      </p:pic>
      <p:pic>
        <p:nvPicPr>
          <p:cNvPr id="12" name="Obrázek 11" descr="3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5720" y="1500174"/>
            <a:ext cx="7706839" cy="4829849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6643702" y="6429396"/>
            <a:ext cx="1425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itchFamily="34" charset="0"/>
                <a:cs typeface="Arial" pitchFamily="34" charset="0"/>
              </a:rPr>
              <a:t>Zdroj obrázku: Vlastní</a:t>
            </a:r>
            <a:endParaRPr lang="cs-CZ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Stavební konstrukce – Obvodová stěna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00486" cy="4873752"/>
          </a:xfrm>
        </p:spPr>
        <p:txBody>
          <a:bodyPr>
            <a:normAutofit/>
          </a:bodyPr>
          <a:lstStyle/>
          <a:p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Porotherm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30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Profi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DRYFIX</a:t>
            </a:r>
          </a:p>
          <a:p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Baumit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EPS-F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 140mm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Lepidlová stěrka s výztužnou tkaninou 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Fasádní silikátovou strukturou společnosti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Baumit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4348" y="4643446"/>
            <a:ext cx="771076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Požadavek na součinitel prostupu tepla (ČSN 730540-2) </a:t>
            </a:r>
          </a:p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Posouzený programem TEPLO 2014 EDU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Požadavek: U,N = 0,30 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Vypočtená hodnota: U = 0,213 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endParaRPr lang="cs-CZ" dirty="0"/>
          </a:p>
        </p:txBody>
      </p:sp>
      <p:pic>
        <p:nvPicPr>
          <p:cNvPr id="6146" name="Picture 2" descr="http://rinvest.cz/editor/filestore/Image/ETICS_polystyren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714488"/>
            <a:ext cx="4286280" cy="300039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143372" y="6334780"/>
            <a:ext cx="4475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itchFamily="34" charset="0"/>
                <a:cs typeface="Arial" pitchFamily="34" charset="0"/>
              </a:rPr>
              <a:t>Zdroj </a:t>
            </a:r>
            <a:r>
              <a:rPr lang="cs-CZ" sz="1000" dirty="0" err="1" smtClean="0">
                <a:latin typeface="Arial" pitchFamily="34" charset="0"/>
                <a:cs typeface="Arial" pitchFamily="34" charset="0"/>
              </a:rPr>
              <a:t>orázku</a:t>
            </a:r>
            <a:r>
              <a:rPr lang="cs-CZ" sz="1000" dirty="0" smtClean="0">
                <a:latin typeface="Arial" pitchFamily="34" charset="0"/>
                <a:cs typeface="Arial" pitchFamily="34" charset="0"/>
              </a:rPr>
              <a:t>: http://rinvest.cz/editor/filestore/Image/ETICS_polystyren(1).jpg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Stavební konstrukce – Podlaha na terénu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štěrkový zhutněný podsyp 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podkladní betonová deska </a:t>
            </a:r>
          </a:p>
          <a:p>
            <a:pPr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 120 mm s kari sítěmi 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hydroizolační souvrství 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tepelná izolace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Baumit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    EPS 150 S v tloušťce 140 mm, 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roznášející vrstva 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z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polystyrenbetonu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 50 mm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keramická dlažba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5286388"/>
            <a:ext cx="771076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Požadavek na součinitel prostupu tepla (ČSN 730540-2) </a:t>
            </a:r>
          </a:p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Posouzený programem TEPLO 2014 EDU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Požadavek: U,N = 0,45 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Vypočtená hodnota: U = 0,24 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endParaRPr lang="cs-CZ" dirty="0"/>
          </a:p>
        </p:txBody>
      </p:sp>
      <p:pic>
        <p:nvPicPr>
          <p:cNvPr id="24578" name="Picture 2" descr="C:\Users\novot_000\Desktop\Podlah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4071966" cy="314325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7215206" y="6334780"/>
            <a:ext cx="1425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itchFamily="34" charset="0"/>
                <a:cs typeface="Arial" pitchFamily="34" charset="0"/>
              </a:rPr>
              <a:t>Zdroj obrázku: Vlastní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Stavební konstrukce – Střešní plášť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43362" cy="4873752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Sádrokartonové protipožární desky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 12 mm,</a:t>
            </a:r>
          </a:p>
          <a:p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parozábrana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Jutafol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N110,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tepelná izolace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Rockwool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Superrock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z minerálních vláken usazená pod </a:t>
            </a:r>
          </a:p>
          <a:p>
            <a:pPr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    (70 mm) mezi (160 mm) a nad (80 mm) spodní pásnicí příhradového vazníku.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4348" y="4929198"/>
            <a:ext cx="7805342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Požadavek na součinitel prostupu tepla (ČSN 730540-2) </a:t>
            </a:r>
          </a:p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Posouzený programem TEPLO 2014 EDU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Požadavek: U,N = 0,60 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Vypočtená hodnota: U = 0,11 W/(m</a:t>
            </a:r>
            <a:r>
              <a:rPr lang="cs-CZ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K)</a:t>
            </a:r>
          </a:p>
          <a:p>
            <a:endParaRPr lang="cs-CZ" dirty="0"/>
          </a:p>
        </p:txBody>
      </p:sp>
      <p:pic>
        <p:nvPicPr>
          <p:cNvPr id="25602" name="Picture 2" descr="C:\Users\novot_000\Desktop\střecg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428736"/>
            <a:ext cx="4071966" cy="3198288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6643702" y="6334780"/>
            <a:ext cx="1425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itchFamily="34" charset="0"/>
                <a:cs typeface="Arial" pitchFamily="34" charset="0"/>
              </a:rPr>
              <a:t>Zdroj obrázku: Vlastní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234</TotalTime>
  <Words>637</Words>
  <Application>Microsoft Office PowerPoint</Application>
  <PresentationFormat>Předvádění na obrazovce (4:3)</PresentationFormat>
  <Paragraphs>114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Bakalářská práce  </vt:lpstr>
      <vt:lpstr>Motivace</vt:lpstr>
      <vt:lpstr>Cíl práce</vt:lpstr>
      <vt:lpstr>Hypotéza a použité metody práce</vt:lpstr>
      <vt:lpstr>LOKALITA</vt:lpstr>
      <vt:lpstr>Architektonické a stavebně-konstrukční řešení </vt:lpstr>
      <vt:lpstr> Stavební konstrukce – Obvodová stěna  </vt:lpstr>
      <vt:lpstr>Stavební konstrukce – Podlaha na terénu </vt:lpstr>
      <vt:lpstr>Stavební konstrukce – Střešní plášť</vt:lpstr>
      <vt:lpstr>   Energetická bilance budovy jako celku </vt:lpstr>
      <vt:lpstr>Přehledné výsledky</vt:lpstr>
      <vt:lpstr>Odpovědi na otázky vedoucího a oponenta práce </vt:lpstr>
      <vt:lpstr>Odpovědi na otázky vedoucího a oponenta práce </vt:lpstr>
      <vt:lpstr>Děkuji za pozornost 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Energetické a komplexní hodnocení kvality budovy s nízkou energetickou náročností </dc:title>
  <dc:creator>novotnyfr@seznam.cz</dc:creator>
  <cp:lastModifiedBy>novotnyfr@seznam.cz</cp:lastModifiedBy>
  <cp:revision>40</cp:revision>
  <dcterms:created xsi:type="dcterms:W3CDTF">2016-04-27T13:15:00Z</dcterms:created>
  <dcterms:modified xsi:type="dcterms:W3CDTF">2016-06-05T07:38:29Z</dcterms:modified>
</cp:coreProperties>
</file>