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8" r:id="rId1"/>
  </p:sldMasterIdLst>
  <p:sldIdLst>
    <p:sldId id="256" r:id="rId2"/>
    <p:sldId id="257" r:id="rId3"/>
    <p:sldId id="258" r:id="rId4"/>
    <p:sldId id="259" r:id="rId5"/>
    <p:sldId id="268" r:id="rId6"/>
    <p:sldId id="269" r:id="rId7"/>
    <p:sldId id="270" r:id="rId8"/>
    <p:sldId id="260" r:id="rId9"/>
    <p:sldId id="261" r:id="rId10"/>
    <p:sldId id="262" r:id="rId11"/>
    <p:sldId id="263" r:id="rId12"/>
    <p:sldId id="266" r:id="rId13"/>
    <p:sldId id="267" r:id="rId14"/>
    <p:sldId id="264" r:id="rId15"/>
    <p:sldId id="265" r:id="rId1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6" d="100"/>
          <a:sy n="76" d="100"/>
        </p:scale>
        <p:origin x="-108" y="-7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Nadpis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2" name="Podnadpis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17E3B1F-C933-4E5C-AE96-6BA95575DB21}" type="datetimeFigureOut">
              <a:rPr lang="cs-CZ" smtClean="0"/>
              <a:pPr/>
              <a:t>08.06.2016</a:t>
            </a:fld>
            <a:endParaRPr lang="cs-CZ"/>
          </a:p>
        </p:txBody>
      </p:sp>
      <p:sp>
        <p:nvSpPr>
          <p:cNvPr id="20" name="Zástupný symbol pro zápatí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10" name="Zástupný symbol pro číslo snímku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8A31D57-602E-4B14-A4C9-C828BB6282E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Elipsa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Elipsa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17E3B1F-C933-4E5C-AE96-6BA95575DB21}" type="datetimeFigureOut">
              <a:rPr lang="cs-CZ" smtClean="0"/>
              <a:pPr/>
              <a:t>08.06.2016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8A31D57-602E-4B14-A4C9-C828BB6282E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17E3B1F-C933-4E5C-AE96-6BA95575DB21}" type="datetimeFigureOut">
              <a:rPr lang="cs-CZ" smtClean="0"/>
              <a:pPr/>
              <a:t>08.06.2016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8A31D57-602E-4B14-A4C9-C828BB6282E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17E3B1F-C933-4E5C-AE96-6BA95575DB21}" type="datetimeFigureOut">
              <a:rPr lang="cs-CZ" smtClean="0"/>
              <a:pPr/>
              <a:t>08.06.2016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8A31D57-602E-4B14-A4C9-C828BB6282E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17E3B1F-C933-4E5C-AE96-6BA95575DB21}" type="datetimeFigureOut">
              <a:rPr lang="cs-CZ" smtClean="0"/>
              <a:pPr/>
              <a:t>08.06.2016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8A31D57-602E-4B14-A4C9-C828BB6282E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Obdélník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Elipsa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Elipsa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17E3B1F-C933-4E5C-AE96-6BA95575DB21}" type="datetimeFigureOut">
              <a:rPr lang="cs-CZ" smtClean="0"/>
              <a:pPr/>
              <a:t>08.06.2016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8A31D57-602E-4B14-A4C9-C828BB6282E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17E3B1F-C933-4E5C-AE96-6BA95575DB21}" type="datetimeFigureOut">
              <a:rPr lang="cs-CZ" smtClean="0"/>
              <a:pPr/>
              <a:t>08.06.2016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8A31D57-602E-4B14-A4C9-C828BB6282E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17E3B1F-C933-4E5C-AE96-6BA95575DB21}" type="datetimeFigureOut">
              <a:rPr lang="cs-CZ" smtClean="0"/>
              <a:pPr/>
              <a:t>08.06.2016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8A31D57-602E-4B14-A4C9-C828BB6282E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17E3B1F-C933-4E5C-AE96-6BA95575DB21}" type="datetimeFigureOut">
              <a:rPr lang="cs-CZ" smtClean="0"/>
              <a:pPr/>
              <a:t>08.06.2016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8A31D57-602E-4B14-A4C9-C828BB6282E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6" name="Obdélník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17E3B1F-C933-4E5C-AE96-6BA95575DB21}" type="datetimeFigureOut">
              <a:rPr lang="cs-CZ" smtClean="0"/>
              <a:pPr/>
              <a:t>08.06.2016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8A31D57-602E-4B14-A4C9-C828BB6282E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17E3B1F-C933-4E5C-AE96-6BA95575DB21}" type="datetimeFigureOut">
              <a:rPr lang="cs-CZ" smtClean="0"/>
              <a:pPr/>
              <a:t>08.06.2016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8A31D57-602E-4B14-A4C9-C828BB6282E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Obdélník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9" name="Vývojový diagram: postup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Vývojový diagram: postup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ýseč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Elipsa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Prstenec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Zástupný symbol pro nadpis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Zástupný symbol pro text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24" name="Zástupný symbol pro datum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A17E3B1F-C933-4E5C-AE96-6BA95575DB21}" type="datetimeFigureOut">
              <a:rPr lang="cs-CZ" smtClean="0"/>
              <a:pPr/>
              <a:t>08.06.2016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48A31D57-602E-4B14-A4C9-C828BB6282E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5" name="Obdélník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357290" y="1500174"/>
            <a:ext cx="7406640" cy="1472184"/>
          </a:xfrm>
        </p:spPr>
        <p:txBody>
          <a:bodyPr/>
          <a:lstStyle/>
          <a:p>
            <a:r>
              <a:rPr lang="cs-CZ" dirty="0" smtClean="0"/>
              <a:t>Bakalářská práce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071538" y="4429132"/>
            <a:ext cx="7572428" cy="1752600"/>
          </a:xfrm>
        </p:spPr>
        <p:txBody>
          <a:bodyPr>
            <a:normAutofit fontScale="92500"/>
          </a:bodyPr>
          <a:lstStyle/>
          <a:p>
            <a:pPr algn="l"/>
            <a:r>
              <a:rPr lang="cs-CZ" dirty="0" smtClean="0">
                <a:latin typeface="Arial" pitchFamily="34" charset="0"/>
                <a:cs typeface="Arial" pitchFamily="34" charset="0"/>
              </a:rPr>
              <a:t>Student: Filip Musil 12577</a:t>
            </a:r>
          </a:p>
          <a:p>
            <a:pPr algn="l"/>
            <a:r>
              <a:rPr lang="cs-CZ" dirty="0" smtClean="0">
                <a:latin typeface="Arial" pitchFamily="34" charset="0"/>
                <a:cs typeface="Arial" pitchFamily="34" charset="0"/>
              </a:rPr>
              <a:t>Vedoucí bakalářské práce: Ing. Pavlína Charvátová</a:t>
            </a:r>
          </a:p>
          <a:p>
            <a:pPr algn="l"/>
            <a:r>
              <a:rPr lang="cs-CZ" dirty="0" smtClean="0">
                <a:latin typeface="Arial" pitchFamily="34" charset="0"/>
                <a:cs typeface="Arial" pitchFamily="34" charset="0"/>
              </a:rPr>
              <a:t>Oponent: Ing. Andrea Šandová</a:t>
            </a:r>
          </a:p>
          <a:p>
            <a:pPr algn="l"/>
            <a:r>
              <a:rPr lang="cs-CZ" dirty="0" smtClean="0">
                <a:latin typeface="Arial" pitchFamily="34" charset="0"/>
                <a:cs typeface="Arial" pitchFamily="34" charset="0"/>
              </a:rPr>
              <a:t>České Budějovice, červen 2016</a:t>
            </a:r>
          </a:p>
          <a:p>
            <a:endParaRPr lang="cs-CZ" dirty="0"/>
          </a:p>
        </p:txBody>
      </p:sp>
      <p:pic>
        <p:nvPicPr>
          <p:cNvPr id="4" name="Picture 2" descr="https://is.vstecb.cz/pics/design/56/b/logotyp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282" y="142852"/>
            <a:ext cx="1124743" cy="112474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Obdélník 4"/>
          <p:cNvSpPr/>
          <p:nvPr/>
        </p:nvSpPr>
        <p:spPr>
          <a:xfrm>
            <a:off x="1714480" y="500042"/>
            <a:ext cx="685804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>
                <a:latin typeface="Calibri" panose="020F0502020204030204" pitchFamily="34" charset="0"/>
              </a:rPr>
              <a:t>VYSOKÁ ŠKOLA TECHNICKÁ A EKONOMICKÁ V ČESKÝCH BUDĚJOVICÍCH</a:t>
            </a:r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Stavební konstrukce objektu – Střešní konstrukce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4636590" cy="3762388"/>
          </a:xfrm>
        </p:spPr>
        <p:txBody>
          <a:bodyPr>
            <a:noAutofit/>
          </a:bodyPr>
          <a:lstStyle/>
          <a:p>
            <a:r>
              <a:rPr lang="cs-CZ" sz="1800" dirty="0" smtClean="0">
                <a:latin typeface="Arial" pitchFamily="34" charset="0"/>
                <a:cs typeface="Arial" pitchFamily="34" charset="0"/>
              </a:rPr>
              <a:t>1 - Skládaná střešní krytina</a:t>
            </a:r>
          </a:p>
          <a:p>
            <a:r>
              <a:rPr lang="cs-CZ" sz="1800" dirty="0" smtClean="0">
                <a:latin typeface="Arial" pitchFamily="34" charset="0"/>
                <a:cs typeface="Arial" pitchFamily="34" charset="0"/>
              </a:rPr>
              <a:t>2 - Střešní lať </a:t>
            </a:r>
            <a:r>
              <a:rPr lang="cs-CZ" sz="1800" dirty="0" err="1" smtClean="0">
                <a:latin typeface="Arial" pitchFamily="34" charset="0"/>
                <a:cs typeface="Arial" pitchFamily="34" charset="0"/>
              </a:rPr>
              <a:t>tl</a:t>
            </a:r>
            <a:r>
              <a:rPr lang="cs-CZ" sz="1800" dirty="0" smtClean="0">
                <a:latin typeface="Arial" pitchFamily="34" charset="0"/>
                <a:cs typeface="Arial" pitchFamily="34" charset="0"/>
              </a:rPr>
              <a:t>. 40 mm</a:t>
            </a:r>
          </a:p>
          <a:p>
            <a:r>
              <a:rPr lang="cs-CZ" sz="1800" dirty="0" smtClean="0">
                <a:latin typeface="Arial" pitchFamily="34" charset="0"/>
                <a:cs typeface="Arial" pitchFamily="34" charset="0"/>
              </a:rPr>
              <a:t>3 - Vzduchová mezera tvořená </a:t>
            </a:r>
            <a:r>
              <a:rPr lang="cs-CZ" sz="1800" dirty="0" err="1" smtClean="0">
                <a:latin typeface="Arial" pitchFamily="34" charset="0"/>
                <a:cs typeface="Arial" pitchFamily="34" charset="0"/>
              </a:rPr>
              <a:t>kontralatěmi</a:t>
            </a:r>
            <a:r>
              <a:rPr lang="cs-CZ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sz="1800" dirty="0" err="1" smtClean="0">
                <a:latin typeface="Arial" pitchFamily="34" charset="0"/>
                <a:cs typeface="Arial" pitchFamily="34" charset="0"/>
              </a:rPr>
              <a:t>tl</a:t>
            </a:r>
            <a:r>
              <a:rPr lang="cs-CZ" sz="1800" dirty="0" smtClean="0">
                <a:latin typeface="Arial" pitchFamily="34" charset="0"/>
                <a:cs typeface="Arial" pitchFamily="34" charset="0"/>
              </a:rPr>
              <a:t>. 40 mm</a:t>
            </a:r>
          </a:p>
          <a:p>
            <a:r>
              <a:rPr lang="cs-CZ" sz="1800" dirty="0" smtClean="0">
                <a:latin typeface="Arial" pitchFamily="34" charset="0"/>
                <a:cs typeface="Arial" pitchFamily="34" charset="0"/>
              </a:rPr>
              <a:t>4 - Pojistná </a:t>
            </a:r>
            <a:r>
              <a:rPr lang="cs-CZ" sz="1800" dirty="0" err="1" smtClean="0">
                <a:latin typeface="Arial" pitchFamily="34" charset="0"/>
                <a:cs typeface="Arial" pitchFamily="34" charset="0"/>
              </a:rPr>
              <a:t>hydroizolace</a:t>
            </a:r>
            <a:endParaRPr lang="cs-CZ" sz="1800" dirty="0" smtClean="0">
              <a:latin typeface="Arial" pitchFamily="34" charset="0"/>
              <a:cs typeface="Arial" pitchFamily="34" charset="0"/>
            </a:endParaRPr>
          </a:p>
          <a:p>
            <a:r>
              <a:rPr lang="cs-CZ" sz="1800" dirty="0" smtClean="0">
                <a:latin typeface="Arial" pitchFamily="34" charset="0"/>
                <a:cs typeface="Arial" pitchFamily="34" charset="0"/>
              </a:rPr>
              <a:t>5 - T</a:t>
            </a:r>
            <a:r>
              <a:rPr lang="cs-CZ" sz="1800" dirty="0" smtClean="0">
                <a:latin typeface="Arial" pitchFamily="34" charset="0"/>
                <a:cs typeface="Arial" pitchFamily="34" charset="0"/>
              </a:rPr>
              <a:t>epelná </a:t>
            </a:r>
            <a:r>
              <a:rPr lang="cs-CZ" sz="1800" dirty="0" smtClean="0">
                <a:latin typeface="Arial" pitchFamily="34" charset="0"/>
                <a:cs typeface="Arial" pitchFamily="34" charset="0"/>
              </a:rPr>
              <a:t>izolace </a:t>
            </a:r>
            <a:r>
              <a:rPr lang="cs-CZ" sz="1800" dirty="0" err="1" smtClean="0">
                <a:latin typeface="Arial" pitchFamily="34" charset="0"/>
                <a:cs typeface="Arial" pitchFamily="34" charset="0"/>
              </a:rPr>
              <a:t>tl</a:t>
            </a:r>
            <a:r>
              <a:rPr lang="cs-CZ" sz="1800" dirty="0" smtClean="0">
                <a:latin typeface="Arial" pitchFamily="34" charset="0"/>
                <a:cs typeface="Arial" pitchFamily="34" charset="0"/>
              </a:rPr>
              <a:t>. 180 mm</a:t>
            </a:r>
          </a:p>
          <a:p>
            <a:r>
              <a:rPr lang="cs-CZ" sz="1800" dirty="0" smtClean="0">
                <a:latin typeface="Arial" pitchFamily="34" charset="0"/>
                <a:cs typeface="Arial" pitchFamily="34" charset="0"/>
              </a:rPr>
              <a:t>6 - Parotěsná folie</a:t>
            </a:r>
          </a:p>
          <a:p>
            <a:r>
              <a:rPr lang="cs-CZ" sz="1800" dirty="0" smtClean="0">
                <a:latin typeface="Arial" pitchFamily="34" charset="0"/>
                <a:cs typeface="Arial" pitchFamily="34" charset="0"/>
              </a:rPr>
              <a:t>7 - Dřevěný záklop </a:t>
            </a:r>
            <a:r>
              <a:rPr lang="cs-CZ" sz="1800" dirty="0" err="1" smtClean="0">
                <a:latin typeface="Arial" pitchFamily="34" charset="0"/>
                <a:cs typeface="Arial" pitchFamily="34" charset="0"/>
              </a:rPr>
              <a:t>tl</a:t>
            </a:r>
            <a:r>
              <a:rPr lang="cs-CZ" sz="1800" dirty="0" smtClean="0">
                <a:latin typeface="Arial" pitchFamily="34" charset="0"/>
                <a:cs typeface="Arial" pitchFamily="34" charset="0"/>
              </a:rPr>
              <a:t>. 25mm</a:t>
            </a:r>
          </a:p>
          <a:p>
            <a:r>
              <a:rPr lang="cs-CZ" sz="1800" dirty="0" smtClean="0">
                <a:latin typeface="Arial" pitchFamily="34" charset="0"/>
                <a:cs typeface="Arial" pitchFamily="34" charset="0"/>
              </a:rPr>
              <a:t>8 - Krokve </a:t>
            </a:r>
            <a:r>
              <a:rPr lang="cs-CZ" sz="1800" dirty="0" err="1" smtClean="0">
                <a:latin typeface="Arial" pitchFamily="34" charset="0"/>
                <a:cs typeface="Arial" pitchFamily="34" charset="0"/>
              </a:rPr>
              <a:t>tl</a:t>
            </a:r>
            <a:r>
              <a:rPr lang="cs-CZ" sz="1800" dirty="0" smtClean="0">
                <a:latin typeface="Arial" pitchFamily="34" charset="0"/>
                <a:cs typeface="Arial" pitchFamily="34" charset="0"/>
              </a:rPr>
              <a:t>. 160 mm</a:t>
            </a:r>
          </a:p>
          <a:p>
            <a:r>
              <a:rPr lang="cs-CZ" sz="1800" dirty="0" smtClean="0">
                <a:latin typeface="Arial" pitchFamily="34" charset="0"/>
                <a:cs typeface="Arial" pitchFamily="34" charset="0"/>
              </a:rPr>
              <a:t>9 - Systémový vrut kotvící tepelnou izolaci</a:t>
            </a:r>
            <a:endParaRPr lang="cs-CZ" sz="18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429256" y="1357298"/>
            <a:ext cx="3505202" cy="37540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Podnadpis 2"/>
          <p:cNvSpPr txBox="1">
            <a:spLocks/>
          </p:cNvSpPr>
          <p:nvPr/>
        </p:nvSpPr>
        <p:spPr>
          <a:xfrm>
            <a:off x="1142976" y="5286388"/>
            <a:ext cx="7572428" cy="1500198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rPr lang="cs-CZ" sz="2200" b="1" dirty="0" smtClean="0">
                <a:latin typeface="Arial" pitchFamily="34" charset="0"/>
                <a:cs typeface="Arial" pitchFamily="34" charset="0"/>
              </a:rPr>
              <a:t>Požadavek na součinitel prostupu tepla (ČSN 730540-2) </a:t>
            </a:r>
          </a:p>
          <a:p>
            <a:r>
              <a:rPr lang="cs-CZ" sz="2200" b="1" dirty="0" smtClean="0">
                <a:latin typeface="Arial" pitchFamily="34" charset="0"/>
                <a:cs typeface="Arial" pitchFamily="34" charset="0"/>
              </a:rPr>
              <a:t>Posouzený programem TEPLO 2014 </a:t>
            </a:r>
            <a:endParaRPr lang="cs-CZ" sz="2200" dirty="0" smtClean="0">
              <a:latin typeface="Arial" pitchFamily="34" charset="0"/>
              <a:cs typeface="Arial" pitchFamily="34" charset="0"/>
            </a:endParaRPr>
          </a:p>
          <a:p>
            <a:r>
              <a:rPr lang="cs-CZ" sz="2200" dirty="0" smtClean="0">
                <a:latin typeface="Arial" pitchFamily="34" charset="0"/>
                <a:cs typeface="Arial" pitchFamily="34" charset="0"/>
              </a:rPr>
              <a:t>Požadavek: U,N = </a:t>
            </a:r>
            <a:r>
              <a:rPr lang="cs-CZ" sz="2200" dirty="0" smtClean="0">
                <a:latin typeface="Arial" pitchFamily="34" charset="0"/>
                <a:cs typeface="Arial" pitchFamily="34" charset="0"/>
              </a:rPr>
              <a:t>0,20(0,16) </a:t>
            </a:r>
            <a:r>
              <a:rPr lang="cs-CZ" sz="2200" dirty="0" smtClean="0">
                <a:latin typeface="Arial" pitchFamily="34" charset="0"/>
                <a:cs typeface="Arial" pitchFamily="34" charset="0"/>
              </a:rPr>
              <a:t>W/(m</a:t>
            </a:r>
            <a:r>
              <a:rPr lang="cs-CZ" sz="2200" baseline="30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cs-CZ" sz="2200" dirty="0" smtClean="0">
                <a:latin typeface="Arial" pitchFamily="34" charset="0"/>
                <a:cs typeface="Arial" pitchFamily="34" charset="0"/>
              </a:rPr>
              <a:t>K)</a:t>
            </a:r>
          </a:p>
          <a:p>
            <a:r>
              <a:rPr lang="cs-CZ" sz="2200" dirty="0" smtClean="0">
                <a:latin typeface="Arial" pitchFamily="34" charset="0"/>
                <a:cs typeface="Arial" pitchFamily="34" charset="0"/>
              </a:rPr>
              <a:t>Vypočtená hodnota: U = </a:t>
            </a:r>
            <a:r>
              <a:rPr lang="cs-CZ" sz="2200" dirty="0" smtClean="0">
                <a:latin typeface="Arial" pitchFamily="34" charset="0"/>
                <a:cs typeface="Arial" pitchFamily="34" charset="0"/>
              </a:rPr>
              <a:t>0,090 </a:t>
            </a:r>
            <a:r>
              <a:rPr lang="cs-CZ" sz="2200" dirty="0" smtClean="0">
                <a:latin typeface="Arial" pitchFamily="34" charset="0"/>
                <a:cs typeface="Arial" pitchFamily="34" charset="0"/>
              </a:rPr>
              <a:t>W/(m</a:t>
            </a:r>
            <a:r>
              <a:rPr lang="cs-CZ" sz="2200" baseline="30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cs-CZ" sz="2200" dirty="0" smtClean="0">
                <a:latin typeface="Arial" pitchFamily="34" charset="0"/>
                <a:cs typeface="Arial" pitchFamily="34" charset="0"/>
              </a:rPr>
              <a:t>K)</a:t>
            </a:r>
          </a:p>
          <a:p>
            <a:pPr marL="365760" marR="0" lvl="0" indent="-283464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tabLst/>
              <a:defRPr/>
            </a:pPr>
            <a:endParaRPr kumimoji="0" lang="cs-CZ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Energetické posouzení objektu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cs-CZ" b="1" dirty="0" smtClean="0">
                <a:latin typeface="Arial" pitchFamily="34" charset="0"/>
                <a:cs typeface="Arial" pitchFamily="34" charset="0"/>
              </a:rPr>
              <a:t>VYHODNOCENÍ VÝSLEDKŮ POSOUZENÍ PODLE</a:t>
            </a:r>
          </a:p>
          <a:p>
            <a:pPr>
              <a:buNone/>
            </a:pPr>
            <a:r>
              <a:rPr lang="cs-CZ" b="1" dirty="0" smtClean="0">
                <a:latin typeface="Arial" pitchFamily="34" charset="0"/>
                <a:cs typeface="Arial" pitchFamily="34" charset="0"/>
              </a:rPr>
              <a:t>TNI 730329 (2009) </a:t>
            </a:r>
          </a:p>
          <a:p>
            <a:pPr>
              <a:buNone/>
            </a:pPr>
            <a:r>
              <a:rPr lang="cs-CZ" b="1" dirty="0" smtClean="0">
                <a:latin typeface="Arial" pitchFamily="34" charset="0"/>
                <a:cs typeface="Arial" pitchFamily="34" charset="0"/>
              </a:rPr>
              <a:t>posouzení programem Energie </a:t>
            </a:r>
            <a:r>
              <a:rPr lang="cs-CZ" b="1" dirty="0" smtClean="0">
                <a:latin typeface="Arial" pitchFamily="34" charset="0"/>
                <a:cs typeface="Arial" pitchFamily="34" charset="0"/>
              </a:rPr>
              <a:t>2015 LT</a:t>
            </a:r>
            <a:endParaRPr lang="cs-CZ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cs-CZ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cs-CZ" b="1" dirty="0" smtClean="0">
                <a:latin typeface="Arial" pitchFamily="34" charset="0"/>
                <a:cs typeface="Arial" pitchFamily="34" charset="0"/>
              </a:rPr>
              <a:t>Průměrný součinitel prostupu tepla budovy</a:t>
            </a:r>
          </a:p>
          <a:p>
            <a:pPr>
              <a:buNone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	U,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em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,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max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= 0,35 W/(m</a:t>
            </a:r>
            <a:r>
              <a:rPr lang="cs-CZ" baseline="30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.K)</a:t>
            </a:r>
          </a:p>
          <a:p>
            <a:pPr>
              <a:buNone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	U,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em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=  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0,20 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W/(m</a:t>
            </a:r>
            <a:r>
              <a:rPr lang="cs-CZ" baseline="30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.K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) =&gt; Pasivní</a:t>
            </a:r>
            <a:endParaRPr lang="cs-CZ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cs-CZ" b="1" dirty="0" smtClean="0">
                <a:latin typeface="Arial" pitchFamily="34" charset="0"/>
                <a:cs typeface="Arial" pitchFamily="34" charset="0"/>
              </a:rPr>
              <a:t>Měrná potřeba tepla na vytápění </a:t>
            </a:r>
          </a:p>
          <a:p>
            <a:pPr>
              <a:buNone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	E,A,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max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=  50 kWh/(m2.a)</a:t>
            </a:r>
          </a:p>
          <a:p>
            <a:pPr>
              <a:buNone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	E,A =  38 kWh/(m2.a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) =&gt; NED</a:t>
            </a:r>
            <a:endParaRPr lang="cs-CZ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cs-CZ" b="1" dirty="0" smtClean="0">
                <a:latin typeface="Arial" pitchFamily="34" charset="0"/>
                <a:cs typeface="Arial" pitchFamily="34" charset="0"/>
              </a:rPr>
              <a:t>Měrná neobnovitelná primární energie </a:t>
            </a:r>
            <a:endParaRPr lang="cs-CZ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cs-CZ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b="1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PE,A,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max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=  60 kWh/(m</a:t>
            </a:r>
            <a:r>
              <a:rPr lang="cs-CZ" baseline="30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.a)</a:t>
            </a:r>
          </a:p>
          <a:p>
            <a:pPr>
              <a:buNone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	PE,A =  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27 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kWh/(m</a:t>
            </a:r>
            <a:r>
              <a:rPr lang="cs-CZ" baseline="30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.a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) =&gt; Pasivní</a:t>
            </a:r>
            <a:endParaRPr lang="cs-CZ" dirty="0" smtClean="0">
              <a:latin typeface="Arial" pitchFamily="34" charset="0"/>
              <a:cs typeface="Arial" pitchFamily="34" charset="0"/>
            </a:endParaRPr>
          </a:p>
          <a:p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Náklady na provoz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u="sng" dirty="0" smtClean="0"/>
          </a:p>
          <a:p>
            <a:r>
              <a:rPr lang="cs-CZ" u="sng" dirty="0" smtClean="0">
                <a:latin typeface="Arial" pitchFamily="34" charset="0"/>
                <a:cs typeface="Arial" pitchFamily="34" charset="0"/>
              </a:rPr>
              <a:t>Tepelné čerpadlo</a:t>
            </a:r>
          </a:p>
          <a:p>
            <a:pPr>
              <a:buNone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2 617,26 Kč s DPH (měsíční náklady)</a:t>
            </a:r>
          </a:p>
          <a:p>
            <a:pPr>
              <a:buNone/>
            </a:pPr>
            <a:endParaRPr lang="cs-CZ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cs-CZ" dirty="0">
              <a:latin typeface="Arial" pitchFamily="34" charset="0"/>
              <a:cs typeface="Arial" pitchFamily="34" charset="0"/>
            </a:endParaRPr>
          </a:p>
          <a:p>
            <a:r>
              <a:rPr lang="cs-CZ" u="sng" dirty="0" smtClean="0">
                <a:latin typeface="Arial" pitchFamily="34" charset="0"/>
                <a:cs typeface="Arial" pitchFamily="34" charset="0"/>
              </a:rPr>
              <a:t>Kotel na dřevěné pelety</a:t>
            </a:r>
          </a:p>
          <a:p>
            <a:pPr>
              <a:buNone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5 200,22 Kč s DPH (měsíční náklady)</a:t>
            </a:r>
            <a:endParaRPr lang="cs-CZ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Závěrečné shrnutí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Při porovnání nákladů na vytápění a přípravu TUV je ekonomický rozdíl téměř dvojnásobný ve prospěch tepelného čerpadla.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Cíl bakalářské práce byl splněn.</a:t>
            </a:r>
            <a:endParaRPr lang="cs-CZ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Otázky vedoucího a oponenta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cs-CZ" sz="2400" u="sng" dirty="0" smtClean="0">
                <a:latin typeface="Arial" pitchFamily="34" charset="0"/>
                <a:cs typeface="Arial" pitchFamily="34" charset="0"/>
              </a:rPr>
              <a:t>Otázky vedoucího práce:</a:t>
            </a:r>
          </a:p>
          <a:p>
            <a:pPr>
              <a:buNone/>
            </a:pPr>
            <a:r>
              <a:rPr lang="cs-CZ" sz="2400" dirty="0" smtClean="0">
                <a:latin typeface="Arial" pitchFamily="34" charset="0"/>
                <a:cs typeface="Arial" pitchFamily="34" charset="0"/>
              </a:rPr>
              <a:t>Co by udělala s energetickou náročností</a:t>
            </a:r>
          </a:p>
          <a:p>
            <a:pPr>
              <a:buNone/>
            </a:pPr>
            <a:r>
              <a:rPr lang="cs-CZ" sz="2400" dirty="0" smtClean="0">
                <a:latin typeface="Arial" pitchFamily="34" charset="0"/>
                <a:cs typeface="Arial" pitchFamily="34" charset="0"/>
              </a:rPr>
              <a:t>objektu instalace nuceného větrání s</a:t>
            </a:r>
          </a:p>
          <a:p>
            <a:pPr>
              <a:buNone/>
            </a:pPr>
            <a:r>
              <a:rPr lang="cs-CZ" sz="2400" dirty="0" smtClean="0">
                <a:latin typeface="Arial" pitchFamily="34" charset="0"/>
                <a:cs typeface="Arial" pitchFamily="34" charset="0"/>
              </a:rPr>
              <a:t>rekuperací tepla</a:t>
            </a:r>
            <a:r>
              <a:rPr lang="cs-CZ" sz="2400" dirty="0" smtClean="0">
                <a:latin typeface="Arial" pitchFamily="34" charset="0"/>
                <a:cs typeface="Arial" pitchFamily="34" charset="0"/>
              </a:rPr>
              <a:t>?</a:t>
            </a:r>
          </a:p>
          <a:p>
            <a:pPr>
              <a:buNone/>
            </a:pPr>
            <a:endParaRPr lang="cs-CZ" sz="2400" dirty="0" smtClean="0">
              <a:latin typeface="Arial" pitchFamily="34" charset="0"/>
              <a:cs typeface="Arial" pitchFamily="34" charset="0"/>
            </a:endParaRPr>
          </a:p>
          <a:p>
            <a:r>
              <a:rPr lang="cs-CZ" sz="2400" u="sng" dirty="0" smtClean="0">
                <a:latin typeface="Arial" pitchFamily="34" charset="0"/>
                <a:cs typeface="Arial" pitchFamily="34" charset="0"/>
              </a:rPr>
              <a:t>Otázky oponenta práce:</a:t>
            </a:r>
          </a:p>
          <a:p>
            <a:pPr>
              <a:buNone/>
            </a:pPr>
            <a:r>
              <a:rPr lang="cs-CZ" sz="2400" dirty="0" smtClean="0">
                <a:latin typeface="Arial" pitchFamily="34" charset="0"/>
                <a:cs typeface="Arial" pitchFamily="34" charset="0"/>
              </a:rPr>
              <a:t>Jakou hodnotu SCOP bude mít v práci uvedené</a:t>
            </a:r>
          </a:p>
          <a:p>
            <a:pPr>
              <a:buNone/>
            </a:pPr>
            <a:r>
              <a:rPr lang="cs-CZ" sz="2400" dirty="0" smtClean="0">
                <a:latin typeface="Arial" pitchFamily="34" charset="0"/>
                <a:cs typeface="Arial" pitchFamily="34" charset="0"/>
              </a:rPr>
              <a:t>tepelné čerpadlo? Zdůvodněte</a:t>
            </a:r>
          </a:p>
          <a:p>
            <a:pPr>
              <a:buNone/>
            </a:pPr>
            <a:r>
              <a:rPr lang="cs-CZ" sz="2400" dirty="0" smtClean="0">
                <a:latin typeface="Arial" pitchFamily="34" charset="0"/>
                <a:cs typeface="Arial" pitchFamily="34" charset="0"/>
              </a:rPr>
              <a:t>volbu tepelného čerpadla, navrženého na 100%</a:t>
            </a:r>
          </a:p>
          <a:p>
            <a:pPr>
              <a:buNone/>
            </a:pPr>
            <a:r>
              <a:rPr lang="cs-CZ" sz="2400" dirty="0" smtClean="0">
                <a:latin typeface="Arial" pitchFamily="34" charset="0"/>
                <a:cs typeface="Arial" pitchFamily="34" charset="0"/>
              </a:rPr>
              <a:t>tepelnou potřebu budovy. Proč je kombinace</a:t>
            </a:r>
          </a:p>
          <a:p>
            <a:pPr>
              <a:buNone/>
            </a:pPr>
            <a:r>
              <a:rPr lang="cs-CZ" sz="2400" dirty="0" smtClean="0">
                <a:latin typeface="Arial" pitchFamily="34" charset="0"/>
                <a:cs typeface="Arial" pitchFamily="34" charset="0"/>
              </a:rPr>
              <a:t>TČ a doplňkového zdroje tepla výhodná? (tepelně-ekonomické kritérium)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1285852" y="3000372"/>
            <a:ext cx="7498080" cy="1143000"/>
          </a:xfrm>
        </p:spPr>
        <p:txBody>
          <a:bodyPr>
            <a:normAutofit/>
          </a:bodyPr>
          <a:lstStyle/>
          <a:p>
            <a:pPr algn="ctr"/>
            <a:r>
              <a:rPr lang="cs-CZ" sz="4000" dirty="0" smtClean="0">
                <a:latin typeface="Arial" pitchFamily="34" charset="0"/>
                <a:cs typeface="Arial" pitchFamily="34" charset="0"/>
              </a:rPr>
              <a:t>Děkuji za pozornost</a:t>
            </a:r>
            <a:endParaRPr lang="cs-CZ" sz="4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644650" y="1447800"/>
            <a:ext cx="7499350" cy="4800600"/>
          </a:xfrm>
        </p:spPr>
        <p:txBody>
          <a:bodyPr/>
          <a:lstStyle/>
          <a:p>
            <a:endParaRPr lang="cs-CZ" dirty="0" smtClean="0"/>
          </a:p>
          <a:p>
            <a:endParaRPr lang="cs-CZ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Motivace a důvody k řešení daného problému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 smtClean="0"/>
          </a:p>
          <a:p>
            <a:r>
              <a:rPr lang="cs-CZ" dirty="0" smtClean="0">
                <a:latin typeface="Arial" pitchFamily="34" charset="0"/>
                <a:cs typeface="Arial" pitchFamily="34" charset="0"/>
              </a:rPr>
              <a:t>Zájem 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o nízkoenergetickou výstavbu</a:t>
            </a:r>
          </a:p>
          <a:p>
            <a:endParaRPr lang="cs-CZ" dirty="0" smtClean="0">
              <a:latin typeface="Arial" pitchFamily="34" charset="0"/>
              <a:cs typeface="Arial" pitchFamily="34" charset="0"/>
            </a:endParaRPr>
          </a:p>
          <a:p>
            <a:r>
              <a:rPr lang="cs-CZ" dirty="0" smtClean="0">
                <a:latin typeface="Arial" pitchFamily="34" charset="0"/>
                <a:cs typeface="Arial" pitchFamily="34" charset="0"/>
              </a:rPr>
              <a:t>Aktuální 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téma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Cíl práce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 smtClean="0">
                <a:latin typeface="Arial" pitchFamily="34" charset="0"/>
                <a:cs typeface="Arial" pitchFamily="34" charset="0"/>
              </a:rPr>
              <a:t>Cílem bakalářské práce je studie nízkoenergetického zděného rodinného domu, který nabízí vysoký komfort bydlení s nízkými provozními,zejména energetickými náklady. Energetické výpočty</a:t>
            </a:r>
            <a:r>
              <a:rPr lang="cs-CZ" sz="28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>
              <a:buNone/>
            </a:pPr>
            <a:endParaRPr lang="cs-CZ" sz="28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cs-CZ" sz="2800" dirty="0" smtClean="0">
              <a:latin typeface="Arial" pitchFamily="34" charset="0"/>
              <a:cs typeface="Arial" pitchFamily="34" charset="0"/>
            </a:endParaRPr>
          </a:p>
          <a:p>
            <a:r>
              <a:rPr lang="cs-CZ" sz="2800" dirty="0" smtClean="0">
                <a:latin typeface="Arial" pitchFamily="34" charset="0"/>
                <a:cs typeface="Arial" pitchFamily="34" charset="0"/>
              </a:rPr>
              <a:t>Výpočet </a:t>
            </a:r>
            <a:r>
              <a:rPr lang="cs-CZ" sz="2800" dirty="0" smtClean="0">
                <a:latin typeface="Arial" pitchFamily="34" charset="0"/>
                <a:cs typeface="Arial" pitchFamily="34" charset="0"/>
              </a:rPr>
              <a:t>provozních nákladů</a:t>
            </a:r>
            <a:endParaRPr lang="cs-CZ" sz="28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4400" dirty="0" smtClean="0">
                <a:latin typeface="Arial" pitchFamily="34" charset="0"/>
                <a:cs typeface="Arial" pitchFamily="34" charset="0"/>
              </a:rPr>
              <a:t>Hypotéza a použité metody práce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>
              <a:latin typeface="Arial" pitchFamily="34" charset="0"/>
              <a:cs typeface="Arial" pitchFamily="34" charset="0"/>
            </a:endParaRPr>
          </a:p>
          <a:p>
            <a:r>
              <a:rPr lang="cs-CZ" dirty="0" smtClean="0">
                <a:latin typeface="Arial" pitchFamily="34" charset="0"/>
                <a:cs typeface="Arial" pitchFamily="34" charset="0"/>
              </a:rPr>
              <a:t>Návrh zděného rodinného domu v nízkoenergetickém standardu, vytvoření studie domu, výpočet provozních nákladů na provoz.</a:t>
            </a:r>
          </a:p>
          <a:p>
            <a:endParaRPr lang="cs-CZ" dirty="0" smtClean="0">
              <a:latin typeface="Arial" pitchFamily="34" charset="0"/>
              <a:cs typeface="Arial" pitchFamily="34" charset="0"/>
            </a:endParaRPr>
          </a:p>
          <a:p>
            <a:r>
              <a:rPr lang="cs-CZ" dirty="0" smtClean="0">
                <a:latin typeface="Arial" pitchFamily="34" charset="0"/>
                <a:cs typeface="Arial" pitchFamily="34" charset="0"/>
              </a:rPr>
              <a:t>Metoda shromáždění informací</a:t>
            </a:r>
          </a:p>
          <a:p>
            <a:r>
              <a:rPr lang="cs-CZ" dirty="0" smtClean="0">
                <a:latin typeface="Arial" pitchFamily="34" charset="0"/>
                <a:cs typeface="Arial" pitchFamily="34" charset="0"/>
              </a:rPr>
              <a:t>Metoda komparace</a:t>
            </a:r>
            <a:endParaRPr lang="cs-CZ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Popis objektu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cs-CZ" dirty="0" smtClean="0">
                <a:latin typeface="Arial" pitchFamily="34" charset="0"/>
                <a:cs typeface="Arial" pitchFamily="34" charset="0"/>
              </a:rPr>
              <a:t>RD – 2 nadzemní podlaží</a:t>
            </a:r>
          </a:p>
          <a:p>
            <a:r>
              <a:rPr lang="cs-CZ" dirty="0" smtClean="0">
                <a:latin typeface="Arial" pitchFamily="34" charset="0"/>
                <a:cs typeface="Arial" pitchFamily="34" charset="0"/>
              </a:rPr>
              <a:t>154,33 m</a:t>
            </a:r>
            <a:r>
              <a:rPr lang="cs-CZ" baseline="30000" dirty="0" smtClean="0">
                <a:latin typeface="Arial" pitchFamily="34" charset="0"/>
                <a:cs typeface="Arial" pitchFamily="34" charset="0"/>
              </a:rPr>
              <a:t>2</a:t>
            </a:r>
          </a:p>
          <a:p>
            <a:r>
              <a:rPr lang="cs-CZ" dirty="0" smtClean="0">
                <a:latin typeface="Arial" pitchFamily="34" charset="0"/>
                <a:cs typeface="Arial" pitchFamily="34" charset="0"/>
              </a:rPr>
              <a:t> 1150 m</a:t>
            </a:r>
            <a:r>
              <a:rPr lang="cs-CZ" baseline="30000" dirty="0" smtClean="0">
                <a:latin typeface="Arial" pitchFamily="34" charset="0"/>
                <a:cs typeface="Arial" pitchFamily="34" charset="0"/>
              </a:rPr>
              <a:t>2</a:t>
            </a:r>
            <a:endParaRPr lang="cs-CZ" dirty="0" smtClean="0">
              <a:latin typeface="Arial" pitchFamily="34" charset="0"/>
              <a:cs typeface="Arial" pitchFamily="34" charset="0"/>
            </a:endParaRPr>
          </a:p>
          <a:p>
            <a:r>
              <a:rPr lang="cs-CZ" dirty="0" smtClean="0">
                <a:latin typeface="Arial" pitchFamily="34" charset="0"/>
                <a:cs typeface="Arial" pitchFamily="34" charset="0"/>
              </a:rPr>
              <a:t>Čtvercový tvar</a:t>
            </a:r>
          </a:p>
          <a:p>
            <a:r>
              <a:rPr lang="cs-CZ" dirty="0" smtClean="0">
                <a:latin typeface="Arial" pitchFamily="34" charset="0"/>
                <a:cs typeface="Arial" pitchFamily="34" charset="0"/>
              </a:rPr>
              <a:t>Střecha sedlová</a:t>
            </a:r>
          </a:p>
          <a:p>
            <a:pPr>
              <a:buNone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Dřevěný krov</a:t>
            </a:r>
          </a:p>
          <a:p>
            <a:pPr>
              <a:buNone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Sklon 47°a 30°</a:t>
            </a:r>
          </a:p>
          <a:p>
            <a:r>
              <a:rPr lang="cs-CZ" dirty="0" smtClean="0">
                <a:latin typeface="Arial" pitchFamily="34" charset="0"/>
                <a:cs typeface="Arial" pitchFamily="34" charset="0"/>
              </a:rPr>
              <a:t>Základy – prostý beton</a:t>
            </a:r>
          </a:p>
          <a:p>
            <a:r>
              <a:rPr lang="cs-CZ" u="sng" dirty="0" smtClean="0">
                <a:latin typeface="Arial" pitchFamily="34" charset="0"/>
                <a:cs typeface="Arial" pitchFamily="34" charset="0"/>
              </a:rPr>
              <a:t>Okna</a:t>
            </a:r>
          </a:p>
          <a:p>
            <a:pPr>
              <a:buNone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plastová, trojsklo</a:t>
            </a:r>
          </a:p>
          <a:p>
            <a:pPr>
              <a:buNone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U= 0,75 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W/(m</a:t>
            </a:r>
            <a:r>
              <a:rPr lang="cs-CZ" baseline="30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K)</a:t>
            </a:r>
            <a:endParaRPr lang="cs-CZ" dirty="0" smtClean="0">
              <a:latin typeface="Arial" pitchFamily="34" charset="0"/>
              <a:cs typeface="Arial" pitchFamily="34" charset="0"/>
            </a:endParaRPr>
          </a:p>
          <a:p>
            <a:r>
              <a:rPr lang="cs-CZ" u="sng" dirty="0" smtClean="0">
                <a:latin typeface="Arial" pitchFamily="34" charset="0"/>
                <a:cs typeface="Arial" pitchFamily="34" charset="0"/>
              </a:rPr>
              <a:t>Střešní okna</a:t>
            </a:r>
          </a:p>
          <a:p>
            <a:pPr>
              <a:buNone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Plastová, trojsklo</a:t>
            </a:r>
          </a:p>
          <a:p>
            <a:pPr>
              <a:buNone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U= 0,91 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W/(m</a:t>
            </a:r>
            <a:r>
              <a:rPr lang="cs-CZ" baseline="30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K)</a:t>
            </a:r>
            <a:endParaRPr lang="cs-CZ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Dispoziční řešení 1.NP</a:t>
            </a:r>
            <a:endParaRPr lang="cs-CZ" dirty="0"/>
          </a:p>
        </p:txBody>
      </p:sp>
      <p:pic>
        <p:nvPicPr>
          <p:cNvPr id="4" name="Zástupný symbol pro obsah 3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571736" y="1500174"/>
            <a:ext cx="5125278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Dispoziční řešení 2.NP</a:t>
            </a:r>
            <a:endParaRPr lang="cs-CZ" dirty="0"/>
          </a:p>
        </p:txBody>
      </p:sp>
      <p:pic>
        <p:nvPicPr>
          <p:cNvPr id="4" name="Zástupný symbol pro obsah 3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000232" y="1500174"/>
            <a:ext cx="6021403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Stavební konstrukce objektu – Obvodová stěna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333892"/>
          </a:xfrm>
        </p:spPr>
        <p:txBody>
          <a:bodyPr>
            <a:normAutofit fontScale="62500" lnSpcReduction="20000"/>
          </a:bodyPr>
          <a:lstStyle/>
          <a:p>
            <a:r>
              <a:rPr lang="cs-CZ" sz="3200" dirty="0" smtClean="0">
                <a:latin typeface="Arial" pitchFamily="34" charset="0"/>
                <a:cs typeface="Arial" pitchFamily="34" charset="0"/>
              </a:rPr>
              <a:t>1 - Zdivo </a:t>
            </a:r>
            <a:r>
              <a:rPr lang="cs-CZ" sz="3200" dirty="0" err="1" smtClean="0">
                <a:latin typeface="Arial" pitchFamily="34" charset="0"/>
                <a:cs typeface="Arial" pitchFamily="34" charset="0"/>
              </a:rPr>
              <a:t>Porothetm</a:t>
            </a:r>
            <a:r>
              <a:rPr lang="cs-CZ" sz="3200" dirty="0" smtClean="0">
                <a:latin typeface="Arial" pitchFamily="34" charset="0"/>
                <a:cs typeface="Arial" pitchFamily="34" charset="0"/>
              </a:rPr>
              <a:t> 40 </a:t>
            </a:r>
            <a:r>
              <a:rPr lang="cs-CZ" sz="3200" dirty="0" err="1" smtClean="0">
                <a:latin typeface="Arial" pitchFamily="34" charset="0"/>
                <a:cs typeface="Arial" pitchFamily="34" charset="0"/>
              </a:rPr>
              <a:t>Eko</a:t>
            </a:r>
            <a:r>
              <a:rPr lang="cs-CZ" sz="3200" dirty="0" smtClean="0">
                <a:latin typeface="Arial" pitchFamily="34" charset="0"/>
                <a:cs typeface="Arial" pitchFamily="34" charset="0"/>
              </a:rPr>
              <a:t> + </a:t>
            </a:r>
            <a:r>
              <a:rPr lang="cs-CZ" sz="3200" dirty="0" err="1" smtClean="0">
                <a:latin typeface="Arial" pitchFamily="34" charset="0"/>
                <a:cs typeface="Arial" pitchFamily="34" charset="0"/>
              </a:rPr>
              <a:t>Profi</a:t>
            </a:r>
            <a:r>
              <a:rPr lang="cs-CZ" sz="3200" dirty="0" smtClean="0">
                <a:latin typeface="Arial" pitchFamily="34" charset="0"/>
                <a:cs typeface="Arial" pitchFamily="34" charset="0"/>
              </a:rPr>
              <a:t> DRYFIX </a:t>
            </a:r>
            <a:r>
              <a:rPr lang="cs-CZ" sz="3200" dirty="0" err="1" smtClean="0">
                <a:latin typeface="Arial" pitchFamily="34" charset="0"/>
                <a:cs typeface="Arial" pitchFamily="34" charset="0"/>
              </a:rPr>
              <a:t>tl</a:t>
            </a:r>
            <a:r>
              <a:rPr lang="cs-CZ" sz="3200" dirty="0" smtClean="0">
                <a:latin typeface="Arial" pitchFamily="34" charset="0"/>
                <a:cs typeface="Arial" pitchFamily="34" charset="0"/>
              </a:rPr>
              <a:t>. 400 mm</a:t>
            </a:r>
          </a:p>
          <a:p>
            <a:r>
              <a:rPr lang="cs-CZ" sz="3200" dirty="0" smtClean="0">
                <a:latin typeface="Arial" pitchFamily="34" charset="0"/>
                <a:cs typeface="Arial" pitchFamily="34" charset="0"/>
              </a:rPr>
              <a:t>2 - Lepidlo </a:t>
            </a:r>
            <a:r>
              <a:rPr lang="cs-CZ" sz="3200" dirty="0" err="1" smtClean="0">
                <a:latin typeface="Arial" pitchFamily="34" charset="0"/>
                <a:cs typeface="Arial" pitchFamily="34" charset="0"/>
              </a:rPr>
              <a:t>tl</a:t>
            </a:r>
            <a:r>
              <a:rPr lang="cs-CZ" sz="3200" dirty="0" smtClean="0">
                <a:latin typeface="Arial" pitchFamily="34" charset="0"/>
                <a:cs typeface="Arial" pitchFamily="34" charset="0"/>
              </a:rPr>
              <a:t>. 1 mm</a:t>
            </a:r>
          </a:p>
          <a:p>
            <a:r>
              <a:rPr lang="cs-CZ" sz="3200" dirty="0" smtClean="0">
                <a:latin typeface="Arial" pitchFamily="34" charset="0"/>
                <a:cs typeface="Arial" pitchFamily="34" charset="0"/>
              </a:rPr>
              <a:t>3 - </a:t>
            </a:r>
            <a:r>
              <a:rPr lang="cs-CZ" sz="3200" dirty="0" err="1" smtClean="0">
                <a:latin typeface="Arial" pitchFamily="34" charset="0"/>
                <a:cs typeface="Arial" pitchFamily="34" charset="0"/>
              </a:rPr>
              <a:t>Rockwool</a:t>
            </a:r>
            <a:r>
              <a:rPr lang="cs-CZ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sz="3200" dirty="0" err="1" smtClean="0">
                <a:latin typeface="Arial" pitchFamily="34" charset="0"/>
                <a:cs typeface="Arial" pitchFamily="34" charset="0"/>
              </a:rPr>
              <a:t>Frontrock</a:t>
            </a:r>
            <a:r>
              <a:rPr lang="cs-CZ" sz="3200" dirty="0" smtClean="0">
                <a:latin typeface="Arial" pitchFamily="34" charset="0"/>
                <a:cs typeface="Arial" pitchFamily="34" charset="0"/>
              </a:rPr>
              <a:t> Max E - tepelná izolace </a:t>
            </a:r>
            <a:r>
              <a:rPr lang="cs-CZ" sz="3200" dirty="0" err="1" smtClean="0">
                <a:latin typeface="Arial" pitchFamily="34" charset="0"/>
                <a:cs typeface="Arial" pitchFamily="34" charset="0"/>
              </a:rPr>
              <a:t>tl</a:t>
            </a:r>
            <a:r>
              <a:rPr lang="cs-CZ" sz="3200" dirty="0" smtClean="0">
                <a:latin typeface="Arial" pitchFamily="34" charset="0"/>
                <a:cs typeface="Arial" pitchFamily="34" charset="0"/>
              </a:rPr>
              <a:t>. 100 mm</a:t>
            </a:r>
          </a:p>
          <a:p>
            <a:r>
              <a:rPr lang="cs-CZ" sz="3200" dirty="0" smtClean="0">
                <a:latin typeface="Arial" pitchFamily="34" charset="0"/>
                <a:cs typeface="Arial" pitchFamily="34" charset="0"/>
              </a:rPr>
              <a:t>4 - Krycí hmota s výztužnou síťkou ze skelné tkaniny </a:t>
            </a:r>
            <a:r>
              <a:rPr lang="cs-CZ" sz="3200" dirty="0" err="1" smtClean="0">
                <a:latin typeface="Arial" pitchFamily="34" charset="0"/>
                <a:cs typeface="Arial" pitchFamily="34" charset="0"/>
              </a:rPr>
              <a:t>tl</a:t>
            </a:r>
            <a:r>
              <a:rPr lang="cs-CZ" sz="3200" dirty="0" smtClean="0">
                <a:latin typeface="Arial" pitchFamily="34" charset="0"/>
                <a:cs typeface="Arial" pitchFamily="34" charset="0"/>
              </a:rPr>
              <a:t>. 3 mm</a:t>
            </a:r>
          </a:p>
          <a:p>
            <a:r>
              <a:rPr lang="cs-CZ" sz="3200" dirty="0" smtClean="0">
                <a:latin typeface="Arial" pitchFamily="34" charset="0"/>
                <a:cs typeface="Arial" pitchFamily="34" charset="0"/>
              </a:rPr>
              <a:t>5 - Penetrační nátěr </a:t>
            </a:r>
          </a:p>
          <a:p>
            <a:r>
              <a:rPr lang="cs-CZ" sz="3200" dirty="0" smtClean="0">
                <a:latin typeface="Arial" pitchFamily="34" charset="0"/>
                <a:cs typeface="Arial" pitchFamily="34" charset="0"/>
              </a:rPr>
              <a:t>6 - Strukturovaná omítka </a:t>
            </a:r>
            <a:r>
              <a:rPr lang="cs-CZ" sz="3200" dirty="0" err="1" smtClean="0">
                <a:latin typeface="Arial" pitchFamily="34" charset="0"/>
                <a:cs typeface="Arial" pitchFamily="34" charset="0"/>
              </a:rPr>
              <a:t>tl</a:t>
            </a:r>
            <a:r>
              <a:rPr lang="cs-CZ" sz="3200" dirty="0" smtClean="0">
                <a:latin typeface="Arial" pitchFamily="34" charset="0"/>
                <a:cs typeface="Arial" pitchFamily="34" charset="0"/>
              </a:rPr>
              <a:t>. 13 mm</a:t>
            </a:r>
          </a:p>
          <a:p>
            <a:r>
              <a:rPr lang="cs-CZ" sz="3200" dirty="0" smtClean="0">
                <a:latin typeface="Arial" pitchFamily="34" charset="0"/>
                <a:cs typeface="Arial" pitchFamily="34" charset="0"/>
              </a:rPr>
              <a:t>7 - Kotvící prvek tepelné izolace</a:t>
            </a:r>
          </a:p>
          <a:p>
            <a:endParaRPr lang="cs-CZ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715008" y="1643050"/>
            <a:ext cx="2457450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Podnadpis 2"/>
          <p:cNvSpPr txBox="1">
            <a:spLocks/>
          </p:cNvSpPr>
          <p:nvPr/>
        </p:nvSpPr>
        <p:spPr>
          <a:xfrm>
            <a:off x="1142976" y="5429240"/>
            <a:ext cx="7572428" cy="1428760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r>
              <a:rPr lang="cs-CZ" sz="2200" b="1" dirty="0" smtClean="0">
                <a:latin typeface="Arial" pitchFamily="34" charset="0"/>
                <a:cs typeface="Arial" pitchFamily="34" charset="0"/>
              </a:rPr>
              <a:t>Požadavek na součinitel prostupu tepla (ČSN 730540-2) </a:t>
            </a:r>
          </a:p>
          <a:p>
            <a:r>
              <a:rPr lang="cs-CZ" sz="2200" b="1" dirty="0" smtClean="0">
                <a:latin typeface="Arial" pitchFamily="34" charset="0"/>
                <a:cs typeface="Arial" pitchFamily="34" charset="0"/>
              </a:rPr>
              <a:t>Posouzený programem TEPLO </a:t>
            </a:r>
            <a:r>
              <a:rPr lang="cs-CZ" sz="2200" b="1" dirty="0" smtClean="0">
                <a:latin typeface="Arial" pitchFamily="34" charset="0"/>
                <a:cs typeface="Arial" pitchFamily="34" charset="0"/>
              </a:rPr>
              <a:t>2014</a:t>
            </a:r>
            <a:endParaRPr lang="cs-CZ" sz="2200" dirty="0" smtClean="0">
              <a:latin typeface="Arial" pitchFamily="34" charset="0"/>
              <a:cs typeface="Arial" pitchFamily="34" charset="0"/>
            </a:endParaRPr>
          </a:p>
          <a:p>
            <a:r>
              <a:rPr lang="cs-CZ" sz="2200" dirty="0" smtClean="0">
                <a:latin typeface="Arial" pitchFamily="34" charset="0"/>
                <a:cs typeface="Arial" pitchFamily="34" charset="0"/>
              </a:rPr>
              <a:t>Požadavek: U,N = </a:t>
            </a:r>
            <a:r>
              <a:rPr lang="cs-CZ" sz="2200" dirty="0" smtClean="0">
                <a:latin typeface="Arial" pitchFamily="34" charset="0"/>
                <a:cs typeface="Arial" pitchFamily="34" charset="0"/>
              </a:rPr>
              <a:t>0,25 </a:t>
            </a:r>
            <a:r>
              <a:rPr lang="cs-CZ" sz="2200" dirty="0" smtClean="0">
                <a:latin typeface="Arial" pitchFamily="34" charset="0"/>
                <a:cs typeface="Arial" pitchFamily="34" charset="0"/>
              </a:rPr>
              <a:t>W/(m</a:t>
            </a:r>
            <a:r>
              <a:rPr lang="cs-CZ" sz="2200" baseline="30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cs-CZ" sz="2200" dirty="0" smtClean="0">
                <a:latin typeface="Arial" pitchFamily="34" charset="0"/>
                <a:cs typeface="Arial" pitchFamily="34" charset="0"/>
              </a:rPr>
              <a:t>K)</a:t>
            </a:r>
          </a:p>
          <a:p>
            <a:r>
              <a:rPr lang="cs-CZ" sz="2200" dirty="0" smtClean="0">
                <a:latin typeface="Arial" pitchFamily="34" charset="0"/>
                <a:cs typeface="Arial" pitchFamily="34" charset="0"/>
              </a:rPr>
              <a:t>Vypočtená hodnota: U = </a:t>
            </a:r>
            <a:r>
              <a:rPr lang="cs-CZ" sz="2200" dirty="0" smtClean="0">
                <a:latin typeface="Arial" pitchFamily="34" charset="0"/>
                <a:cs typeface="Arial" pitchFamily="34" charset="0"/>
              </a:rPr>
              <a:t>0,146 </a:t>
            </a:r>
            <a:r>
              <a:rPr lang="cs-CZ" sz="2200" dirty="0" smtClean="0">
                <a:latin typeface="Arial" pitchFamily="34" charset="0"/>
                <a:cs typeface="Arial" pitchFamily="34" charset="0"/>
              </a:rPr>
              <a:t>W/(m</a:t>
            </a:r>
            <a:r>
              <a:rPr lang="cs-CZ" sz="2200" baseline="30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cs-CZ" sz="2200" dirty="0" smtClean="0">
                <a:latin typeface="Arial" pitchFamily="34" charset="0"/>
                <a:cs typeface="Arial" pitchFamily="34" charset="0"/>
              </a:rPr>
              <a:t>K)</a:t>
            </a:r>
          </a:p>
          <a:p>
            <a:pPr marL="365760" marR="0" lvl="0" indent="-283464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tabLst/>
              <a:defRPr/>
            </a:pPr>
            <a:endParaRPr kumimoji="0" lang="cs-CZ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Stavební konstrukce objektu – Podlaha na terénu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3976702"/>
          </a:xfrm>
        </p:spPr>
        <p:txBody>
          <a:bodyPr>
            <a:normAutofit fontScale="77500" lnSpcReduction="20000"/>
          </a:bodyPr>
          <a:lstStyle/>
          <a:p>
            <a:r>
              <a:rPr lang="cs-CZ" dirty="0" smtClean="0">
                <a:latin typeface="Arial" pitchFamily="34" charset="0"/>
                <a:cs typeface="Arial" pitchFamily="34" charset="0"/>
              </a:rPr>
              <a:t>1 - Laminátová plovoucí podlaha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tl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. 16 mm</a:t>
            </a:r>
          </a:p>
          <a:p>
            <a:r>
              <a:rPr lang="cs-CZ" dirty="0" smtClean="0">
                <a:latin typeface="Arial" pitchFamily="34" charset="0"/>
                <a:cs typeface="Arial" pitchFamily="34" charset="0"/>
              </a:rPr>
              <a:t>2 -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Kročejová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izolace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tl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. 3 mm</a:t>
            </a:r>
          </a:p>
          <a:p>
            <a:r>
              <a:rPr lang="cs-CZ" dirty="0" smtClean="0">
                <a:latin typeface="Arial" pitchFamily="34" charset="0"/>
                <a:cs typeface="Arial" pitchFamily="34" charset="0"/>
              </a:rPr>
              <a:t>3 - Betonová mazanina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tl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. 40 mm</a:t>
            </a:r>
          </a:p>
          <a:p>
            <a:r>
              <a:rPr lang="cs-CZ" dirty="0" smtClean="0">
                <a:latin typeface="Arial" pitchFamily="34" charset="0"/>
                <a:cs typeface="Arial" pitchFamily="34" charset="0"/>
              </a:rPr>
              <a:t>4 -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Rockwool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Steprock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HD - tepelná izolace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tl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. 200 mm</a:t>
            </a:r>
          </a:p>
          <a:p>
            <a:r>
              <a:rPr lang="cs-CZ" dirty="0" smtClean="0">
                <a:latin typeface="Arial" pitchFamily="34" charset="0"/>
                <a:cs typeface="Arial" pitchFamily="34" charset="0"/>
              </a:rPr>
              <a:t>5 - Živičný hydroizolační pás</a:t>
            </a:r>
          </a:p>
          <a:p>
            <a:r>
              <a:rPr lang="cs-CZ" dirty="0" smtClean="0">
                <a:latin typeface="Arial" pitchFamily="34" charset="0"/>
                <a:cs typeface="Arial" pitchFamily="34" charset="0"/>
              </a:rPr>
              <a:t>6 - Železobetonová deska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tl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. 150 mm</a:t>
            </a:r>
          </a:p>
          <a:p>
            <a:endParaRPr lang="cs-CZ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786446" y="2000240"/>
            <a:ext cx="2609850" cy="2705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Podnadpis 2"/>
          <p:cNvSpPr txBox="1">
            <a:spLocks/>
          </p:cNvSpPr>
          <p:nvPr/>
        </p:nvSpPr>
        <p:spPr>
          <a:xfrm>
            <a:off x="1071538" y="5500678"/>
            <a:ext cx="7572428" cy="1357322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r>
              <a:rPr lang="cs-CZ" sz="2200" b="1" dirty="0" smtClean="0">
                <a:latin typeface="Arial" pitchFamily="34" charset="0"/>
                <a:cs typeface="Arial" pitchFamily="34" charset="0"/>
              </a:rPr>
              <a:t>Požadavek na součinitel prostupu tepla (ČSN 730540-2) </a:t>
            </a:r>
          </a:p>
          <a:p>
            <a:r>
              <a:rPr lang="cs-CZ" sz="2200" b="1" dirty="0" smtClean="0">
                <a:latin typeface="Arial" pitchFamily="34" charset="0"/>
                <a:cs typeface="Arial" pitchFamily="34" charset="0"/>
              </a:rPr>
              <a:t>Posouzený programem TEPLO </a:t>
            </a:r>
            <a:r>
              <a:rPr lang="cs-CZ" sz="2200" b="1" dirty="0" smtClean="0">
                <a:latin typeface="Arial" pitchFamily="34" charset="0"/>
                <a:cs typeface="Arial" pitchFamily="34" charset="0"/>
              </a:rPr>
              <a:t>2014</a:t>
            </a:r>
            <a:endParaRPr lang="cs-CZ" sz="2200" dirty="0" smtClean="0">
              <a:latin typeface="Arial" pitchFamily="34" charset="0"/>
              <a:cs typeface="Arial" pitchFamily="34" charset="0"/>
            </a:endParaRPr>
          </a:p>
          <a:p>
            <a:r>
              <a:rPr lang="cs-CZ" sz="2200" dirty="0" smtClean="0">
                <a:latin typeface="Arial" pitchFamily="34" charset="0"/>
                <a:cs typeface="Arial" pitchFamily="34" charset="0"/>
              </a:rPr>
              <a:t>Požadavek: U,N = </a:t>
            </a:r>
            <a:r>
              <a:rPr lang="cs-CZ" sz="2200" dirty="0" smtClean="0">
                <a:latin typeface="Arial" pitchFamily="34" charset="0"/>
                <a:cs typeface="Arial" pitchFamily="34" charset="0"/>
              </a:rPr>
              <a:t>0,30 </a:t>
            </a:r>
            <a:r>
              <a:rPr lang="cs-CZ" sz="2200" dirty="0" smtClean="0">
                <a:latin typeface="Arial" pitchFamily="34" charset="0"/>
                <a:cs typeface="Arial" pitchFamily="34" charset="0"/>
              </a:rPr>
              <a:t>W/(m</a:t>
            </a:r>
            <a:r>
              <a:rPr lang="cs-CZ" sz="2200" baseline="30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cs-CZ" sz="2200" dirty="0" smtClean="0">
                <a:latin typeface="Arial" pitchFamily="34" charset="0"/>
                <a:cs typeface="Arial" pitchFamily="34" charset="0"/>
              </a:rPr>
              <a:t>K)</a:t>
            </a:r>
          </a:p>
          <a:p>
            <a:r>
              <a:rPr lang="cs-CZ" sz="2200" dirty="0" smtClean="0">
                <a:latin typeface="Arial" pitchFamily="34" charset="0"/>
                <a:cs typeface="Arial" pitchFamily="34" charset="0"/>
              </a:rPr>
              <a:t>Vypočtená hodnota: U = </a:t>
            </a:r>
            <a:r>
              <a:rPr lang="cs-CZ" sz="2200" dirty="0" smtClean="0">
                <a:latin typeface="Arial" pitchFamily="34" charset="0"/>
                <a:cs typeface="Arial" pitchFamily="34" charset="0"/>
              </a:rPr>
              <a:t>0,198 </a:t>
            </a:r>
            <a:r>
              <a:rPr lang="cs-CZ" sz="2200" dirty="0" smtClean="0">
                <a:latin typeface="Arial" pitchFamily="34" charset="0"/>
                <a:cs typeface="Arial" pitchFamily="34" charset="0"/>
              </a:rPr>
              <a:t>W/(m</a:t>
            </a:r>
            <a:r>
              <a:rPr lang="cs-CZ" sz="2200" baseline="30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cs-CZ" sz="2200" dirty="0" smtClean="0">
                <a:latin typeface="Arial" pitchFamily="34" charset="0"/>
                <a:cs typeface="Arial" pitchFamily="34" charset="0"/>
              </a:rPr>
              <a:t>K)</a:t>
            </a:r>
          </a:p>
          <a:p>
            <a:pPr marL="365760" marR="0" lvl="0" indent="-283464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tabLst/>
              <a:defRPr/>
            </a:pPr>
            <a:endParaRPr kumimoji="0" lang="cs-CZ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lunovrat">
  <a:themeElements>
    <a:clrScheme name="Slunovrat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lunovrat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lunovrat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307</TotalTime>
  <Words>592</Words>
  <Application>Microsoft Office PowerPoint</Application>
  <PresentationFormat>Předvádění na obrazovce (4:3)</PresentationFormat>
  <Paragraphs>117</Paragraphs>
  <Slides>15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16" baseType="lpstr">
      <vt:lpstr>Slunovrat</vt:lpstr>
      <vt:lpstr>Bakalářská práce</vt:lpstr>
      <vt:lpstr>Motivace a důvody k řešení daného problému</vt:lpstr>
      <vt:lpstr>Cíl práce</vt:lpstr>
      <vt:lpstr>Hypotéza a použité metody práce</vt:lpstr>
      <vt:lpstr>Popis objektu</vt:lpstr>
      <vt:lpstr>Dispoziční řešení 1.NP</vt:lpstr>
      <vt:lpstr>Dispoziční řešení 2.NP</vt:lpstr>
      <vt:lpstr>Stavební konstrukce objektu – Obvodová stěna</vt:lpstr>
      <vt:lpstr>Stavební konstrukce objektu – Podlaha na terénu</vt:lpstr>
      <vt:lpstr>Stavební konstrukce objektu – Střešní konstrukce</vt:lpstr>
      <vt:lpstr>Energetické posouzení objektu</vt:lpstr>
      <vt:lpstr>Náklady na provoz</vt:lpstr>
      <vt:lpstr>Závěrečné shrnutí</vt:lpstr>
      <vt:lpstr>Otázky vedoucího a oponenta</vt:lpstr>
      <vt:lpstr>Děkuji za pozornost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Bakalářská práce</dc:title>
  <dc:creator>Filip Musil</dc:creator>
  <cp:lastModifiedBy>Filip Musil</cp:lastModifiedBy>
  <cp:revision>16</cp:revision>
  <dcterms:created xsi:type="dcterms:W3CDTF">2016-06-07T06:28:53Z</dcterms:created>
  <dcterms:modified xsi:type="dcterms:W3CDTF">2016-06-08T18:58:48Z</dcterms:modified>
</cp:coreProperties>
</file>