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7" r:id="rId9"/>
    <p:sldId id="266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3" autoAdjust="0"/>
    <p:restoredTop sz="97378" autoAdjust="0"/>
  </p:normalViewPr>
  <p:slideViewPr>
    <p:cSldViewPr>
      <p:cViewPr varScale="1">
        <p:scale>
          <a:sx n="73" d="100"/>
          <a:sy n="73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2B2A-CE5A-467C-95EF-6CCC111488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3EC0-FCDE-408B-AA40-CA039AB516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2B2A-CE5A-467C-95EF-6CCC111488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3EC0-FCDE-408B-AA40-CA039AB516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2B2A-CE5A-467C-95EF-6CCC111488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3EC0-FCDE-408B-AA40-CA039AB516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defRPr/>
            </a:lvl1pPr>
            <a:lvl2pPr>
              <a:spcBef>
                <a:spcPts val="1800"/>
              </a:spcBef>
              <a:defRPr/>
            </a:lvl2pPr>
            <a:lvl3pPr>
              <a:spcBef>
                <a:spcPts val="1800"/>
              </a:spcBef>
              <a:defRPr/>
            </a:lvl3pPr>
            <a:lvl4pPr>
              <a:spcBef>
                <a:spcPts val="1800"/>
              </a:spcBef>
              <a:defRPr/>
            </a:lvl4pPr>
            <a:lvl5pPr>
              <a:spcBef>
                <a:spcPts val="1800"/>
              </a:spcBef>
              <a:defRPr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2B2A-CE5A-467C-95EF-6CCC111488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3EC0-FCDE-408B-AA40-CA039AB516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2B2A-CE5A-467C-95EF-6CCC111488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3EC0-FCDE-408B-AA40-CA039AB516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2B2A-CE5A-467C-95EF-6CCC111488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3EC0-FCDE-408B-AA40-CA039AB516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2B2A-CE5A-467C-95EF-6CCC111488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3EC0-FCDE-408B-AA40-CA039AB516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2B2A-CE5A-467C-95EF-6CCC111488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3EC0-FCDE-408B-AA40-CA039AB516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2B2A-CE5A-467C-95EF-6CCC111488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3EC0-FCDE-408B-AA40-CA039AB516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2B2A-CE5A-467C-95EF-6CCC111488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3EC0-FCDE-408B-AA40-CA039AB5165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2B2A-CE5A-467C-95EF-6CCC111488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023EC0-FCDE-408B-AA40-CA039AB5165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7620000" cy="4988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D023EC0-FCDE-408B-AA40-CA039AB51656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7182B2A-CE5A-467C-95EF-6CCC111488E2}" type="datetimeFigureOut">
              <a:rPr lang="cs-CZ" smtClean="0"/>
              <a:t>8.6.2016</a:t>
            </a:fld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978" y="260648"/>
            <a:ext cx="1244444" cy="1269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ts val="18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ts val="18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ts val="18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ts val="18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ts val="18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dirty="0" smtClean="0"/>
              <a:t>Vnímání pasivní výstavby v české společnosti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cs-CZ" dirty="0" smtClean="0">
                <a:solidFill>
                  <a:schemeClr val="tx2"/>
                </a:solidFill>
              </a:rPr>
              <a:t>Zpracoval: 	Václav Mraček</a:t>
            </a:r>
          </a:p>
          <a:p>
            <a:pPr>
              <a:spcBef>
                <a:spcPts val="600"/>
              </a:spcBef>
            </a:pPr>
            <a:r>
              <a:rPr lang="cs-CZ" dirty="0" smtClean="0">
                <a:solidFill>
                  <a:schemeClr val="tx2"/>
                </a:solidFill>
              </a:rPr>
              <a:t>Vedoucí:	Ing. Arch. Filip Landa</a:t>
            </a:r>
          </a:p>
          <a:p>
            <a:pPr>
              <a:spcBef>
                <a:spcPts val="600"/>
              </a:spcBef>
            </a:pPr>
            <a:r>
              <a:rPr lang="cs-CZ" dirty="0" smtClean="0">
                <a:solidFill>
                  <a:schemeClr val="tx2"/>
                </a:solidFill>
              </a:rPr>
              <a:t>Oponent: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cs-CZ" dirty="0" smtClean="0">
                <a:solidFill>
                  <a:schemeClr val="tx2"/>
                </a:solidFill>
              </a:rPr>
              <a:t>Ing</a:t>
            </a:r>
            <a:r>
              <a:rPr lang="cs-CZ" dirty="0">
                <a:solidFill>
                  <a:schemeClr val="tx2"/>
                </a:solidFill>
              </a:rPr>
              <a:t>. Andrea Šandová</a:t>
            </a:r>
          </a:p>
        </p:txBody>
      </p:sp>
    </p:spTree>
    <p:extLst>
      <p:ext uri="{BB962C8B-B14F-4D97-AF65-F5344CB8AC3E}">
        <p14:creationId xmlns:p14="http://schemas.microsoft.com/office/powerpoint/2010/main" val="39623470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Informovanost v české populaci o problematice</a:t>
            </a:r>
          </a:p>
          <a:p>
            <a:r>
              <a:rPr lang="cs-CZ" dirty="0" smtClean="0"/>
              <a:t>Dotazníkové šetření</a:t>
            </a:r>
          </a:p>
          <a:p>
            <a:r>
              <a:rPr lang="cs-CZ" dirty="0" smtClean="0"/>
              <a:t>Budoucnost = ekologická výstavba a bydlení</a:t>
            </a:r>
          </a:p>
          <a:p>
            <a:r>
              <a:rPr lang="cs-CZ" dirty="0" smtClean="0"/>
              <a:t>Finanční omezení aktuální výstavby</a:t>
            </a:r>
          </a:p>
          <a:p>
            <a:r>
              <a:rPr lang="cs-CZ" dirty="0" smtClean="0"/>
              <a:t>Osvěta informací v praxi </a:t>
            </a:r>
          </a:p>
          <a:p>
            <a:pPr lvl="1">
              <a:spcBef>
                <a:spcPts val="1200"/>
              </a:spcBef>
            </a:pPr>
            <a:r>
              <a:rPr lang="cs-CZ" dirty="0" smtClean="0"/>
              <a:t>Studenti stavebních škol</a:t>
            </a:r>
          </a:p>
          <a:p>
            <a:pPr lvl="1">
              <a:spcBef>
                <a:spcPts val="1200"/>
              </a:spcBef>
            </a:pPr>
            <a:r>
              <a:rPr lang="cs-CZ" dirty="0" smtClean="0"/>
              <a:t>Obyvatelé pasivních staveb</a:t>
            </a:r>
          </a:p>
          <a:p>
            <a:pPr lvl="1">
              <a:spcBef>
                <a:spcPts val="1200"/>
              </a:spcBef>
            </a:pPr>
            <a:r>
              <a:rPr lang="cs-CZ" dirty="0" smtClean="0"/>
              <a:t>Potencionální investoři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6660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cs-CZ" dirty="0"/>
              <a:t>”Chtěl byste žít v domě, jehož užívání je šetrné pro životní prostředí?”</a:t>
            </a:r>
          </a:p>
          <a:p>
            <a:pPr>
              <a:spcBef>
                <a:spcPts val="1800"/>
              </a:spcBef>
            </a:pPr>
            <a:r>
              <a:rPr lang="cs-CZ" dirty="0"/>
              <a:t>”Myslíte si, že by život v pasivním domě byl odlišný od vašeho dosavadního způsobu života?”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Existuje alternativa namísto tepelných čerpadel vyšších výkonů? Jakým způsobem </a:t>
            </a:r>
            <a:r>
              <a:rPr lang="cs-CZ" dirty="0"/>
              <a:t>je navrhován ohřev teplé vody?</a:t>
            </a:r>
          </a:p>
          <a:p>
            <a:pPr>
              <a:spcBef>
                <a:spcPts val="1800"/>
              </a:spcBef>
            </a:pPr>
            <a:r>
              <a:rPr lang="cs-CZ" dirty="0"/>
              <a:t>Pokud je vytápění provozování v teplotách </a:t>
            </a:r>
            <a:r>
              <a:rPr lang="cs-CZ" dirty="0" smtClean="0"/>
              <a:t>30/15°C, jak </a:t>
            </a:r>
            <a:r>
              <a:rPr lang="cs-CZ" dirty="0"/>
              <a:t>je ochráněna otopná </a:t>
            </a:r>
            <a:r>
              <a:rPr lang="cs-CZ" dirty="0" smtClean="0"/>
              <a:t>soustava vůči </a:t>
            </a:r>
            <a:r>
              <a:rPr lang="cs-CZ" dirty="0"/>
              <a:t>nízkoteplotní korozi</a:t>
            </a:r>
            <a:r>
              <a:rPr lang="cs-CZ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535056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Prostor pro Vaše otázky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9545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2000" dirty="0" smtClean="0"/>
              <a:t>Původní téma =&gt; myšlenkový proces</a:t>
            </a:r>
          </a:p>
          <a:p>
            <a:pPr>
              <a:spcBef>
                <a:spcPts val="1800"/>
              </a:spcBef>
            </a:pPr>
            <a:r>
              <a:rPr lang="cs-CZ" sz="2000" dirty="0" smtClean="0"/>
              <a:t>Mohl jsem navrhnout vlastní studii pasivního domu?</a:t>
            </a:r>
          </a:p>
          <a:p>
            <a:pPr>
              <a:spcBef>
                <a:spcPts val="1800"/>
              </a:spcBef>
            </a:pPr>
            <a:r>
              <a:rPr lang="cs-CZ" sz="2000" dirty="0" smtClean="0"/>
              <a:t>Co vlastně vím o pasivních stavbách já?</a:t>
            </a:r>
          </a:p>
          <a:p>
            <a:pPr>
              <a:spcBef>
                <a:spcPts val="1800"/>
              </a:spcBef>
            </a:pPr>
            <a:r>
              <a:rPr lang="cs-CZ" sz="2000" dirty="0" smtClean="0"/>
              <a:t>Co je to vlastně pasivní dům?</a:t>
            </a:r>
          </a:p>
          <a:p>
            <a:pPr>
              <a:spcBef>
                <a:spcPts val="1800"/>
              </a:spcBef>
            </a:pPr>
            <a:r>
              <a:rPr lang="cs-CZ" sz="2000" dirty="0" smtClean="0"/>
              <a:t>Já jsem z oboru, kdo ale bude bydlet v pasivním domě?</a:t>
            </a:r>
          </a:p>
          <a:p>
            <a:pPr>
              <a:spcBef>
                <a:spcPts val="1800"/>
              </a:spcBef>
            </a:pPr>
            <a:r>
              <a:rPr lang="cs-CZ" sz="2000" dirty="0" smtClean="0"/>
              <a:t>Navrhujeme bydlení pro běžný lid, co vědí o pasivních stavbách?</a:t>
            </a:r>
          </a:p>
          <a:p>
            <a:pPr lvl="1">
              <a:spcBef>
                <a:spcPts val="1800"/>
              </a:spcBef>
            </a:pPr>
            <a:endParaRPr lang="cs-CZ" dirty="0" smtClean="0"/>
          </a:p>
          <a:p>
            <a:pPr lvl="1">
              <a:spcBef>
                <a:spcPts val="18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0110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2000" b="1" dirty="0" smtClean="0"/>
              <a:t>Cíl 1: </a:t>
            </a:r>
            <a:r>
              <a:rPr lang="cs-CZ" sz="2000" dirty="0" smtClean="0"/>
              <a:t>Zmapovat </a:t>
            </a:r>
            <a:r>
              <a:rPr lang="cs-CZ" sz="2000" dirty="0"/>
              <a:t>míru povědomí české veřejnosti o pasivních stavbách.</a:t>
            </a:r>
          </a:p>
          <a:p>
            <a:r>
              <a:rPr lang="cs-CZ" sz="2000" b="1" dirty="0"/>
              <a:t>Cíl </a:t>
            </a:r>
            <a:r>
              <a:rPr lang="cs-CZ" sz="2000" b="1" dirty="0" smtClean="0"/>
              <a:t>2: </a:t>
            </a:r>
            <a:r>
              <a:rPr lang="cs-CZ" sz="2000" dirty="0" smtClean="0"/>
              <a:t>Zjistit</a:t>
            </a:r>
            <a:r>
              <a:rPr lang="cs-CZ" sz="2000" dirty="0"/>
              <a:t>, jak je vnímán pasivní </a:t>
            </a:r>
            <a:r>
              <a:rPr lang="cs-CZ" sz="2000" dirty="0" smtClean="0"/>
              <a:t>standard.</a:t>
            </a:r>
            <a:endParaRPr lang="cs-CZ" sz="2000" dirty="0"/>
          </a:p>
          <a:p>
            <a:r>
              <a:rPr lang="cs-CZ" sz="2000" b="1" dirty="0"/>
              <a:t>Cíl </a:t>
            </a:r>
            <a:r>
              <a:rPr lang="cs-CZ" sz="2000" b="1" dirty="0" smtClean="0"/>
              <a:t>3: </a:t>
            </a:r>
            <a:r>
              <a:rPr lang="cs-CZ" sz="2000" dirty="0" smtClean="0"/>
              <a:t>Zjistit</a:t>
            </a:r>
            <a:r>
              <a:rPr lang="cs-CZ" sz="2000" dirty="0"/>
              <a:t>, zda je preferováno ekologické </a:t>
            </a:r>
            <a:r>
              <a:rPr lang="cs-CZ" sz="2000" dirty="0" smtClean="0"/>
              <a:t>bydlení.</a:t>
            </a:r>
            <a:endParaRPr lang="cs-CZ" sz="2000" dirty="0"/>
          </a:p>
          <a:p>
            <a:r>
              <a:rPr lang="cs-CZ" sz="2000" b="1" dirty="0"/>
              <a:t>Cíl </a:t>
            </a:r>
            <a:r>
              <a:rPr lang="cs-CZ" sz="2000" b="1" dirty="0" smtClean="0"/>
              <a:t>4: </a:t>
            </a:r>
            <a:r>
              <a:rPr lang="cs-CZ" sz="2000" dirty="0" smtClean="0"/>
              <a:t>Zjistit</a:t>
            </a:r>
            <a:r>
              <a:rPr lang="cs-CZ" sz="2000" dirty="0"/>
              <a:t>, zda česká veřejnost vnímá ekologické bydlení jako správnou cestu </a:t>
            </a:r>
            <a:r>
              <a:rPr lang="cs-CZ" sz="2000" dirty="0" smtClean="0"/>
              <a:t>trvale udržitelné </a:t>
            </a:r>
            <a:r>
              <a:rPr lang="cs-CZ" sz="2000" dirty="0"/>
              <a:t>výstavby.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863844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pt-BR" sz="2000" dirty="0" smtClean="0"/>
              <a:t>Lidé </a:t>
            </a:r>
            <a:r>
              <a:rPr lang="pt-BR" sz="2000" dirty="0"/>
              <a:t>jsou obeznámeni s termínem „Pasivní dům“. </a:t>
            </a:r>
            <a:endParaRPr lang="cs-CZ" sz="2000" dirty="0"/>
          </a:p>
          <a:p>
            <a:pPr marL="57150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2000" dirty="0" smtClean="0"/>
              <a:t>Česká </a:t>
            </a:r>
            <a:r>
              <a:rPr lang="cs-CZ" sz="2000" dirty="0"/>
              <a:t>veřejnost vnímá pojmy pasivních staveb jako způsob </a:t>
            </a:r>
            <a:r>
              <a:rPr lang="cs-CZ" sz="2000" dirty="0" smtClean="0"/>
              <a:t>výstavby </a:t>
            </a:r>
            <a:r>
              <a:rPr lang="pl-PL" sz="2000" dirty="0" smtClean="0"/>
              <a:t>a </a:t>
            </a:r>
            <a:r>
              <a:rPr lang="pl-PL" sz="2000" dirty="0"/>
              <a:t>provozu za malé náklady bez ohledu na ekologický dopad. </a:t>
            </a:r>
            <a:endParaRPr lang="pl-PL" sz="2000" dirty="0" smtClean="0"/>
          </a:p>
          <a:p>
            <a:pPr marL="57150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2000" dirty="0" smtClean="0"/>
              <a:t>Česká </a:t>
            </a:r>
            <a:r>
              <a:rPr lang="cs-CZ" sz="2000" dirty="0"/>
              <a:t>veřejnost upřednostňuje ekologické bydlení, i když neví jak </a:t>
            </a:r>
            <a:r>
              <a:rPr lang="cs-CZ" sz="2000" dirty="0" smtClean="0"/>
              <a:t>toho dosáhnout</a:t>
            </a:r>
            <a:r>
              <a:rPr lang="cs-CZ" sz="2000" dirty="0"/>
              <a:t>. </a:t>
            </a:r>
            <a:endParaRPr lang="cs-CZ" sz="2000" dirty="0" smtClean="0"/>
          </a:p>
          <a:p>
            <a:pPr marL="57150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2000" dirty="0" smtClean="0"/>
              <a:t>Lidé </a:t>
            </a:r>
            <a:r>
              <a:rPr lang="cs-CZ" sz="2000" dirty="0"/>
              <a:t>dokáží žít v pasivních stavbách a dokáží využít jejich </a:t>
            </a:r>
            <a:r>
              <a:rPr lang="cs-CZ" sz="2000" dirty="0" smtClean="0"/>
              <a:t>plný potencionál</a:t>
            </a:r>
            <a:r>
              <a:rPr lang="cs-CZ" sz="2000" dirty="0"/>
              <a:t>. </a:t>
            </a:r>
            <a:endParaRPr lang="cs-CZ" sz="2000" dirty="0" smtClean="0"/>
          </a:p>
          <a:p>
            <a:pPr marL="57150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2000" dirty="0" smtClean="0"/>
              <a:t>Lidé </a:t>
            </a:r>
            <a:r>
              <a:rPr lang="cs-CZ" sz="2000" dirty="0"/>
              <a:t>jsou schopni přizpůsobit svůj životní styl typu </a:t>
            </a:r>
            <a:r>
              <a:rPr lang="cs-CZ" sz="2000" dirty="0" smtClean="0"/>
              <a:t>svého obydlí na základě </a:t>
            </a:r>
            <a:r>
              <a:rPr lang="cs-CZ" sz="2000" dirty="0"/>
              <a:t>jeho vztahu k životnímu prostředí při změně typu obydlí. </a:t>
            </a:r>
            <a:endParaRPr lang="cs-CZ" sz="2000" dirty="0" smtClean="0"/>
          </a:p>
          <a:p>
            <a:pPr marL="57150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2000" dirty="0" smtClean="0"/>
              <a:t>Mladší </a:t>
            </a:r>
            <a:r>
              <a:rPr lang="cs-CZ" sz="2000" dirty="0"/>
              <a:t>generace lépe přijímají princip ekologického bydlení </a:t>
            </a:r>
            <a:r>
              <a:rPr lang="cs-CZ" sz="2000" dirty="0" smtClean="0"/>
              <a:t>nežli starší generace.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63654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cs-CZ" sz="2000" dirty="0" smtClean="0"/>
              <a:t>Kvantitativní </a:t>
            </a:r>
            <a:r>
              <a:rPr lang="cs-CZ" sz="2000" dirty="0" err="1" smtClean="0"/>
              <a:t>vs</a:t>
            </a:r>
            <a:r>
              <a:rPr lang="cs-CZ" sz="2000" dirty="0" smtClean="0"/>
              <a:t> kvalitativní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Nestandardizovaný</a:t>
            </a:r>
            <a:r>
              <a:rPr lang="cs-CZ" sz="2000" dirty="0"/>
              <a:t>, </a:t>
            </a:r>
            <a:r>
              <a:rPr lang="cs-CZ" sz="2000" dirty="0" smtClean="0"/>
              <a:t>anonymní dotazník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25 otázek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20 uzavřených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2 s vícečetným výběrem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3 mřížka s více odpověďmi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Dvoufázový výzkum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Průvodní email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Zpracování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Google </a:t>
            </a:r>
            <a:r>
              <a:rPr lang="cs-CZ" dirty="0" err="1"/>
              <a:t>F</a:t>
            </a:r>
            <a:r>
              <a:rPr lang="cs-CZ" dirty="0" err="1" smtClean="0"/>
              <a:t>orms</a:t>
            </a:r>
            <a:endParaRPr lang="cs-CZ" dirty="0" smtClean="0"/>
          </a:p>
          <a:p>
            <a:pPr lvl="1">
              <a:spcBef>
                <a:spcPts val="600"/>
              </a:spcBef>
            </a:pPr>
            <a:r>
              <a:rPr lang="cs-CZ" dirty="0" smtClean="0"/>
              <a:t>Microsoft Office Excel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Microsoft Office Access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Microsoft Office Word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8058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cs-CZ" dirty="0" smtClean="0"/>
              <a:t>309 respondentů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Ovlivňující faktory – Dosažené vzdělání, věk,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Malé ztotožnění s tématem, chybí reálná praxe a příklady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Ekologická výstavba = budoucnost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Přínos práce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V</a:t>
            </a:r>
            <a:r>
              <a:rPr lang="cs-CZ" dirty="0" smtClean="0"/>
              <a:t>nímání stávajícího bydlení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Vnímání budoucího bydlení =&gt; Další možnosti volby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Chtějí lidé ekologické bydlení?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Ekologie, nebo Ekonomie?</a:t>
            </a:r>
          </a:p>
          <a:p>
            <a:pPr>
              <a:spcBef>
                <a:spcPts val="600"/>
              </a:spcBef>
            </a:pPr>
            <a:endParaRPr lang="cs-CZ" dirty="0" smtClean="0"/>
          </a:p>
          <a:p>
            <a:pPr>
              <a:spcBef>
                <a:spcPts val="600"/>
              </a:spcBef>
            </a:pPr>
            <a:endParaRPr lang="cs-CZ" dirty="0" smtClean="0"/>
          </a:p>
          <a:p>
            <a:pPr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3905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Věk a pohlaví respondentů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782908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65863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Dosažené vzdělání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6984776" cy="5253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33311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Rozložení respondentů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7791848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31336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EVAN3">
      <a:majorFont>
        <a:latin typeface="Impact"/>
        <a:ea typeface=""/>
        <a:cs typeface=""/>
      </a:majorFont>
      <a:minorFont>
        <a:latin typeface="Century Gothic"/>
        <a:ea typeface=""/>
        <a:cs typeface="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705</TotalTime>
  <Words>407</Words>
  <Application>Microsoft Office PowerPoint</Application>
  <PresentationFormat>Předvádění na obrazovce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Sousedství</vt:lpstr>
      <vt:lpstr>Vnímání pasivní výstavby v české společnosti</vt:lpstr>
      <vt:lpstr>Výběr tématu</vt:lpstr>
      <vt:lpstr>Cíle práce</vt:lpstr>
      <vt:lpstr>Hypotézy</vt:lpstr>
      <vt:lpstr>Metody výzkumu</vt:lpstr>
      <vt:lpstr>Výsledky a přínos práce</vt:lpstr>
      <vt:lpstr>Věk a pohlaví respondentů</vt:lpstr>
      <vt:lpstr>Dosažené vzdělání</vt:lpstr>
      <vt:lpstr>Rozložení respondentů</vt:lpstr>
      <vt:lpstr>Shrnutí</vt:lpstr>
      <vt:lpstr>Otázky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Evan</dc:creator>
  <cp:lastModifiedBy>Evan</cp:lastModifiedBy>
  <cp:revision>18</cp:revision>
  <dcterms:created xsi:type="dcterms:W3CDTF">2016-06-08T08:28:31Z</dcterms:created>
  <dcterms:modified xsi:type="dcterms:W3CDTF">2016-06-08T20:13:36Z</dcterms:modified>
</cp:coreProperties>
</file>