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  <p:sldId id="266" r:id="rId12"/>
    <p:sldId id="27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99"/>
    <p:restoredTop sz="88496"/>
  </p:normalViewPr>
  <p:slideViewPr>
    <p:cSldViewPr snapToGrid="0" snapToObjects="1">
      <p:cViewPr>
        <p:scale>
          <a:sx n="106" d="100"/>
          <a:sy n="106" d="100"/>
        </p:scale>
        <p:origin x="116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834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94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70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359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722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473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960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762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69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275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405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579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26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69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121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1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9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3582443"/>
            <a:ext cx="8825658" cy="1194937"/>
          </a:xfrm>
        </p:spPr>
        <p:txBody>
          <a:bodyPr/>
          <a:lstStyle/>
          <a:p>
            <a:r>
              <a:rPr lang="cs-CZ" sz="4400" b="1" dirty="0" smtClean="0">
                <a:latin typeface="Myriad Pro" charset="0"/>
                <a:ea typeface="Myriad Pro" charset="0"/>
                <a:cs typeface="Myriad Pro" charset="0"/>
              </a:rPr>
              <a:t>Moderní rodinný dům v Písku</a:t>
            </a:r>
            <a:endParaRPr lang="cs-CZ" sz="4400" b="1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79"/>
            <a:ext cx="8825658" cy="1147431"/>
          </a:xfrm>
        </p:spPr>
        <p:txBody>
          <a:bodyPr>
            <a:normAutofit lnSpcReduction="10000"/>
          </a:bodyPr>
          <a:lstStyle/>
          <a:p>
            <a:r>
              <a:rPr lang="cs-CZ" b="1" cap="none" dirty="0" smtClean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Autor bakalářské práce: </a:t>
            </a:r>
            <a:r>
              <a:rPr lang="cs-CZ" cap="none" dirty="0" smtClean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Jan </a:t>
            </a:r>
            <a:r>
              <a:rPr lang="cs-CZ" cap="none" dirty="0" err="1" smtClean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Mikšátko</a:t>
            </a:r>
            <a:endParaRPr lang="cs-CZ" cap="none" dirty="0" smtClean="0">
              <a:solidFill>
                <a:schemeClr val="tx1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r>
              <a:rPr lang="cs-CZ" b="1" cap="none" dirty="0" smtClean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Vedoucí bakalářské práce: </a:t>
            </a:r>
            <a:r>
              <a:rPr lang="cs-CZ" cap="none" dirty="0" smtClean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Ing. Vladimír Nývlt, PhD</a:t>
            </a:r>
          </a:p>
          <a:p>
            <a:r>
              <a:rPr lang="cs-CZ" cap="none" dirty="0" smtClean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České Budějovice, červen 2016</a:t>
            </a:r>
            <a:endParaRPr lang="cs-CZ" cap="none" dirty="0">
              <a:solidFill>
                <a:schemeClr val="tx1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955" y="853510"/>
            <a:ext cx="1125603" cy="11256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0558" y="816146"/>
            <a:ext cx="6500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VYSOKÁ ŠKOLA TECHNICKÁ A EKONOMICKÁ</a:t>
            </a:r>
          </a:p>
          <a:p>
            <a:r>
              <a:rPr lang="cs-CZ" b="1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V ČESKÝCH BUDĚJOVICÍCH</a:t>
            </a:r>
          </a:p>
          <a:p>
            <a:r>
              <a:rPr lang="cs-CZ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Konstrukce staveb</a:t>
            </a:r>
          </a:p>
          <a:p>
            <a:r>
              <a:rPr lang="cs-CZ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Bakalářská práce</a:t>
            </a:r>
            <a:endParaRPr lang="cs-CZ" dirty="0">
              <a:solidFill>
                <a:schemeClr val="bg1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1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Myriad Pro" charset="0"/>
                <a:ea typeface="Myriad Pro" charset="0"/>
                <a:cs typeface="Myriad Pro" charset="0"/>
              </a:rPr>
              <a:t>Technické a materiálové řešení</a:t>
            </a:r>
            <a:endParaRPr lang="cs-CZ" b="1" dirty="0"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953" y="4972300"/>
            <a:ext cx="1101912" cy="11019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0678" y="4722880"/>
            <a:ext cx="56348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latin typeface="Myriad Pro" charset="0"/>
                <a:ea typeface="Myriad Pro" charset="0"/>
                <a:cs typeface="Myriad Pro" charset="0"/>
              </a:rPr>
              <a:t>Obvodové stěny: </a:t>
            </a:r>
          </a:p>
          <a:p>
            <a:r>
              <a:rPr lang="cs-CZ" dirty="0" smtClean="0">
                <a:latin typeface="Myriad Pro" charset="0"/>
                <a:ea typeface="Myriad Pro" charset="0"/>
                <a:cs typeface="Myriad Pro" charset="0"/>
              </a:rPr>
              <a:t>Keramické tvárnice </a:t>
            </a:r>
            <a:r>
              <a:rPr lang="cs-CZ" dirty="0" err="1" smtClean="0">
                <a:latin typeface="Myriad Pro" charset="0"/>
                <a:ea typeface="Myriad Pro" charset="0"/>
                <a:cs typeface="Myriad Pro" charset="0"/>
              </a:rPr>
              <a:t>Porotherm</a:t>
            </a:r>
            <a:r>
              <a:rPr lang="cs-CZ" dirty="0" smtClean="0">
                <a:latin typeface="Myriad Pro" charset="0"/>
                <a:ea typeface="Myriad Pro" charset="0"/>
                <a:cs typeface="Myriad Pro" charset="0"/>
              </a:rPr>
              <a:t> 24 </a:t>
            </a:r>
            <a:r>
              <a:rPr lang="cs-CZ" dirty="0" err="1" smtClean="0">
                <a:latin typeface="Myriad Pro" charset="0"/>
                <a:ea typeface="Myriad Pro" charset="0"/>
                <a:cs typeface="Myriad Pro" charset="0"/>
              </a:rPr>
              <a:t>Profi</a:t>
            </a:r>
            <a:r>
              <a:rPr lang="cs-CZ" dirty="0" smtClean="0">
                <a:latin typeface="Myriad Pro" charset="0"/>
                <a:ea typeface="Myriad Pro" charset="0"/>
                <a:cs typeface="Myriad Pro" charset="0"/>
              </a:rPr>
              <a:t> – 240mm</a:t>
            </a:r>
            <a:endParaRPr lang="cs-CZ" dirty="0" smtClean="0"/>
          </a:p>
          <a:p>
            <a:r>
              <a:rPr lang="cs-CZ" dirty="0" smtClean="0">
                <a:latin typeface="Myriad Pro" charset="0"/>
                <a:ea typeface="Myriad Pro" charset="0"/>
                <a:cs typeface="Myriad Pro" charset="0"/>
              </a:rPr>
              <a:t>Kontaktní zateplovací systém </a:t>
            </a:r>
            <a:r>
              <a:rPr lang="cs-CZ" dirty="0" err="1" smtClean="0">
                <a:latin typeface="Myriad Pro" charset="0"/>
                <a:ea typeface="Myriad Pro" charset="0"/>
                <a:cs typeface="Myriad Pro" charset="0"/>
              </a:rPr>
              <a:t>Isover</a:t>
            </a:r>
            <a:r>
              <a:rPr lang="cs-CZ" dirty="0" smtClean="0">
                <a:latin typeface="Myriad Pro" charset="0"/>
                <a:ea typeface="Myriad Pro" charset="0"/>
                <a:cs typeface="Myriad Pro" charset="0"/>
              </a:rPr>
              <a:t> NF 333 – 180mm</a:t>
            </a:r>
          </a:p>
          <a:p>
            <a:endParaRPr lang="cs-CZ" dirty="0">
              <a:latin typeface="Myriad Pro" charset="0"/>
              <a:ea typeface="Myriad Pro" charset="0"/>
              <a:cs typeface="Myriad Pro" charset="0"/>
            </a:endParaRPr>
          </a:p>
          <a:p>
            <a:r>
              <a:rPr lang="cs-CZ" b="1" dirty="0" smtClean="0">
                <a:latin typeface="Myriad Pro" charset="0"/>
                <a:ea typeface="Myriad Pro" charset="0"/>
                <a:cs typeface="Myriad Pro" charset="0"/>
              </a:rPr>
              <a:t>Vnitřní stěny a příčky:</a:t>
            </a:r>
          </a:p>
          <a:p>
            <a:r>
              <a:rPr lang="cs-CZ" dirty="0">
                <a:latin typeface="Myriad Pro" charset="0"/>
                <a:ea typeface="Myriad Pro" charset="0"/>
                <a:cs typeface="Myriad Pro" charset="0"/>
              </a:rPr>
              <a:t>Keramické tvárnice </a:t>
            </a:r>
            <a:r>
              <a:rPr lang="cs-CZ" dirty="0" err="1">
                <a:latin typeface="Myriad Pro" charset="0"/>
                <a:ea typeface="Myriad Pro" charset="0"/>
                <a:cs typeface="Myriad Pro" charset="0"/>
              </a:rPr>
              <a:t>Porotherm</a:t>
            </a:r>
            <a:r>
              <a:rPr lang="cs-CZ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cs-CZ" dirty="0" smtClean="0">
                <a:latin typeface="Myriad Pro" charset="0"/>
                <a:ea typeface="Myriad Pro" charset="0"/>
                <a:cs typeface="Myriad Pro" charset="0"/>
              </a:rPr>
              <a:t>14 </a:t>
            </a:r>
            <a:r>
              <a:rPr lang="cs-CZ" dirty="0" err="1" smtClean="0">
                <a:latin typeface="Myriad Pro" charset="0"/>
                <a:ea typeface="Myriad Pro" charset="0"/>
                <a:cs typeface="Myriad Pro" charset="0"/>
              </a:rPr>
              <a:t>Profi</a:t>
            </a:r>
            <a:r>
              <a:rPr lang="cs-CZ" dirty="0" smtClean="0">
                <a:latin typeface="Myriad Pro" charset="0"/>
                <a:ea typeface="Myriad Pro" charset="0"/>
                <a:cs typeface="Myriad Pro" charset="0"/>
              </a:rPr>
              <a:t>, </a:t>
            </a:r>
            <a:r>
              <a:rPr lang="cs-CZ" dirty="0" err="1" smtClean="0">
                <a:latin typeface="Myriad Pro" charset="0"/>
                <a:ea typeface="Myriad Pro" charset="0"/>
                <a:cs typeface="Myriad Pro" charset="0"/>
              </a:rPr>
              <a:t>Porotherm</a:t>
            </a:r>
            <a:r>
              <a:rPr lang="cs-CZ" dirty="0" smtClean="0">
                <a:latin typeface="Myriad Pro" charset="0"/>
                <a:ea typeface="Myriad Pro" charset="0"/>
                <a:cs typeface="Myriad Pro" charset="0"/>
              </a:rPr>
              <a:t> 8 </a:t>
            </a:r>
            <a:r>
              <a:rPr lang="cs-CZ" dirty="0" err="1" smtClean="0">
                <a:latin typeface="Myriad Pro" charset="0"/>
                <a:ea typeface="Myriad Pro" charset="0"/>
                <a:cs typeface="Myriad Pro" charset="0"/>
              </a:rPr>
              <a:t>Profi</a:t>
            </a:r>
            <a:endParaRPr lang="cs-CZ" dirty="0" smtClean="0"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953" y="2693785"/>
            <a:ext cx="1300480" cy="1300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8221" y="2693785"/>
            <a:ext cx="55755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latin typeface="Myriad Pro" charset="0"/>
                <a:ea typeface="Myriad Pro" charset="0"/>
                <a:cs typeface="Myriad Pro" charset="0"/>
              </a:rPr>
              <a:t>Základy:</a:t>
            </a:r>
          </a:p>
          <a:p>
            <a:r>
              <a:rPr lang="cs-CZ" dirty="0" smtClean="0">
                <a:latin typeface="Myriad Pro" charset="0"/>
                <a:ea typeface="Myriad Pro" charset="0"/>
                <a:cs typeface="Myriad Pro" charset="0"/>
              </a:rPr>
              <a:t>Jednostupňové základové pasy se štěrkovým podsypem</a:t>
            </a:r>
          </a:p>
          <a:p>
            <a:endParaRPr lang="cs-CZ" dirty="0">
              <a:latin typeface="Myriad Pro" charset="0"/>
              <a:ea typeface="Myriad Pro" charset="0"/>
              <a:cs typeface="Myriad Pro" charset="0"/>
            </a:endParaRPr>
          </a:p>
          <a:p>
            <a:r>
              <a:rPr lang="cs-CZ" b="1" dirty="0" smtClean="0">
                <a:latin typeface="Myriad Pro" charset="0"/>
                <a:ea typeface="Myriad Pro" charset="0"/>
                <a:cs typeface="Myriad Pro" charset="0"/>
              </a:rPr>
              <a:t>Základová deska:</a:t>
            </a:r>
          </a:p>
          <a:p>
            <a:r>
              <a:rPr lang="cs-CZ" dirty="0" smtClean="0">
                <a:latin typeface="Myriad Pro" charset="0"/>
                <a:ea typeface="Myriad Pro" charset="0"/>
                <a:cs typeface="Myriad Pro" charset="0"/>
              </a:rPr>
              <a:t>Železobetonová deska </a:t>
            </a:r>
            <a:r>
              <a:rPr lang="cs-CZ" dirty="0" err="1" smtClean="0">
                <a:latin typeface="Myriad Pro" charset="0"/>
                <a:ea typeface="Myriad Pro" charset="0"/>
                <a:cs typeface="Myriad Pro" charset="0"/>
              </a:rPr>
              <a:t>tl</a:t>
            </a:r>
            <a:r>
              <a:rPr lang="cs-CZ" dirty="0" smtClean="0">
                <a:latin typeface="Myriad Pro" charset="0"/>
                <a:ea typeface="Myriad Pro" charset="0"/>
                <a:cs typeface="Myriad Pro" charset="0"/>
              </a:rPr>
              <a:t>. 200mm</a:t>
            </a:r>
          </a:p>
        </p:txBody>
      </p:sp>
    </p:spTree>
    <p:extLst>
      <p:ext uri="{BB962C8B-B14F-4D97-AF65-F5344CB8AC3E}">
        <p14:creationId xmlns:p14="http://schemas.microsoft.com/office/powerpoint/2010/main" val="181818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Myriad Pro" charset="0"/>
                <a:ea typeface="Myriad Pro" charset="0"/>
                <a:cs typeface="Myriad Pro" charset="0"/>
              </a:rPr>
              <a:t>Technické a materiálové řešení</a:t>
            </a:r>
            <a:endParaRPr lang="cs-CZ" b="1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0306" y="2836333"/>
            <a:ext cx="8366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Myriad Pro" charset="0"/>
                <a:ea typeface="Myriad Pro" charset="0"/>
                <a:cs typeface="Myriad Pro" charset="0"/>
              </a:rPr>
              <a:t>Šikmá střecha:</a:t>
            </a:r>
          </a:p>
          <a:p>
            <a:r>
              <a:rPr lang="cs-CZ" sz="2000" dirty="0" smtClean="0">
                <a:latin typeface="Myriad Pro" charset="0"/>
                <a:ea typeface="Myriad Pro" charset="0"/>
                <a:cs typeface="Myriad Pro" charset="0"/>
              </a:rPr>
              <a:t>Dvouplášťová větraná s plechovou krytinou, mezi a </a:t>
            </a:r>
            <a:r>
              <a:rPr lang="cs-CZ" sz="2000" dirty="0" err="1" smtClean="0">
                <a:latin typeface="Myriad Pro" charset="0"/>
                <a:ea typeface="Myriad Pro" charset="0"/>
                <a:cs typeface="Myriad Pro" charset="0"/>
              </a:rPr>
              <a:t>nadkrokevní</a:t>
            </a:r>
            <a:r>
              <a:rPr lang="cs-CZ" sz="2000" dirty="0" smtClean="0">
                <a:latin typeface="Myriad Pro" charset="0"/>
                <a:ea typeface="Myriad Pro" charset="0"/>
                <a:cs typeface="Myriad Pro" charset="0"/>
              </a:rPr>
              <a:t> tepelnou izolací,</a:t>
            </a:r>
            <a:r>
              <a:rPr lang="cs-CZ" sz="2000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cs-CZ" sz="2000" dirty="0" smtClean="0">
                <a:latin typeface="Myriad Pro" charset="0"/>
                <a:ea typeface="Myriad Pro" charset="0"/>
                <a:cs typeface="Myriad Pro" charset="0"/>
              </a:rPr>
              <a:t>dřevěnou nosnou </a:t>
            </a:r>
            <a:r>
              <a:rPr lang="cs-CZ" sz="2000" dirty="0" err="1" smtClean="0">
                <a:latin typeface="Myriad Pro" charset="0"/>
                <a:ea typeface="Myriad Pro" charset="0"/>
                <a:cs typeface="Myriad Pro" charset="0"/>
              </a:rPr>
              <a:t>kcí</a:t>
            </a:r>
            <a:r>
              <a:rPr lang="cs-CZ" sz="2000" dirty="0" smtClean="0">
                <a:latin typeface="Myriad Pro" charset="0"/>
                <a:ea typeface="Myriad Pro" charset="0"/>
                <a:cs typeface="Myriad Pro" charset="0"/>
              </a:rPr>
              <a:t> (krov) a sádrokartonovým podhledem.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953" y="2551516"/>
            <a:ext cx="1300480" cy="1300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93" y="4348747"/>
            <a:ext cx="1625600" cy="1625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50306" y="4499827"/>
            <a:ext cx="8366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Myriad Pro" charset="0"/>
                <a:ea typeface="Myriad Pro" charset="0"/>
                <a:cs typeface="Myriad Pro" charset="0"/>
              </a:rPr>
              <a:t>Plochá střecha:</a:t>
            </a:r>
          </a:p>
          <a:p>
            <a:r>
              <a:rPr lang="cs-CZ" sz="2000" dirty="0" smtClean="0">
                <a:latin typeface="Myriad Pro" charset="0"/>
                <a:ea typeface="Myriad Pro" charset="0"/>
                <a:cs typeface="Myriad Pro" charset="0"/>
              </a:rPr>
              <a:t>Jednoplášťová mechanicky kotvená složená z folií z PVC-P, stabilizovaným polystyrenem ve dvou vrstvách, spádovou vrstvou z </a:t>
            </a:r>
            <a:r>
              <a:rPr lang="cs-CZ" sz="2000" dirty="0" err="1" smtClean="0">
                <a:latin typeface="Myriad Pro" charset="0"/>
                <a:ea typeface="Myriad Pro" charset="0"/>
                <a:cs typeface="Myriad Pro" charset="0"/>
              </a:rPr>
              <a:t>Porimetru</a:t>
            </a:r>
            <a:r>
              <a:rPr lang="cs-CZ" sz="2000" dirty="0" smtClean="0">
                <a:latin typeface="Myriad Pro" charset="0"/>
                <a:ea typeface="Myriad Pro" charset="0"/>
                <a:cs typeface="Myriad Pro" charset="0"/>
              </a:rPr>
              <a:t> a nosnou ŽB stropní deskou.</a:t>
            </a:r>
          </a:p>
        </p:txBody>
      </p:sp>
    </p:spTree>
    <p:extLst>
      <p:ext uri="{BB962C8B-B14F-4D97-AF65-F5344CB8AC3E}">
        <p14:creationId xmlns:p14="http://schemas.microsoft.com/office/powerpoint/2010/main" val="187057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Myriad Pro" charset="0"/>
                <a:ea typeface="Myriad Pro" charset="0"/>
                <a:cs typeface="Myriad Pro" charset="0"/>
              </a:rPr>
              <a:t>Součinitele prostupu tepla</a:t>
            </a:r>
            <a:endParaRPr lang="cs-CZ" b="1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4953" y="2901002"/>
            <a:ext cx="103793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Myriad Pro" charset="0"/>
                <a:ea typeface="Myriad Pro" charset="0"/>
                <a:cs typeface="Myriad Pro" charset="0"/>
              </a:rPr>
              <a:t>Podlaha na terénu:</a:t>
            </a:r>
          </a:p>
          <a:p>
            <a:r>
              <a:rPr lang="cs-CZ" sz="2400" dirty="0" smtClean="0">
                <a:latin typeface="Myriad Pro" charset="0"/>
                <a:ea typeface="Myriad Pro" charset="0"/>
                <a:cs typeface="Myriad Pro" charset="0"/>
              </a:rPr>
              <a:t>U: 0.195 W/m</a:t>
            </a:r>
            <a:r>
              <a:rPr lang="cs-CZ" sz="2400" baseline="30000" dirty="0" smtClean="0">
                <a:latin typeface="Myriad Pro" charset="0"/>
                <a:ea typeface="Myriad Pro" charset="0"/>
                <a:cs typeface="Myriad Pro" charset="0"/>
              </a:rPr>
              <a:t>2</a:t>
            </a:r>
            <a:r>
              <a:rPr lang="cs-CZ" sz="2400" dirty="0" smtClean="0">
                <a:latin typeface="Myriad Pro" charset="0"/>
                <a:ea typeface="Myriad Pro" charset="0"/>
                <a:cs typeface="Myriad Pro" charset="0"/>
              </a:rPr>
              <a:t>K</a:t>
            </a:r>
          </a:p>
          <a:p>
            <a:endParaRPr lang="cs-CZ" sz="2400" dirty="0">
              <a:latin typeface="Myriad Pro" charset="0"/>
              <a:ea typeface="Myriad Pro" charset="0"/>
              <a:cs typeface="Myriad Pro" charset="0"/>
            </a:endParaRPr>
          </a:p>
          <a:p>
            <a:r>
              <a:rPr lang="cs-CZ" sz="2400" b="1" dirty="0" smtClean="0">
                <a:latin typeface="Myriad Pro" charset="0"/>
                <a:ea typeface="Myriad Pro" charset="0"/>
                <a:cs typeface="Myriad Pro" charset="0"/>
              </a:rPr>
              <a:t>Stěna:</a:t>
            </a:r>
          </a:p>
          <a:p>
            <a:r>
              <a:rPr lang="cs-CZ" sz="2400" dirty="0" smtClean="0">
                <a:latin typeface="Myriad Pro" charset="0"/>
                <a:ea typeface="Myriad Pro" charset="0"/>
                <a:cs typeface="Myriad Pro" charset="0"/>
              </a:rPr>
              <a:t>U</a:t>
            </a:r>
            <a:r>
              <a:rPr lang="cs-CZ" sz="2400" dirty="0">
                <a:latin typeface="Myriad Pro" charset="0"/>
                <a:ea typeface="Myriad Pro" charset="0"/>
                <a:cs typeface="Myriad Pro" charset="0"/>
              </a:rPr>
              <a:t>: </a:t>
            </a:r>
            <a:r>
              <a:rPr lang="cs-CZ" sz="2400" dirty="0" smtClean="0">
                <a:latin typeface="Myriad Pro" charset="0"/>
                <a:ea typeface="Myriad Pro" charset="0"/>
                <a:cs typeface="Myriad Pro" charset="0"/>
              </a:rPr>
              <a:t>0.182 W/m</a:t>
            </a:r>
            <a:r>
              <a:rPr lang="cs-CZ" sz="2400" baseline="30000" dirty="0" smtClean="0">
                <a:latin typeface="Myriad Pro" charset="0"/>
                <a:ea typeface="Myriad Pro" charset="0"/>
                <a:cs typeface="Myriad Pro" charset="0"/>
              </a:rPr>
              <a:t>2</a:t>
            </a:r>
            <a:r>
              <a:rPr lang="cs-CZ" sz="2400" dirty="0" smtClean="0">
                <a:latin typeface="Myriad Pro" charset="0"/>
                <a:ea typeface="Myriad Pro" charset="0"/>
                <a:cs typeface="Myriad Pro" charset="0"/>
              </a:rPr>
              <a:t>K</a:t>
            </a:r>
          </a:p>
          <a:p>
            <a:endParaRPr lang="cs-CZ" sz="2400" dirty="0">
              <a:latin typeface="Myriad Pro" charset="0"/>
              <a:ea typeface="Myriad Pro" charset="0"/>
              <a:cs typeface="Myriad Pro" charset="0"/>
            </a:endParaRPr>
          </a:p>
          <a:p>
            <a:endParaRPr lang="cs-CZ" sz="2400" dirty="0" smtClean="0">
              <a:latin typeface="Myriad Pro" charset="0"/>
              <a:ea typeface="Myriad Pro" charset="0"/>
              <a:cs typeface="Myriad Pro" charset="0"/>
            </a:endParaRPr>
          </a:p>
          <a:p>
            <a:r>
              <a:rPr lang="cs-CZ" sz="2400" dirty="0" smtClean="0">
                <a:latin typeface="Myriad Pro" charset="0"/>
                <a:ea typeface="Myriad Pro" charset="0"/>
                <a:cs typeface="Myriad Pro" charset="0"/>
              </a:rPr>
              <a:t>Všechny konstrukce splňují normovou hodnotu pro nízkoenergetické domy.</a:t>
            </a:r>
            <a:endParaRPr lang="cs-CZ" sz="2400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23270" y="2901001"/>
            <a:ext cx="37020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Myriad Pro" charset="0"/>
                <a:ea typeface="Myriad Pro" charset="0"/>
                <a:cs typeface="Myriad Pro" charset="0"/>
              </a:rPr>
              <a:t>Plochá střecha:</a:t>
            </a:r>
          </a:p>
          <a:p>
            <a:r>
              <a:rPr lang="cs-CZ" sz="2400" dirty="0">
                <a:latin typeface="Myriad Pro" charset="0"/>
                <a:ea typeface="Myriad Pro" charset="0"/>
                <a:cs typeface="Myriad Pro" charset="0"/>
              </a:rPr>
              <a:t>U: 0.138W/m</a:t>
            </a:r>
            <a:r>
              <a:rPr lang="cs-CZ" sz="2400" baseline="30000" dirty="0">
                <a:latin typeface="Myriad Pro" charset="0"/>
                <a:ea typeface="Myriad Pro" charset="0"/>
                <a:cs typeface="Myriad Pro" charset="0"/>
              </a:rPr>
              <a:t>2</a:t>
            </a:r>
            <a:r>
              <a:rPr lang="cs-CZ" sz="2400" dirty="0">
                <a:latin typeface="Myriad Pro" charset="0"/>
                <a:ea typeface="Myriad Pro" charset="0"/>
                <a:cs typeface="Myriad Pro" charset="0"/>
              </a:rPr>
              <a:t>K</a:t>
            </a:r>
          </a:p>
          <a:p>
            <a:endParaRPr lang="cs-CZ" sz="2400" dirty="0" smtClean="0">
              <a:latin typeface="Myriad Pro" charset="0"/>
              <a:ea typeface="Myriad Pro" charset="0"/>
              <a:cs typeface="Myriad Pro" charset="0"/>
            </a:endParaRPr>
          </a:p>
          <a:p>
            <a:r>
              <a:rPr lang="cs-CZ" sz="2400" b="1" dirty="0" smtClean="0">
                <a:latin typeface="Myriad Pro" charset="0"/>
                <a:ea typeface="Myriad Pro" charset="0"/>
                <a:cs typeface="Myriad Pro" charset="0"/>
              </a:rPr>
              <a:t>Šikmá střecha:</a:t>
            </a:r>
          </a:p>
          <a:p>
            <a:r>
              <a:rPr lang="cs-CZ" sz="2400" dirty="0" smtClean="0">
                <a:latin typeface="Myriad Pro" charset="0"/>
                <a:ea typeface="Myriad Pro" charset="0"/>
                <a:cs typeface="Myriad Pro" charset="0"/>
              </a:rPr>
              <a:t>U: 0.100W/m</a:t>
            </a:r>
            <a:r>
              <a:rPr lang="cs-CZ" sz="2400" baseline="30000" dirty="0" smtClean="0">
                <a:latin typeface="Myriad Pro" charset="0"/>
                <a:ea typeface="Myriad Pro" charset="0"/>
                <a:cs typeface="Myriad Pro" charset="0"/>
              </a:rPr>
              <a:t>2</a:t>
            </a:r>
            <a:r>
              <a:rPr lang="cs-CZ" sz="2400" dirty="0" smtClean="0">
                <a:latin typeface="Myriad Pro" charset="0"/>
                <a:ea typeface="Myriad Pro" charset="0"/>
                <a:cs typeface="Myriad Pro" charset="0"/>
              </a:rPr>
              <a:t>K</a:t>
            </a:r>
            <a:endParaRPr lang="cs-CZ" sz="2400" dirty="0"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0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73"/>
            <a:ext cx="12192000" cy="6865673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0" y="6211669"/>
            <a:ext cx="7361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Vizualizace - exteriér</a:t>
            </a:r>
            <a:endParaRPr lang="cs-CZ" sz="3600" b="1" dirty="0">
              <a:solidFill>
                <a:schemeClr val="bg1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95222" y="6534834"/>
            <a:ext cx="1993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Zdroj: vlastní</a:t>
            </a:r>
            <a:endParaRPr lang="cs-CZ" sz="1200" dirty="0">
              <a:solidFill>
                <a:schemeClr val="bg1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78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51036"/>
            <a:ext cx="8761413" cy="706964"/>
          </a:xfrm>
        </p:spPr>
        <p:txBody>
          <a:bodyPr/>
          <a:lstStyle/>
          <a:p>
            <a:r>
              <a:rPr lang="cs-CZ" b="1" dirty="0" smtClean="0">
                <a:latin typeface="Myriad Pro" charset="0"/>
                <a:ea typeface="Myriad Pro" charset="0"/>
                <a:cs typeface="Myriad Pro" charset="0"/>
              </a:rPr>
              <a:t>Vizualizace - exteriér</a:t>
            </a:r>
            <a:endParaRPr lang="cs-CZ" b="1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95222" y="6534834"/>
            <a:ext cx="1993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Zdroj: vlastní</a:t>
            </a:r>
            <a:endParaRPr lang="cs-CZ" sz="1200" dirty="0">
              <a:solidFill>
                <a:schemeClr val="bg1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50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51036"/>
            <a:ext cx="8761413" cy="706964"/>
          </a:xfrm>
        </p:spPr>
        <p:txBody>
          <a:bodyPr/>
          <a:lstStyle/>
          <a:p>
            <a:r>
              <a:rPr lang="cs-CZ" b="1" dirty="0" smtClean="0">
                <a:latin typeface="Myriad Pro" charset="0"/>
                <a:ea typeface="Myriad Pro" charset="0"/>
                <a:cs typeface="Myriad Pro" charset="0"/>
              </a:rPr>
              <a:t>Vizualizace - interiér</a:t>
            </a:r>
            <a:endParaRPr lang="cs-CZ" b="1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95222" y="6534834"/>
            <a:ext cx="1993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Zdroj: vlastní</a:t>
            </a:r>
            <a:endParaRPr lang="cs-CZ" sz="1200" dirty="0">
              <a:solidFill>
                <a:schemeClr val="bg1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87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4623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51036"/>
            <a:ext cx="8761413" cy="706964"/>
          </a:xfrm>
        </p:spPr>
        <p:txBody>
          <a:bodyPr/>
          <a:lstStyle/>
          <a:p>
            <a:r>
              <a:rPr lang="cs-CZ" b="1" dirty="0" smtClean="0">
                <a:latin typeface="Myriad Pro" charset="0"/>
                <a:ea typeface="Myriad Pro" charset="0"/>
                <a:cs typeface="Myriad Pro" charset="0"/>
              </a:rPr>
              <a:t>Vizualizace - interiér</a:t>
            </a:r>
            <a:endParaRPr lang="cs-CZ" b="1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95222" y="6534834"/>
            <a:ext cx="1993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Zdroj: vlastní</a:t>
            </a:r>
            <a:endParaRPr lang="cs-CZ" sz="1200" dirty="0">
              <a:solidFill>
                <a:schemeClr val="bg1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6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360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51036"/>
            <a:ext cx="8761413" cy="706964"/>
          </a:xfrm>
        </p:spPr>
        <p:txBody>
          <a:bodyPr/>
          <a:lstStyle/>
          <a:p>
            <a:r>
              <a:rPr lang="cs-CZ" b="1" dirty="0" smtClean="0">
                <a:latin typeface="Myriad Pro" charset="0"/>
                <a:ea typeface="Myriad Pro" charset="0"/>
                <a:cs typeface="Myriad Pro" charset="0"/>
              </a:rPr>
              <a:t>Vizualizace - interiér</a:t>
            </a:r>
            <a:endParaRPr lang="cs-CZ" b="1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95222" y="6534834"/>
            <a:ext cx="1993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Zdroj: vlastní</a:t>
            </a:r>
            <a:endParaRPr lang="cs-CZ" sz="1200" dirty="0">
              <a:solidFill>
                <a:schemeClr val="bg1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55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51036"/>
            <a:ext cx="8761413" cy="706964"/>
          </a:xfrm>
        </p:spPr>
        <p:txBody>
          <a:bodyPr/>
          <a:lstStyle/>
          <a:p>
            <a:r>
              <a:rPr lang="cs-CZ" b="1" dirty="0" smtClean="0">
                <a:latin typeface="Myriad Pro" charset="0"/>
                <a:ea typeface="Myriad Pro" charset="0"/>
                <a:cs typeface="Myriad Pro" charset="0"/>
              </a:rPr>
              <a:t>Vizualizace - interiér</a:t>
            </a:r>
            <a:endParaRPr lang="cs-CZ" b="1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95222" y="6534834"/>
            <a:ext cx="1993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Zdroj: vlastní</a:t>
            </a:r>
            <a:endParaRPr lang="cs-CZ" sz="1200" dirty="0">
              <a:solidFill>
                <a:schemeClr val="bg1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Myriad Pro" charset="0"/>
                <a:ea typeface="Myriad Pro" charset="0"/>
                <a:cs typeface="Myriad Pro" charset="0"/>
              </a:rPr>
              <a:t>Závěr</a:t>
            </a:r>
            <a:endParaRPr lang="cs-CZ" b="1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54954" y="3241174"/>
            <a:ext cx="8761412" cy="2979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latin typeface="Myriad Pro" charset="0"/>
                <a:ea typeface="Myriad Pro" charset="0"/>
                <a:cs typeface="Myriad Pro" charset="0"/>
              </a:rPr>
              <a:t>Navrhl jsem </a:t>
            </a:r>
            <a:r>
              <a:rPr lang="cs-CZ" sz="2400" dirty="0" err="1">
                <a:latin typeface="Myriad Pro" charset="0"/>
                <a:ea typeface="Myriad Pro" charset="0"/>
                <a:cs typeface="Myriad Pro" charset="0"/>
              </a:rPr>
              <a:t>dům</a:t>
            </a:r>
            <a:r>
              <a:rPr lang="cs-CZ" sz="2400" dirty="0">
                <a:latin typeface="Myriad Pro" charset="0"/>
                <a:ea typeface="Myriad Pro" charset="0"/>
                <a:cs typeface="Myriad Pro" charset="0"/>
              </a:rPr>
              <a:t>, který zapadá do kontextu dané lokality, kladl jsem důraz na dispoziční uspořádání a vycházel z pravidel pro navrhování nízkoenergetických domů pro úsporu energie</a:t>
            </a:r>
            <a:r>
              <a:rPr lang="cs-CZ" sz="2400" dirty="0" smtClean="0">
                <a:latin typeface="Myriad Pro" charset="0"/>
                <a:ea typeface="Myriad Pro" charset="0"/>
                <a:cs typeface="Myriad Pro" charset="0"/>
              </a:rPr>
              <a:t>.</a:t>
            </a:r>
            <a:endParaRPr lang="cs-CZ" sz="2400" dirty="0">
              <a:latin typeface="Myriad Pro" charset="0"/>
              <a:ea typeface="Myriad Pro" charset="0"/>
              <a:cs typeface="Myriad Pro" charset="0"/>
            </a:endParaRPr>
          </a:p>
          <a:p>
            <a:pPr marL="0" indent="0">
              <a:buNone/>
            </a:pPr>
            <a:r>
              <a:rPr lang="cs-CZ" sz="2400" dirty="0">
                <a:latin typeface="Myriad Pro" charset="0"/>
                <a:ea typeface="Myriad Pro" charset="0"/>
                <a:cs typeface="Myriad Pro" charset="0"/>
              </a:rPr>
              <a:t>Zpracoval jsem architektonickou studii a stavební část dokumentace pro stavební povolení.</a:t>
            </a:r>
          </a:p>
          <a:p>
            <a:pPr marL="0" indent="0">
              <a:buNone/>
            </a:pPr>
            <a:r>
              <a:rPr lang="cs-CZ" sz="2400" dirty="0">
                <a:latin typeface="Myriad Pro" charset="0"/>
                <a:ea typeface="Myriad Pro" charset="0"/>
                <a:cs typeface="Myriad Pro" charset="0"/>
              </a:rPr>
              <a:t>Cíl práce byl splněn.</a:t>
            </a:r>
            <a:endParaRPr lang="cs-CZ" sz="2400" dirty="0"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48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Myriad Pro" charset="0"/>
                <a:ea typeface="Myriad Pro" charset="0"/>
                <a:cs typeface="Myriad Pro" charset="0"/>
              </a:rPr>
              <a:t>Cíl</a:t>
            </a:r>
            <a:r>
              <a:rPr lang="en-US" b="1" dirty="0" smtClean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b="1" dirty="0" err="1" smtClean="0">
                <a:latin typeface="Myriad Pro" charset="0"/>
                <a:ea typeface="Myriad Pro" charset="0"/>
                <a:cs typeface="Myriad Pro" charset="0"/>
              </a:rPr>
              <a:t>práce</a:t>
            </a:r>
            <a:endParaRPr lang="en-US" b="1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6590" y="2983832"/>
            <a:ext cx="99501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Myriad Pro" charset="0"/>
                <a:ea typeface="Myriad Pro" charset="0"/>
                <a:cs typeface="Myriad Pro" charset="0"/>
              </a:rPr>
              <a:t>Cílem </a:t>
            </a:r>
            <a:r>
              <a:rPr lang="cs-CZ" sz="2800" dirty="0" smtClean="0">
                <a:latin typeface="Myriad Pro" charset="0"/>
                <a:ea typeface="Myriad Pro" charset="0"/>
                <a:cs typeface="Myriad Pro" charset="0"/>
              </a:rPr>
              <a:t>bakalářské práce </a:t>
            </a:r>
            <a:r>
              <a:rPr lang="cs-CZ" sz="2800" dirty="0">
                <a:latin typeface="Myriad Pro" charset="0"/>
                <a:ea typeface="Myriad Pro" charset="0"/>
                <a:cs typeface="Myriad Pro" charset="0"/>
              </a:rPr>
              <a:t>je vypracovat architektonickou studii a projekt pro stavební povolení rodinného domu, který nabízí vysoký komfort bydlení s nízkými provozními, zejména energetickými náklady.</a:t>
            </a:r>
            <a:endParaRPr lang="cs-CZ" sz="2800" dirty="0"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5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Myriad Pro" charset="0"/>
                <a:ea typeface="Myriad Pro" charset="0"/>
                <a:cs typeface="Myriad Pro" charset="0"/>
              </a:rPr>
              <a:t>Doplňující otázky</a:t>
            </a:r>
            <a:endParaRPr lang="cs-CZ" b="1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noProof="1" smtClean="0">
                <a:latin typeface="Myriad Pro" charset="0"/>
                <a:ea typeface="Myriad Pro" charset="0"/>
                <a:cs typeface="Myriad Pro" charset="0"/>
              </a:rPr>
              <a:t>Proč byl zvolen právě̌ nízkoenergetický standard domu? Jaké by byly výhody/nevýhody při volbě pasivního domu? </a:t>
            </a:r>
          </a:p>
          <a:p>
            <a:r>
              <a:rPr lang="cs-CZ" sz="2400" noProof="1" smtClean="0">
                <a:latin typeface="Myriad Pro" charset="0"/>
                <a:ea typeface="Myriad Pro" charset="0"/>
                <a:cs typeface="Myriad Pro" charset="0"/>
              </a:rPr>
              <a:t>Proč byl zvolen sklon ploché střechy směrem k domu (patrové části)?</a:t>
            </a:r>
            <a:endParaRPr lang="cs-CZ" sz="2400" noProof="1">
              <a:latin typeface="Myriad Pro" charset="0"/>
              <a:ea typeface="Myriad Pro" charset="0"/>
              <a:cs typeface="Myriad Pro" charset="0"/>
            </a:endParaRPr>
          </a:p>
          <a:p>
            <a:r>
              <a:rPr lang="cs-CZ" sz="2400" noProof="1" smtClean="0">
                <a:latin typeface="Myriad Pro" charset="0"/>
                <a:ea typeface="Myriad Pro" charset="0"/>
                <a:cs typeface="Myriad Pro" charset="0"/>
              </a:rPr>
              <a:t>V zadání se píše o části města jako o ”satelitu”, jak si vysvětlujete tento pojem? Je Hradiště typickým satelitem?</a:t>
            </a:r>
            <a:endParaRPr lang="cs-CZ" sz="2400" noProof="1">
              <a:latin typeface="Myriad Pro" charset="0"/>
              <a:ea typeface="Myriad Pro" charset="0"/>
              <a:cs typeface="Myriad Pro" charset="0"/>
            </a:endParaRPr>
          </a:p>
          <a:p>
            <a:r>
              <a:rPr lang="cs-CZ" sz="2400" noProof="1" smtClean="0">
                <a:latin typeface="Myriad Pro" charset="0"/>
                <a:ea typeface="Myriad Pro" charset="0"/>
                <a:cs typeface="Myriad Pro" charset="0"/>
              </a:rPr>
              <a:t>Z jakého důvodu byla zvolena světlá výška přízemního podlaží 2,8m</a:t>
            </a:r>
            <a:r>
              <a:rPr lang="cs-CZ" sz="2400" noProof="1" smtClean="0">
                <a:latin typeface="Myriad Pro" charset="0"/>
                <a:ea typeface="Myriad Pro" charset="0"/>
                <a:cs typeface="Myriad Pro" charset="0"/>
              </a:rPr>
              <a:t>?</a:t>
            </a:r>
            <a:endParaRPr lang="cs-CZ" sz="2400" noProof="1" smtClean="0"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9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6600" b="1" noProof="1" smtClean="0">
                <a:latin typeface="Myriad Pro" charset="0"/>
                <a:ea typeface="Myriad Pro" charset="0"/>
                <a:cs typeface="Myriad Pro" charset="0"/>
              </a:rPr>
              <a:t>Děkuji za pozornost!</a:t>
            </a:r>
            <a:endParaRPr lang="cs-CZ" sz="6600" b="1" noProof="1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27957" y="6096000"/>
            <a:ext cx="5678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noProof="1" smtClean="0">
                <a:latin typeface="Myriad Pro" charset="0"/>
                <a:ea typeface="Myriad Pro" charset="0"/>
                <a:cs typeface="Myriad Pro" charset="0"/>
              </a:rPr>
              <a:t>Jan Mikšátko, 2016</a:t>
            </a:r>
            <a:endParaRPr lang="cs-CZ" sz="2400" noProof="1"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23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Myriad Pro" charset="0"/>
                <a:ea typeface="Myriad Pro" charset="0"/>
                <a:cs typeface="Myriad Pro" charset="0"/>
              </a:rPr>
              <a:t>Motivace</a:t>
            </a:r>
            <a:r>
              <a:rPr lang="en-US" b="1" dirty="0" smtClean="0">
                <a:latin typeface="Myriad Pro" charset="0"/>
                <a:ea typeface="Myriad Pro" charset="0"/>
                <a:cs typeface="Myriad Pro" charset="0"/>
              </a:rPr>
              <a:t> a </a:t>
            </a:r>
            <a:r>
              <a:rPr lang="en-US" b="1" dirty="0" err="1" smtClean="0">
                <a:latin typeface="Myriad Pro" charset="0"/>
                <a:ea typeface="Myriad Pro" charset="0"/>
                <a:cs typeface="Myriad Pro" charset="0"/>
              </a:rPr>
              <a:t>řešení</a:t>
            </a:r>
            <a:endParaRPr lang="en-US" b="1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3" y="2915991"/>
            <a:ext cx="10260431" cy="2331755"/>
          </a:xfrm>
        </p:spPr>
        <p:txBody>
          <a:bodyPr>
            <a:noAutofit/>
          </a:bodyPr>
          <a:lstStyle/>
          <a:p>
            <a:r>
              <a:rPr lang="cs-CZ" sz="2800" dirty="0">
                <a:latin typeface="Myriad Pro" charset="0"/>
                <a:ea typeface="Myriad Pro" charset="0"/>
                <a:cs typeface="Myriad Pro" charset="0"/>
              </a:rPr>
              <a:t>Zajímavé téma</a:t>
            </a:r>
          </a:p>
          <a:p>
            <a:r>
              <a:rPr lang="cs-CZ" sz="2800" dirty="0">
                <a:latin typeface="Myriad Pro" charset="0"/>
                <a:ea typeface="Myriad Pro" charset="0"/>
                <a:cs typeface="Myriad Pro" charset="0"/>
              </a:rPr>
              <a:t>Využití znalostí získaných během </a:t>
            </a:r>
            <a:r>
              <a:rPr lang="cs-CZ" sz="2800" dirty="0" smtClean="0">
                <a:latin typeface="Myriad Pro" charset="0"/>
                <a:ea typeface="Myriad Pro" charset="0"/>
                <a:cs typeface="Myriad Pro" charset="0"/>
              </a:rPr>
              <a:t>studia a odborné praxe</a:t>
            </a:r>
            <a:endParaRPr lang="cs-CZ" sz="2800" dirty="0">
              <a:latin typeface="Myriad Pro" charset="0"/>
              <a:ea typeface="Myriad Pro" charset="0"/>
              <a:cs typeface="Myriad Pro" charset="0"/>
            </a:endParaRPr>
          </a:p>
          <a:p>
            <a:r>
              <a:rPr lang="cs-CZ" sz="2800" dirty="0">
                <a:latin typeface="Myriad Pro" charset="0"/>
                <a:ea typeface="Myriad Pro" charset="0"/>
                <a:cs typeface="Myriad Pro" charset="0"/>
              </a:rPr>
              <a:t>Návrh moderního </a:t>
            </a:r>
            <a:r>
              <a:rPr lang="cs-CZ" sz="2800" dirty="0" smtClean="0">
                <a:latin typeface="Myriad Pro" charset="0"/>
                <a:ea typeface="Myriad Pro" charset="0"/>
                <a:cs typeface="Myriad Pro" charset="0"/>
              </a:rPr>
              <a:t>rodinného domu</a:t>
            </a:r>
            <a:endParaRPr lang="cs-CZ" sz="2800" dirty="0">
              <a:latin typeface="Myriad Pro" charset="0"/>
              <a:ea typeface="Myriad Pro" charset="0"/>
              <a:cs typeface="Myriad Pro" charset="0"/>
            </a:endParaRPr>
          </a:p>
          <a:p>
            <a:r>
              <a:rPr lang="cs-CZ" sz="2800" dirty="0">
                <a:latin typeface="Myriad Pro" charset="0"/>
                <a:ea typeface="Myriad Pro" charset="0"/>
                <a:cs typeface="Myriad Pro" charset="0"/>
              </a:rPr>
              <a:t>Vytvoření </a:t>
            </a:r>
            <a:r>
              <a:rPr lang="cs-CZ" sz="2800" dirty="0" smtClean="0">
                <a:latin typeface="Myriad Pro" charset="0"/>
                <a:ea typeface="Myriad Pro" charset="0"/>
                <a:cs typeface="Myriad Pro" charset="0"/>
              </a:rPr>
              <a:t>architektonické studie a architektonicko-stavební </a:t>
            </a:r>
            <a:r>
              <a:rPr lang="cs-CZ" sz="2800" dirty="0">
                <a:latin typeface="Myriad Pro" charset="0"/>
                <a:ea typeface="Myriad Pro" charset="0"/>
                <a:cs typeface="Myriad Pro" charset="0"/>
              </a:rPr>
              <a:t>části dokumentace pro stavební </a:t>
            </a:r>
            <a:r>
              <a:rPr lang="cs-CZ" sz="2800" dirty="0" smtClean="0">
                <a:latin typeface="Myriad Pro" charset="0"/>
                <a:ea typeface="Myriad Pro" charset="0"/>
                <a:cs typeface="Myriad Pro" charset="0"/>
              </a:rPr>
              <a:t>povolení</a:t>
            </a:r>
            <a:endParaRPr lang="cs-CZ" sz="2800" dirty="0"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noProof="1" smtClean="0">
                <a:latin typeface="Myriad Pro" charset="0"/>
                <a:ea typeface="Myriad Pro" charset="0"/>
                <a:cs typeface="Myriad Pro" charset="0"/>
              </a:rPr>
              <a:t>Lokalita</a:t>
            </a:r>
            <a:endParaRPr lang="cs-CZ" b="1" noProof="1"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94" y="2266514"/>
            <a:ext cx="8598021" cy="4421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412381" y="3655047"/>
            <a:ext cx="29150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noProof="1" smtClean="0">
                <a:latin typeface="Myriad Pro" charset="0"/>
                <a:ea typeface="Myriad Pro" charset="0"/>
                <a:cs typeface="Myriad Pro" charset="0"/>
              </a:rPr>
              <a:t>Písek, Jihočeský kraj</a:t>
            </a:r>
          </a:p>
          <a:p>
            <a:r>
              <a:rPr lang="cs-CZ" sz="2000" noProof="1" smtClean="0">
                <a:latin typeface="Myriad Pro" charset="0"/>
                <a:ea typeface="Myriad Pro" charset="0"/>
                <a:cs typeface="Myriad Pro" charset="0"/>
              </a:rPr>
              <a:t>Městská část: Hradiště</a:t>
            </a:r>
          </a:p>
          <a:p>
            <a:r>
              <a:rPr lang="cs-CZ" sz="2000" noProof="1" smtClean="0">
                <a:latin typeface="Myriad Pro" charset="0"/>
                <a:ea typeface="Myriad Pro" charset="0"/>
                <a:cs typeface="Myriad Pro" charset="0"/>
              </a:rPr>
              <a:t>Ulice: Okružní</a:t>
            </a:r>
          </a:p>
          <a:p>
            <a:r>
              <a:rPr lang="cs-CZ" sz="2000" noProof="1" smtClean="0">
                <a:latin typeface="Myriad Pro" charset="0"/>
                <a:ea typeface="Myriad Pro" charset="0"/>
                <a:cs typeface="Myriad Pro" charset="0"/>
              </a:rPr>
              <a:t>Parcela: 893/5</a:t>
            </a:r>
            <a:endParaRPr lang="cs-CZ" sz="2000" noProof="1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73715" y="6531492"/>
            <a:ext cx="1993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Myriad Pro" charset="0"/>
                <a:ea typeface="Myriad Pro" charset="0"/>
                <a:cs typeface="Myriad Pro" charset="0"/>
              </a:rPr>
              <a:t>Zdroj: vlastní</a:t>
            </a:r>
            <a:endParaRPr lang="cs-CZ" sz="1200" dirty="0"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92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1" smtClean="0">
                <a:latin typeface="Myriad Pro" charset="0"/>
                <a:ea typeface="Myriad Pro" charset="0"/>
                <a:cs typeface="Myriad Pro" charset="0"/>
              </a:rPr>
              <a:t>Situační řešení</a:t>
            </a:r>
            <a:endParaRPr lang="en-US" b="1" noProof="1"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2" t="5662" r="23087" b="17078"/>
          <a:stretch/>
        </p:blipFill>
        <p:spPr>
          <a:xfrm>
            <a:off x="555669" y="2332098"/>
            <a:ext cx="6083126" cy="43937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75648" y="3697985"/>
            <a:ext cx="34323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Myriad Pro" charset="0"/>
                <a:ea typeface="Myriad Pro" charset="0"/>
                <a:cs typeface="Myriad Pro" charset="0"/>
              </a:rPr>
              <a:t>Plocha</a:t>
            </a:r>
            <a:r>
              <a:rPr lang="en-US" sz="2400" dirty="0" smtClean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cs-CZ" sz="2400" dirty="0" smtClean="0">
                <a:latin typeface="Myriad Pro" charset="0"/>
                <a:ea typeface="Myriad Pro" charset="0"/>
                <a:cs typeface="Myriad Pro" charset="0"/>
              </a:rPr>
              <a:t>pozemku</a:t>
            </a:r>
            <a:r>
              <a:rPr lang="en-US" sz="2400" dirty="0" smtClean="0">
                <a:latin typeface="Myriad Pro" charset="0"/>
                <a:ea typeface="Myriad Pro" charset="0"/>
                <a:cs typeface="Myriad Pro" charset="0"/>
              </a:rPr>
              <a:t>: 1160m</a:t>
            </a:r>
            <a:r>
              <a:rPr lang="en-US" sz="2400" baseline="30000" dirty="0" smtClean="0">
                <a:latin typeface="Myriad Pro" charset="0"/>
                <a:ea typeface="Myriad Pro" charset="0"/>
                <a:cs typeface="Myriad Pro" charset="0"/>
              </a:rPr>
              <a:t>2</a:t>
            </a:r>
          </a:p>
          <a:p>
            <a:r>
              <a:rPr lang="en-US" sz="2400" dirty="0" err="1" smtClean="0">
                <a:latin typeface="Myriad Pro" charset="0"/>
                <a:ea typeface="Myriad Pro" charset="0"/>
                <a:cs typeface="Myriad Pro" charset="0"/>
              </a:rPr>
              <a:t>Zastavěná</a:t>
            </a:r>
            <a:r>
              <a:rPr lang="en-US" sz="2400" dirty="0" smtClean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sz="2400" dirty="0" err="1" smtClean="0">
                <a:latin typeface="Myriad Pro" charset="0"/>
                <a:ea typeface="Myriad Pro" charset="0"/>
                <a:cs typeface="Myriad Pro" charset="0"/>
              </a:rPr>
              <a:t>plocha</a:t>
            </a:r>
            <a:r>
              <a:rPr lang="en-US" sz="2400" dirty="0" smtClean="0">
                <a:latin typeface="Myriad Pro" charset="0"/>
                <a:ea typeface="Myriad Pro" charset="0"/>
                <a:cs typeface="Myriad Pro" charset="0"/>
              </a:rPr>
              <a:t>: 110m</a:t>
            </a:r>
            <a:r>
              <a:rPr lang="en-US" sz="2400" baseline="30000" dirty="0" smtClean="0">
                <a:latin typeface="Myriad Pro" charset="0"/>
                <a:ea typeface="Myriad Pro" charset="0"/>
                <a:cs typeface="Myriad Pro" charset="0"/>
              </a:rPr>
              <a:t>2</a:t>
            </a:r>
            <a:endParaRPr lang="en-US" sz="2400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669" y="6448868"/>
            <a:ext cx="1993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Myriad Pro" charset="0"/>
                <a:ea typeface="Myriad Pro" charset="0"/>
                <a:cs typeface="Myriad Pro" charset="0"/>
              </a:rPr>
              <a:t>Zdroj: vlastní</a:t>
            </a:r>
            <a:endParaRPr lang="cs-CZ" sz="1200" dirty="0"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87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66" t="37974" r="33256" b="25881"/>
          <a:stretch/>
        </p:blipFill>
        <p:spPr>
          <a:xfrm>
            <a:off x="195943" y="2351313"/>
            <a:ext cx="5110843" cy="450668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Myriad Pro" charset="0"/>
                <a:ea typeface="Myriad Pro" charset="0"/>
                <a:cs typeface="Myriad Pro" charset="0"/>
              </a:rPr>
              <a:t>Návrh budovy</a:t>
            </a:r>
            <a:endParaRPr lang="cs-CZ" b="1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6786" y="3314131"/>
            <a:ext cx="7303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 smtClean="0">
                <a:latin typeface="Myriad Pro" charset="0"/>
                <a:ea typeface="Myriad Pro" charset="0"/>
                <a:cs typeface="Myriad Pro" charset="0"/>
              </a:rPr>
              <a:t>Tvar budovy: </a:t>
            </a:r>
            <a:r>
              <a:rPr lang="cs-CZ" sz="2000" dirty="0" smtClean="0">
                <a:latin typeface="Myriad Pro" charset="0"/>
                <a:ea typeface="Myriad Pro" charset="0"/>
                <a:cs typeface="Myriad Pro" charset="0"/>
              </a:rPr>
              <a:t>písmeno T</a:t>
            </a:r>
          </a:p>
          <a:p>
            <a:pPr>
              <a:lnSpc>
                <a:spcPct val="150000"/>
              </a:lnSpc>
            </a:pPr>
            <a:r>
              <a:rPr lang="cs-CZ" sz="2000" b="1" dirty="0" smtClean="0">
                <a:latin typeface="Myriad Pro" charset="0"/>
                <a:ea typeface="Myriad Pro" charset="0"/>
                <a:cs typeface="Myriad Pro" charset="0"/>
              </a:rPr>
              <a:t>Hlavní část:</a:t>
            </a:r>
            <a:r>
              <a:rPr lang="cs-CZ" sz="2000" dirty="0" smtClean="0">
                <a:latin typeface="Myriad Pro" charset="0"/>
                <a:ea typeface="Myriad Pro" charset="0"/>
                <a:cs typeface="Myriad Pro" charset="0"/>
              </a:rPr>
              <a:t> obdélník, 2 podlaží, sedlová střecha - sklon 45°</a:t>
            </a:r>
          </a:p>
          <a:p>
            <a:pPr>
              <a:lnSpc>
                <a:spcPct val="150000"/>
              </a:lnSpc>
            </a:pPr>
            <a:r>
              <a:rPr lang="cs-CZ" sz="2000" b="1" dirty="0" smtClean="0">
                <a:latin typeface="Myriad Pro" charset="0"/>
                <a:ea typeface="Myriad Pro" charset="0"/>
                <a:cs typeface="Myriad Pro" charset="0"/>
              </a:rPr>
              <a:t>Křídlo: </a:t>
            </a:r>
            <a:r>
              <a:rPr lang="cs-CZ" sz="2000" dirty="0" smtClean="0">
                <a:latin typeface="Myriad Pro" charset="0"/>
                <a:ea typeface="Myriad Pro" charset="0"/>
                <a:cs typeface="Myriad Pro" charset="0"/>
              </a:rPr>
              <a:t>obdélník, jednopodlažní , plochá střecha</a:t>
            </a:r>
          </a:p>
          <a:p>
            <a:pPr>
              <a:lnSpc>
                <a:spcPct val="150000"/>
              </a:lnSpc>
            </a:pPr>
            <a:r>
              <a:rPr lang="cs-CZ" sz="2000" b="1" dirty="0" smtClean="0">
                <a:latin typeface="Myriad Pro" charset="0"/>
                <a:ea typeface="Myriad Pro" charset="0"/>
                <a:cs typeface="Myriad Pro" charset="0"/>
              </a:rPr>
              <a:t>Vstup: </a:t>
            </a:r>
            <a:r>
              <a:rPr lang="cs-CZ" sz="2000" dirty="0" smtClean="0">
                <a:latin typeface="Myriad Pro" charset="0"/>
                <a:ea typeface="Myriad Pro" charset="0"/>
                <a:cs typeface="Myriad Pro" charset="0"/>
              </a:rPr>
              <a:t>východní fasáda</a:t>
            </a:r>
            <a:endParaRPr lang="cs-CZ" sz="2000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726" y="6581001"/>
            <a:ext cx="1993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Myriad Pro" charset="0"/>
                <a:ea typeface="Myriad Pro" charset="0"/>
                <a:cs typeface="Myriad Pro" charset="0"/>
              </a:rPr>
              <a:t>Zdroj: vlastní</a:t>
            </a:r>
            <a:endParaRPr lang="cs-CZ" sz="1200" dirty="0"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44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Myriad Pro" charset="0"/>
                <a:ea typeface="Myriad Pro" charset="0"/>
                <a:cs typeface="Myriad Pro" charset="0"/>
              </a:rPr>
              <a:t>Půdorysy</a:t>
            </a:r>
            <a:endParaRPr lang="cs-CZ" b="1" dirty="0"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46" b="22018"/>
          <a:stretch/>
        </p:blipFill>
        <p:spPr>
          <a:xfrm>
            <a:off x="685800" y="2472267"/>
            <a:ext cx="11303000" cy="431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92022" y="6513268"/>
            <a:ext cx="1993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Myriad Pro" charset="0"/>
                <a:ea typeface="Myriad Pro" charset="0"/>
                <a:cs typeface="Myriad Pro" charset="0"/>
              </a:rPr>
              <a:t>Zdroj: vlastní</a:t>
            </a:r>
            <a:endParaRPr lang="cs-CZ" sz="1200" dirty="0"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9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Myriad Pro" charset="0"/>
                <a:ea typeface="Myriad Pro" charset="0"/>
                <a:cs typeface="Myriad Pro" charset="0"/>
              </a:rPr>
              <a:t>Řezy</a:t>
            </a:r>
            <a:endParaRPr lang="cs-CZ" b="1" dirty="0"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57" r="28217" b="53568"/>
          <a:stretch/>
        </p:blipFill>
        <p:spPr>
          <a:xfrm>
            <a:off x="289250" y="1964266"/>
            <a:ext cx="6092890" cy="41994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03" t="46765" r="29992" b="8318"/>
          <a:stretch/>
        </p:blipFill>
        <p:spPr>
          <a:xfrm>
            <a:off x="6064898" y="2332653"/>
            <a:ext cx="5598367" cy="4030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02717" y="6481131"/>
            <a:ext cx="1993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Myriad Pro" charset="0"/>
                <a:ea typeface="Myriad Pro" charset="0"/>
                <a:cs typeface="Myriad Pro" charset="0"/>
              </a:rPr>
              <a:t>Zdroj: vlastní</a:t>
            </a:r>
            <a:endParaRPr lang="cs-CZ" sz="1200" dirty="0"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83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Myriad Pro" charset="0"/>
                <a:ea typeface="Myriad Pro" charset="0"/>
                <a:cs typeface="Myriad Pro" charset="0"/>
              </a:rPr>
              <a:t>Pohledy</a:t>
            </a:r>
            <a:endParaRPr lang="cs-CZ" b="1" dirty="0"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9" t="18628" r="11605" b="17647"/>
          <a:stretch/>
        </p:blipFill>
        <p:spPr>
          <a:xfrm>
            <a:off x="1686766" y="2393576"/>
            <a:ext cx="8229600" cy="4370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1871" y="2393576"/>
            <a:ext cx="657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Myriad Pro" charset="0"/>
                <a:ea typeface="Myriad Pro" charset="0"/>
                <a:cs typeface="Myriad Pro" charset="0"/>
              </a:rPr>
              <a:t>Sever</a:t>
            </a:r>
            <a:endParaRPr lang="cs-CZ" sz="1600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1871" y="4578723"/>
            <a:ext cx="4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Myriad Pro" charset="0"/>
                <a:ea typeface="Myriad Pro" charset="0"/>
                <a:cs typeface="Myriad Pro" charset="0"/>
              </a:rPr>
              <a:t>Jih</a:t>
            </a:r>
            <a:endParaRPr lang="cs-CZ" sz="1600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87590" y="2393576"/>
            <a:ext cx="827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Myriad Pro" charset="0"/>
                <a:ea typeface="Myriad Pro" charset="0"/>
                <a:cs typeface="Myriad Pro" charset="0"/>
              </a:rPr>
              <a:t>Východ</a:t>
            </a:r>
            <a:endParaRPr lang="cs-CZ" sz="1600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72549" y="4578723"/>
            <a:ext cx="729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Myriad Pro" charset="0"/>
                <a:ea typeface="Myriad Pro" charset="0"/>
                <a:cs typeface="Myriad Pro" charset="0"/>
              </a:rPr>
              <a:t>Západ</a:t>
            </a:r>
            <a:endParaRPr lang="cs-CZ" sz="1600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14810" y="6486872"/>
            <a:ext cx="1993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Myriad Pro" charset="0"/>
                <a:ea typeface="Myriad Pro" charset="0"/>
                <a:cs typeface="Myriad Pro" charset="0"/>
              </a:rPr>
              <a:t>Zdroj: vlastní</a:t>
            </a:r>
            <a:endParaRPr lang="cs-CZ" sz="1200" dirty="0"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72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420</TotalTime>
  <Words>505</Words>
  <Application>Microsoft Macintosh PowerPoint</Application>
  <PresentationFormat>Widescreen</PresentationFormat>
  <Paragraphs>95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Century Gothic</vt:lpstr>
      <vt:lpstr>Myriad Pro</vt:lpstr>
      <vt:lpstr>Wingdings 3</vt:lpstr>
      <vt:lpstr>Ion Boardroom</vt:lpstr>
      <vt:lpstr>Moderní rodinný dům v Písku</vt:lpstr>
      <vt:lpstr>Cíl práce</vt:lpstr>
      <vt:lpstr>Motivace a řešení</vt:lpstr>
      <vt:lpstr>Lokalita</vt:lpstr>
      <vt:lpstr>Situační řešení</vt:lpstr>
      <vt:lpstr>Návrh budovy</vt:lpstr>
      <vt:lpstr>Půdorysy</vt:lpstr>
      <vt:lpstr>Řezy</vt:lpstr>
      <vt:lpstr>Pohledy</vt:lpstr>
      <vt:lpstr>Technické a materiálové řešení</vt:lpstr>
      <vt:lpstr>Technické a materiálové řešení</vt:lpstr>
      <vt:lpstr>Součinitele prostupu tepla</vt:lpstr>
      <vt:lpstr>PowerPoint Presentation</vt:lpstr>
      <vt:lpstr>Vizualizace - exteriér</vt:lpstr>
      <vt:lpstr>Vizualizace - interiér</vt:lpstr>
      <vt:lpstr>Vizualizace - interiér</vt:lpstr>
      <vt:lpstr>Vizualizace - interiér</vt:lpstr>
      <vt:lpstr>Vizualizace - interiér</vt:lpstr>
      <vt:lpstr>Závěr</vt:lpstr>
      <vt:lpstr>Doplňující otázky</vt:lpstr>
      <vt:lpstr>Děkuji za pozornost!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rodinný dům v Písku</dc:title>
  <dc:creator>Microsoft Office User</dc:creator>
  <cp:lastModifiedBy>Microsoft Office User</cp:lastModifiedBy>
  <cp:revision>32</cp:revision>
  <dcterms:created xsi:type="dcterms:W3CDTF">2016-06-04T23:12:21Z</dcterms:created>
  <dcterms:modified xsi:type="dcterms:W3CDTF">2016-06-08T11:33:20Z</dcterms:modified>
</cp:coreProperties>
</file>