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1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4" r:id="rId8"/>
    <p:sldId id="267" r:id="rId9"/>
    <p:sldId id="269" r:id="rId10"/>
    <p:sldId id="273" r:id="rId11"/>
    <p:sldId id="270" r:id="rId12"/>
    <p:sldId id="266" r:id="rId13"/>
    <p:sldId id="274" r:id="rId14"/>
    <p:sldId id="275" r:id="rId15"/>
    <p:sldId id="272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39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65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26121"/>
            <a:ext cx="7172325" cy="2906332"/>
          </a:xfrm>
        </p:spPr>
        <p:txBody>
          <a:bodyPr>
            <a:noAutofit/>
          </a:bodyPr>
          <a:lstStyle/>
          <a:p>
            <a:pPr algn="l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Autor bakalářské práce: 	Martin Kubelka</a:t>
            </a:r>
          </a:p>
          <a:p>
            <a:pPr algn="l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Vedoucí bakalářské práce: 	Ing. Blanka Pelánková</a:t>
            </a:r>
          </a:p>
          <a:p>
            <a:pPr algn="l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Oponent bakalářské práce: 	Ing. Milena Štanclová</a:t>
            </a:r>
          </a:p>
          <a:p>
            <a:pPr algn="l"/>
            <a:endParaRPr lang="cs-CZ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47646"/>
            <a:ext cx="8884693" cy="1354348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Projekt objektu penzionu </a:t>
            </a:r>
            <a:r>
              <a:rPr lang="cs-CZ" dirty="0" smtClean="0">
                <a:solidFill>
                  <a:schemeClr val="tx2"/>
                </a:solidFill>
              </a:rPr>
              <a:t>ve vybrané lokalitě s </a:t>
            </a:r>
            <a:r>
              <a:rPr lang="cs-CZ" dirty="0" smtClean="0">
                <a:solidFill>
                  <a:schemeClr val="tx2"/>
                </a:solidFill>
              </a:rPr>
              <a:t>použitím prvků Heluz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0" y="4353634"/>
            <a:ext cx="2213540" cy="205891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8364" y="60057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 2016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737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VIzualizace- Penz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1444" y="736937"/>
            <a:ext cx="8052179" cy="5927645"/>
          </a:xfr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392464" y="113289"/>
            <a:ext cx="7772400" cy="77836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Popis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35780" y="706079"/>
            <a:ext cx="3319013" cy="681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Architektonické řešení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20416" y="6407063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787194"/>
            <a:ext cx="4490049" cy="57364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/>
              <a:t>	</a:t>
            </a:r>
            <a:r>
              <a:rPr lang="cs-CZ" sz="2400" b="1" dirty="0" smtClean="0"/>
              <a:t>P1- Podlaha na terénu</a:t>
            </a:r>
          </a:p>
          <a:p>
            <a:r>
              <a:rPr lang="cs-CZ" sz="2000" dirty="0" smtClean="0"/>
              <a:t>NEKLUZNÁ ZÁTĚŽOVÁ DLAŽBA DO TMELU TL. 15 mm</a:t>
            </a:r>
          </a:p>
          <a:p>
            <a:r>
              <a:rPr lang="cs-CZ" sz="2000" dirty="0" smtClean="0"/>
              <a:t>BETONOVÁ MAZANINA S KARI SÍŤÍ, TL. 85 mm</a:t>
            </a:r>
          </a:p>
          <a:p>
            <a:r>
              <a:rPr lang="cs-CZ" sz="2000" dirty="0" smtClean="0"/>
              <a:t>SYSTÉMOVÁ PE FOLIE PRO PODLAHOVÉ VYTÁPĚNÍ </a:t>
            </a:r>
          </a:p>
          <a:p>
            <a:r>
              <a:rPr lang="cs-CZ" sz="2000" dirty="0" smtClean="0"/>
              <a:t>ISOVER EPS 100S ,TL. 200 mm</a:t>
            </a:r>
          </a:p>
          <a:p>
            <a:r>
              <a:rPr lang="cs-CZ" sz="2000" dirty="0" smtClean="0"/>
              <a:t>HI - ELASTEK 40 SPECIAL MINERAL</a:t>
            </a:r>
          </a:p>
          <a:p>
            <a:r>
              <a:rPr lang="fi-FI" sz="2000" dirty="0" smtClean="0"/>
              <a:t>BETON C16/20 + KARI 150 / 150 / 6 </a:t>
            </a:r>
            <a:r>
              <a:rPr lang="fi-FI" sz="2000" dirty="0" smtClean="0"/>
              <a:t>mm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</a:t>
            </a:r>
            <a:endParaRPr lang="cs-CZ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t="3774"/>
          <a:stretch>
            <a:fillRect/>
          </a:stretch>
        </p:blipFill>
        <p:spPr bwMode="auto">
          <a:xfrm>
            <a:off x="4817923" y="992038"/>
            <a:ext cx="4155707" cy="441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0" y="5657671"/>
            <a:ext cx="4733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	 Požadavek: U,N  =  		0,45 W/m2K</a:t>
            </a:r>
          </a:p>
          <a:p>
            <a:r>
              <a:rPr lang="cs-CZ" dirty="0" smtClean="0"/>
              <a:t>	 Vypočtená hodnota: U =  	0,175 W/m2K</a:t>
            </a:r>
          </a:p>
          <a:p>
            <a:r>
              <a:rPr lang="cs-CZ" b="1" dirty="0" smtClean="0"/>
              <a:t>	 U &lt; </a:t>
            </a:r>
            <a:r>
              <a:rPr lang="cs-CZ" b="1" dirty="0" err="1" smtClean="0"/>
              <a:t>U</a:t>
            </a:r>
            <a:r>
              <a:rPr lang="cs-CZ" b="1" dirty="0" smtClean="0"/>
              <a:t>,N ... POŽADAVEK JE SPLNĚN.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70472"/>
          </a:xfrm>
        </p:spPr>
        <p:txBody>
          <a:bodyPr/>
          <a:lstStyle/>
          <a:p>
            <a:r>
              <a:rPr lang="cs-CZ" dirty="0" smtClean="0"/>
              <a:t>Obalové konstrukce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945121" y="5320908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888520"/>
            <a:ext cx="4196751" cy="45964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	</a:t>
            </a:r>
            <a:r>
              <a:rPr lang="cs-CZ" sz="2400" b="1" dirty="0" smtClean="0"/>
              <a:t>S1 – Obvodová stěna</a:t>
            </a:r>
          </a:p>
          <a:p>
            <a:r>
              <a:rPr lang="cs-CZ" sz="2000" dirty="0" smtClean="0"/>
              <a:t>VENKOVNÍ OMÍTKA HELUZ UNIVERSAL, TL. 5 mm</a:t>
            </a:r>
          </a:p>
          <a:p>
            <a:r>
              <a:rPr lang="cs-CZ" sz="2000" dirty="0" smtClean="0"/>
              <a:t>VNĚJSÍ TEPELNĚ IZOLAČNÍ OMÍTKA HELUZ TO, TL.30 mm</a:t>
            </a:r>
          </a:p>
          <a:p>
            <a:r>
              <a:rPr lang="en-US" sz="2000" dirty="0" smtClean="0"/>
              <a:t>ZDIVO HELUZ 44 Family 2in1</a:t>
            </a:r>
            <a:r>
              <a:rPr lang="cs-CZ" sz="2000" dirty="0" smtClean="0"/>
              <a:t>, TL. 440 mm</a:t>
            </a:r>
            <a:endParaRPr lang="en-US" sz="2000" dirty="0" smtClean="0"/>
          </a:p>
          <a:p>
            <a:r>
              <a:rPr lang="cs-CZ" sz="2000" dirty="0" smtClean="0"/>
              <a:t>VNITŘNÍ OMÍTKA HELUZ TO, TL. 10 mm</a:t>
            </a:r>
            <a:endParaRPr lang="cs-CZ" sz="2000" dirty="0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/>
          <a:srcRect t="1531"/>
          <a:stretch>
            <a:fillRect/>
          </a:stretch>
        </p:blipFill>
        <p:spPr bwMode="auto">
          <a:xfrm>
            <a:off x="4552964" y="1492368"/>
            <a:ext cx="4474580" cy="437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0" y="5380672"/>
            <a:ext cx="4733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 Požadavek: U,N  =  		0,30 W/m2K</a:t>
            </a:r>
          </a:p>
          <a:p>
            <a:r>
              <a:rPr lang="cs-CZ" dirty="0" smtClean="0"/>
              <a:t>	 Vypočtená hodnota: U =  	0,135 W/m2K</a:t>
            </a:r>
          </a:p>
          <a:p>
            <a:r>
              <a:rPr lang="cs-CZ" b="1" dirty="0" smtClean="0"/>
              <a:t>	 U &lt; </a:t>
            </a:r>
            <a:r>
              <a:rPr lang="cs-CZ" b="1" dirty="0" err="1" smtClean="0"/>
              <a:t>U</a:t>
            </a:r>
            <a:r>
              <a:rPr lang="cs-CZ" b="1" dirty="0" smtClean="0"/>
              <a:t>,N ... POŽADAVEK JE SPLNĚN.</a:t>
            </a:r>
            <a:endParaRPr lang="cs-CZ" dirty="0" smtClean="0"/>
          </a:p>
          <a:p>
            <a:r>
              <a:rPr lang="cs-CZ" dirty="0" smtClean="0"/>
              <a:t>	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027007" y="6003601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70472"/>
          </a:xfrm>
        </p:spPr>
        <p:txBody>
          <a:bodyPr/>
          <a:lstStyle/>
          <a:p>
            <a:r>
              <a:rPr lang="cs-CZ" dirty="0" smtClean="0"/>
              <a:t>Obalové konstrukce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861203"/>
            <a:ext cx="492137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	</a:t>
            </a:r>
            <a:r>
              <a:rPr lang="pl-PL" sz="2400" b="1" dirty="0" smtClean="0"/>
              <a:t>D1 – Střešní plášť</a:t>
            </a:r>
          </a:p>
          <a:p>
            <a:r>
              <a:rPr lang="pl-PL" sz="2000" dirty="0" smtClean="0"/>
              <a:t>PRKNA NA POLODRÁŽKU 25 mm</a:t>
            </a:r>
          </a:p>
          <a:p>
            <a:r>
              <a:rPr lang="cs-CZ" sz="2000" dirty="0" smtClean="0"/>
              <a:t>TEPELNÁ IZOLACE ROCKWOOL SUPERROCK</a:t>
            </a:r>
          </a:p>
          <a:p>
            <a:pPr>
              <a:buNone/>
            </a:pPr>
            <a:r>
              <a:rPr lang="cs-CZ" sz="2000" dirty="0" smtClean="0"/>
              <a:t>    TL. 160 mm</a:t>
            </a:r>
          </a:p>
          <a:p>
            <a:r>
              <a:rPr lang="cs-CZ" sz="2000" dirty="0" smtClean="0"/>
              <a:t>PŘÍDAVNÁ TEPELNÁ IZOLACE ROCKWOOL SUPERROCK, TL. 120 mm</a:t>
            </a:r>
          </a:p>
          <a:p>
            <a:r>
              <a:rPr lang="es-ES" sz="2000" dirty="0" smtClean="0"/>
              <a:t>PAROZÁBRANA JUTAFOL N AL 170</a:t>
            </a:r>
          </a:p>
          <a:p>
            <a:r>
              <a:rPr lang="nn-NO" sz="2000" dirty="0" smtClean="0"/>
              <a:t>CD PROFIL NESENÝ KOTVOU - SYSTÉM KNAUF</a:t>
            </a:r>
          </a:p>
          <a:p>
            <a:r>
              <a:rPr lang="cs-CZ" sz="2000" dirty="0" smtClean="0"/>
              <a:t>SÁDROKARTONOVÁ DESKA KNAUF, TL. 12 mm</a:t>
            </a:r>
            <a:endParaRPr lang="cs-CZ" sz="2000" dirty="0"/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8180" y="1436302"/>
            <a:ext cx="4162046" cy="4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0" y="5657671"/>
            <a:ext cx="5350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 Požadavek: U,N  =  		0,24 W/m2K</a:t>
            </a:r>
          </a:p>
          <a:p>
            <a:r>
              <a:rPr lang="cs-CZ" dirty="0" smtClean="0"/>
              <a:t>	 Vypočtená hodnota: U =  	0,152 W/m2K</a:t>
            </a:r>
          </a:p>
          <a:p>
            <a:r>
              <a:rPr lang="cs-CZ" b="1" dirty="0" smtClean="0"/>
              <a:t>	 U &lt; </a:t>
            </a:r>
            <a:r>
              <a:rPr lang="cs-CZ" b="1" dirty="0" err="1" smtClean="0"/>
              <a:t>U</a:t>
            </a:r>
            <a:r>
              <a:rPr lang="cs-CZ" b="1" dirty="0" smtClean="0"/>
              <a:t>,N ... POŽADAVEK JE SPLNĚN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63233" y="6194670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70472"/>
          </a:xfrm>
        </p:spPr>
        <p:txBody>
          <a:bodyPr/>
          <a:lstStyle/>
          <a:p>
            <a:r>
              <a:rPr lang="cs-CZ" dirty="0" smtClean="0"/>
              <a:t>Obalové konstrukce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7772400" cy="897147"/>
          </a:xfrm>
        </p:spPr>
        <p:txBody>
          <a:bodyPr/>
          <a:lstStyle/>
          <a:p>
            <a:r>
              <a:rPr lang="cs-CZ" dirty="0" smtClean="0"/>
              <a:t>Závěr a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145877"/>
            <a:ext cx="7772400" cy="521179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Návrh projektu penzionu pro stavební povolení, dle platných norem a vyhlášek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Objekt penzionu, který nenarušuje okolní zástavbu a územní plán lokality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Použité materiály firmy Heluz</a:t>
            </a:r>
          </a:p>
          <a:p>
            <a:endParaRPr lang="cs-CZ" sz="2400" dirty="0" smtClean="0"/>
          </a:p>
          <a:p>
            <a:r>
              <a:rPr lang="cs-CZ" sz="2400" dirty="0" smtClean="0"/>
              <a:t>Obalové konstrukce vyhovují na doporučené tepelně technické hodnoty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"/>
            <a:ext cx="6295127" cy="1449237"/>
          </a:xfrm>
        </p:spPr>
        <p:txBody>
          <a:bodyPr>
            <a:normAutofit/>
          </a:bodyPr>
          <a:lstStyle/>
          <a:p>
            <a:r>
              <a:rPr lang="cs-CZ" dirty="0" smtClean="0"/>
              <a:t>Doplňující dotazy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32914" y="836762"/>
            <a:ext cx="4418881" cy="5745192"/>
          </a:xfrm>
        </p:spPr>
        <p:txBody>
          <a:bodyPr/>
          <a:lstStyle/>
          <a:p>
            <a:r>
              <a:rPr lang="cs-CZ" sz="2000" dirty="0" smtClean="0"/>
              <a:t>Jak vyřešíte vstup vozíčkáře na jižní terasu?</a:t>
            </a:r>
          </a:p>
          <a:p>
            <a:pPr>
              <a:buNone/>
            </a:pPr>
            <a:endParaRPr lang="cs-CZ" sz="2000" dirty="0" smtClean="0"/>
          </a:p>
          <a:p>
            <a:pPr lvl="1"/>
            <a:r>
              <a:rPr lang="cs-CZ" sz="2000" dirty="0" smtClean="0"/>
              <a:t>Na terase bude zřízena dodatečná rampa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425352" y="792193"/>
            <a:ext cx="3377241" cy="5263550"/>
          </a:xfrm>
        </p:spPr>
        <p:txBody>
          <a:bodyPr/>
          <a:lstStyle/>
          <a:p>
            <a:r>
              <a:rPr lang="cs-CZ" sz="2000" dirty="0" smtClean="0"/>
              <a:t>Kam umístíte vymetací otvor komína?</a:t>
            </a:r>
          </a:p>
          <a:p>
            <a:pPr>
              <a:buNone/>
            </a:pPr>
            <a:endParaRPr lang="cs-CZ" sz="2000" dirty="0" smtClean="0"/>
          </a:p>
          <a:p>
            <a:pPr lvl="1"/>
            <a:r>
              <a:rPr lang="cs-CZ" sz="2000" dirty="0" smtClean="0"/>
              <a:t>Vymetací otvor bude umístěn v </a:t>
            </a:r>
            <a:r>
              <a:rPr lang="cs-CZ" sz="2000" dirty="0" err="1" smtClean="0"/>
              <a:t>t</a:t>
            </a:r>
            <a:r>
              <a:rPr lang="cs-CZ" sz="2000" dirty="0" err="1" smtClean="0"/>
              <a:t>ech</a:t>
            </a:r>
            <a:r>
              <a:rPr lang="cs-CZ" sz="2000" dirty="0" smtClean="0"/>
              <a:t>.</a:t>
            </a:r>
            <a:r>
              <a:rPr lang="cs-CZ" sz="2000" dirty="0" smtClean="0"/>
              <a:t> </a:t>
            </a:r>
            <a:r>
              <a:rPr lang="cs-CZ" sz="2000" dirty="0" smtClean="0"/>
              <a:t>místnosti</a:t>
            </a:r>
          </a:p>
          <a:p>
            <a:endParaRPr lang="cs-CZ" dirty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/>
          <a:srcRect l="1965" b="2641"/>
          <a:stretch>
            <a:fillRect/>
          </a:stretch>
        </p:blipFill>
        <p:spPr bwMode="auto">
          <a:xfrm>
            <a:off x="562873" y="2579297"/>
            <a:ext cx="3203957" cy="32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F: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2410" y="2527540"/>
            <a:ext cx="1259433" cy="2900513"/>
          </a:xfrm>
          <a:prstGeom prst="rect">
            <a:avLst/>
          </a:prstGeom>
          <a:noFill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8101" y="1746130"/>
            <a:ext cx="978709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9671" y="2484410"/>
            <a:ext cx="1554724" cy="315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6262777" y="5477776"/>
            <a:ext cx="161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cadwiki.cz</a:t>
            </a:r>
            <a:r>
              <a:rPr lang="cs-CZ" sz="1000" dirty="0" smtClean="0"/>
              <a:t>/</a:t>
            </a:r>
            <a:endParaRPr lang="cs-CZ" sz="1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860819" y="6211022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98175" y="5883216"/>
            <a:ext cx="3118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https://www.dmapraha.cz/katalog/rampy/0/809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455542" y="5543911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1937210"/>
            <a:ext cx="9144000" cy="1354348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Děkuji za pozornost</a:t>
            </a:r>
            <a:endParaRPr kumimoji="0" lang="cs-CZ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0" y="861204"/>
            <a:ext cx="7772400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Cíl práce</a:t>
            </a:r>
          </a:p>
          <a:p>
            <a:r>
              <a:rPr lang="cs-CZ" sz="2400" dirty="0" smtClean="0"/>
              <a:t>Popis lokality</a:t>
            </a:r>
          </a:p>
          <a:p>
            <a:r>
              <a:rPr lang="cs-CZ" sz="2400" dirty="0" smtClean="0"/>
              <a:t>Umístění stavby</a:t>
            </a:r>
          </a:p>
          <a:p>
            <a:r>
              <a:rPr lang="cs-CZ" sz="2400" dirty="0" smtClean="0"/>
              <a:t>Základní informace</a:t>
            </a:r>
          </a:p>
          <a:p>
            <a:r>
              <a:rPr lang="cs-CZ" sz="2400" dirty="0" smtClean="0"/>
              <a:t>Popis objektu</a:t>
            </a:r>
          </a:p>
          <a:p>
            <a:r>
              <a:rPr lang="cs-CZ" sz="2400" dirty="0" smtClean="0"/>
              <a:t>Obalové konstrukce</a:t>
            </a:r>
          </a:p>
          <a:p>
            <a:r>
              <a:rPr lang="cs-CZ" sz="2400" dirty="0" smtClean="0"/>
              <a:t>Závěr a shrnutí</a:t>
            </a:r>
          </a:p>
          <a:p>
            <a:r>
              <a:rPr lang="cs-CZ" sz="2400" dirty="0" smtClean="0"/>
              <a:t>Doplňující dotazy</a:t>
            </a:r>
            <a:endParaRPr lang="cs-CZ" sz="24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2400" y="0"/>
            <a:ext cx="7667625" cy="825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Osnova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7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938842"/>
            <a:ext cx="7772400" cy="4572000"/>
          </a:xfrm>
        </p:spPr>
        <p:txBody>
          <a:bodyPr/>
          <a:lstStyle/>
          <a:p>
            <a:r>
              <a:rPr lang="cs-CZ" sz="2400" dirty="0" smtClean="0"/>
              <a:t>Návrh projektu pro stavební povolení objektu penzionu v konkrétní lokalitě</a:t>
            </a:r>
          </a:p>
          <a:p>
            <a:endParaRPr lang="cs-CZ" sz="2400" dirty="0" smtClean="0"/>
          </a:p>
          <a:p>
            <a:r>
              <a:rPr lang="cs-CZ" sz="2400" dirty="0" smtClean="0"/>
              <a:t>Návaznost na podmínky územního plánu dané lokality 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Využití prvků vyráběných firmou Heluz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" y="0"/>
            <a:ext cx="7667625" cy="825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Cíl</a:t>
            </a:r>
            <a:r>
              <a:rPr kumimoji="0" lang="cs-CZ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práce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0"/>
            <a:ext cx="7667625" cy="825500"/>
          </a:xfrm>
        </p:spPr>
        <p:txBody>
          <a:bodyPr/>
          <a:lstStyle/>
          <a:p>
            <a:r>
              <a:rPr lang="cs-CZ" dirty="0" smtClean="0"/>
              <a:t>Popis zájmové lokality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897149"/>
            <a:ext cx="4959650" cy="20099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	Telč</a:t>
            </a:r>
          </a:p>
          <a:p>
            <a:r>
              <a:rPr lang="cs-CZ" sz="2000" dirty="0" smtClean="0"/>
              <a:t>Historické město (13. století)</a:t>
            </a:r>
          </a:p>
          <a:p>
            <a:r>
              <a:rPr lang="cs-CZ" sz="2000" dirty="0" smtClean="0"/>
              <a:t>Dědictví Unesco</a:t>
            </a:r>
          </a:p>
          <a:p>
            <a:r>
              <a:rPr lang="cs-CZ" sz="2000" dirty="0" smtClean="0"/>
              <a:t>Atraktivní pro turisty, filmaře a sportovce</a:t>
            </a:r>
            <a:endParaRPr lang="cs-CZ" sz="2000" dirty="0"/>
          </a:p>
        </p:txBody>
      </p:sp>
      <p:pic>
        <p:nvPicPr>
          <p:cNvPr id="8" name="Zástupný symbol pro obsah 7" descr="81-525-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50028" y="600501"/>
            <a:ext cx="3086101" cy="2590836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2047" y="4694829"/>
            <a:ext cx="2601953" cy="136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vithotarek.cz/fotky/plog-content/images/architektura/hrady-a-z__mky/tel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421" y="3234519"/>
            <a:ext cx="6501091" cy="281143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507170" y="3206452"/>
            <a:ext cx="1636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http://www.</a:t>
            </a:r>
            <a:r>
              <a:rPr lang="cs-CZ" sz="1000" dirty="0" err="1" smtClean="0"/>
              <a:t>telc.eu</a:t>
            </a:r>
            <a:r>
              <a:rPr lang="cs-CZ" sz="1000" dirty="0" smtClean="0"/>
              <a:t>/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67976" y="6086088"/>
            <a:ext cx="1805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http://www.</a:t>
            </a:r>
            <a:r>
              <a:rPr lang="cs-CZ" sz="1000" dirty="0" err="1" smtClean="0"/>
              <a:t>telc.eu</a:t>
            </a:r>
            <a:r>
              <a:rPr lang="cs-CZ" sz="1000" dirty="0" smtClean="0"/>
              <a:t>/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91869" y="6085638"/>
            <a:ext cx="255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http://geoportal.gov.cz/web/guest/map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500" y="-304800"/>
            <a:ext cx="77724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Umístění 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" y="795069"/>
            <a:ext cx="5441111" cy="20343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Místo stavby: 			Telč </a:t>
            </a:r>
          </a:p>
          <a:p>
            <a:pPr>
              <a:spcBef>
                <a:spcPts val="600"/>
              </a:spcBef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Lokalita:			Staré Město</a:t>
            </a:r>
          </a:p>
          <a:p>
            <a:pPr>
              <a:spcBef>
                <a:spcPts val="600"/>
              </a:spcBef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Parcelní číslo: 			2328/90 </a:t>
            </a:r>
          </a:p>
          <a:p>
            <a:pPr>
              <a:spcBef>
                <a:spcPts val="600"/>
              </a:spcBef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Plocha pozemku:		2286 m</a:t>
            </a:r>
            <a:r>
              <a:rPr lang="cs-CZ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pic>
        <p:nvPicPr>
          <p:cNvPr id="7" name="Obrázek 6" descr="foto.jpg"/>
          <p:cNvPicPr>
            <a:picLocks noChangeAspect="1"/>
          </p:cNvPicPr>
          <p:nvPr/>
        </p:nvPicPr>
        <p:blipFill>
          <a:blip r:embed="rId2"/>
          <a:srcRect r="34862" b="47799"/>
          <a:stretch>
            <a:fillRect/>
          </a:stretch>
        </p:blipFill>
        <p:spPr>
          <a:xfrm>
            <a:off x="286602" y="2668399"/>
            <a:ext cx="4135272" cy="3500390"/>
          </a:xfrm>
          <a:prstGeom prst="rect">
            <a:avLst/>
          </a:prstGeom>
        </p:spPr>
      </p:pic>
      <p:pic>
        <p:nvPicPr>
          <p:cNvPr id="8" name="Obrázek 7" descr="KATAS.jpg"/>
          <p:cNvPicPr>
            <a:picLocks noChangeAspect="1"/>
          </p:cNvPicPr>
          <p:nvPr/>
        </p:nvPicPr>
        <p:blipFill>
          <a:blip r:embed="rId3"/>
          <a:srcRect r="3410"/>
          <a:stretch>
            <a:fillRect/>
          </a:stretch>
        </p:blipFill>
        <p:spPr>
          <a:xfrm>
            <a:off x="4995081" y="1869743"/>
            <a:ext cx="3971498" cy="376063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86602" y="6304002"/>
            <a:ext cx="5199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https://mapy.cz/letecka?x=15.4553021&amp;y=49.1822691&amp;z=15&amp;source=muni&amp;id=5185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018993" y="6146258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88614">
            <a:off x="8262768" y="5357975"/>
            <a:ext cx="717223" cy="69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-1" y="910806"/>
            <a:ext cx="4162567" cy="3886200"/>
          </a:xfrm>
        </p:spPr>
        <p:txBody>
          <a:bodyPr/>
          <a:lstStyle/>
          <a:p>
            <a:pPr lvl="1"/>
            <a:r>
              <a:rPr lang="cs-CZ" sz="2000" dirty="0" smtClean="0"/>
              <a:t>Druh objektu:	Penzion</a:t>
            </a:r>
          </a:p>
          <a:p>
            <a:pPr lvl="1"/>
            <a:r>
              <a:rPr lang="cs-CZ" sz="2000" dirty="0" smtClean="0"/>
              <a:t>Půdorysný tvar:	T</a:t>
            </a:r>
          </a:p>
          <a:p>
            <a:pPr lvl="1"/>
            <a:r>
              <a:rPr lang="cs-CZ" sz="2000" dirty="0" smtClean="0"/>
              <a:t>Počet podlaží:	2</a:t>
            </a:r>
          </a:p>
          <a:p>
            <a:pPr lvl="1"/>
            <a:r>
              <a:rPr lang="cs-CZ" sz="2000" dirty="0" smtClean="0"/>
              <a:t>Zastavěná plocha:	289,32 m</a:t>
            </a:r>
            <a:r>
              <a:rPr lang="cs-CZ" sz="2000" baseline="30000" dirty="0" smtClean="0"/>
              <a:t>2</a:t>
            </a:r>
          </a:p>
          <a:p>
            <a:pPr lvl="1"/>
            <a:r>
              <a:rPr lang="cs-CZ" sz="2000" dirty="0" smtClean="0"/>
              <a:t>Výška objektu: 	8,180 m </a:t>
            </a:r>
          </a:p>
          <a:p>
            <a:pPr lvl="1"/>
            <a:r>
              <a:rPr lang="cs-CZ" sz="2000" dirty="0" smtClean="0"/>
              <a:t>Počet pokojů :	6</a:t>
            </a:r>
            <a:endParaRPr lang="cs-CZ" sz="2000" dirty="0"/>
          </a:p>
          <a:p>
            <a:pPr lvl="1"/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0" y="0"/>
            <a:ext cx="7722798" cy="914400"/>
          </a:xfrm>
        </p:spPr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pic>
        <p:nvPicPr>
          <p:cNvPr id="18" name="Obrázek 17" descr="koo.jpg"/>
          <p:cNvPicPr>
            <a:picLocks noChangeAspect="1"/>
          </p:cNvPicPr>
          <p:nvPr/>
        </p:nvPicPr>
        <p:blipFill>
          <a:blip r:embed="rId2"/>
          <a:srcRect l="2953"/>
          <a:stretch>
            <a:fillRect/>
          </a:stretch>
        </p:blipFill>
        <p:spPr>
          <a:xfrm>
            <a:off x="3930555" y="1091821"/>
            <a:ext cx="5049672" cy="4895025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69494">
            <a:off x="7970293" y="5359880"/>
            <a:ext cx="791569" cy="7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7936302" y="6297285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464" y="113289"/>
            <a:ext cx="7772400" cy="778367"/>
          </a:xfrm>
        </p:spPr>
        <p:txBody>
          <a:bodyPr/>
          <a:lstStyle/>
          <a:p>
            <a:r>
              <a:rPr lang="cs-CZ" dirty="0" smtClean="0"/>
              <a:t>Popis objektu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0" y="848994"/>
            <a:ext cx="4039738" cy="52272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Stavebně – konstrukční řešení</a:t>
            </a:r>
          </a:p>
          <a:p>
            <a:r>
              <a:rPr lang="cs-CZ" sz="2000" dirty="0" smtClean="0"/>
              <a:t>Základy</a:t>
            </a:r>
          </a:p>
          <a:p>
            <a:pPr lvl="1"/>
            <a:r>
              <a:rPr lang="cs-CZ" sz="2000" dirty="0" smtClean="0"/>
              <a:t>Základové pásy z prostého betonu</a:t>
            </a:r>
          </a:p>
          <a:p>
            <a:r>
              <a:rPr lang="cs-CZ" sz="2000" dirty="0" smtClean="0"/>
              <a:t>Zdivo</a:t>
            </a:r>
          </a:p>
          <a:p>
            <a:pPr lvl="1"/>
            <a:r>
              <a:rPr lang="cs-CZ" sz="2000" dirty="0" smtClean="0"/>
              <a:t>Keramické bloky Heluz </a:t>
            </a:r>
          </a:p>
          <a:p>
            <a:r>
              <a:rPr lang="cs-CZ" sz="2000" dirty="0" smtClean="0"/>
              <a:t>Vodorovné konstrukce</a:t>
            </a:r>
          </a:p>
          <a:p>
            <a:pPr lvl="1"/>
            <a:r>
              <a:rPr lang="cs-CZ" sz="2000" dirty="0" smtClean="0"/>
              <a:t>Stropní nosníky POT a keramické </a:t>
            </a:r>
            <a:r>
              <a:rPr lang="cs-CZ" sz="2000" dirty="0" smtClean="0"/>
              <a:t>vložky </a:t>
            </a:r>
            <a:r>
              <a:rPr lang="cs-CZ" sz="2000" dirty="0" err="1" smtClean="0"/>
              <a:t>Miako</a:t>
            </a:r>
            <a:endParaRPr lang="cs-CZ" sz="2000" dirty="0" smtClean="0"/>
          </a:p>
          <a:p>
            <a:pPr lvl="1"/>
            <a:r>
              <a:rPr lang="cs-CZ" sz="2000" dirty="0" smtClean="0"/>
              <a:t>Překlady Heluz</a:t>
            </a:r>
          </a:p>
          <a:p>
            <a:r>
              <a:rPr lang="cs-CZ" sz="2000" dirty="0" smtClean="0"/>
              <a:t>Krov</a:t>
            </a:r>
          </a:p>
          <a:p>
            <a:pPr lvl="1"/>
            <a:r>
              <a:rPr lang="cs-CZ" sz="2000" dirty="0" smtClean="0"/>
              <a:t>Vaznicová soustava</a:t>
            </a:r>
          </a:p>
          <a:p>
            <a:r>
              <a:rPr lang="cs-CZ" sz="2000" dirty="0" smtClean="0"/>
              <a:t>Střecha</a:t>
            </a:r>
          </a:p>
          <a:p>
            <a:pPr lvl="1"/>
            <a:r>
              <a:rPr lang="cs-CZ" sz="2000" dirty="0" smtClean="0"/>
              <a:t>Sedlová, sklon 40 stupňů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7008"/>
          <a:stretch>
            <a:fillRect/>
          </a:stretch>
        </p:blipFill>
        <p:spPr bwMode="auto">
          <a:xfrm>
            <a:off x="3545170" y="1146412"/>
            <a:ext cx="5407761" cy="487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590278" y="5777254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5276" y="785004"/>
            <a:ext cx="2568515" cy="681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Dispoziční řešení </a:t>
            </a:r>
            <a:endParaRPr lang="cs-CZ" sz="20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b="3243"/>
          <a:stretch>
            <a:fillRect/>
          </a:stretch>
        </p:blipFill>
        <p:spPr bwMode="auto">
          <a:xfrm>
            <a:off x="84107" y="1774208"/>
            <a:ext cx="4722963" cy="45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156" y="436727"/>
            <a:ext cx="1105468" cy="100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091"/>
          <a:stretch>
            <a:fillRect/>
          </a:stretch>
        </p:blipFill>
        <p:spPr bwMode="auto">
          <a:xfrm>
            <a:off x="4518574" y="1815151"/>
            <a:ext cx="4547789" cy="44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07598" y="1250830"/>
            <a:ext cx="87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1.NP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33746" y="1247953"/>
            <a:ext cx="10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2.NP</a:t>
            </a:r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92464" y="113289"/>
            <a:ext cx="7772400" cy="77836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Popis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190780" y="6323165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5783" r="6286"/>
          <a:stretch>
            <a:fillRect/>
          </a:stretch>
        </p:blipFill>
        <p:spPr bwMode="auto">
          <a:xfrm>
            <a:off x="284672" y="1487606"/>
            <a:ext cx="4328304" cy="24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6092" r="7139"/>
          <a:stretch>
            <a:fillRect/>
          </a:stretch>
        </p:blipFill>
        <p:spPr bwMode="auto">
          <a:xfrm>
            <a:off x="4817564" y="1596788"/>
            <a:ext cx="3409591" cy="22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 l="5930" r="8465"/>
          <a:stretch>
            <a:fillRect/>
          </a:stretch>
        </p:blipFill>
        <p:spPr bwMode="auto">
          <a:xfrm>
            <a:off x="265262" y="4258101"/>
            <a:ext cx="4393002" cy="240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 l="7904" r="6150"/>
          <a:stretch>
            <a:fillRect/>
          </a:stretch>
        </p:blipFill>
        <p:spPr bwMode="auto">
          <a:xfrm>
            <a:off x="5043813" y="4339988"/>
            <a:ext cx="3526047" cy="21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8355" y="771356"/>
            <a:ext cx="4512259" cy="525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Architektonické řešení - pohledy</a:t>
            </a:r>
            <a:endParaRPr lang="cs-CZ" sz="2000" b="1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2464" y="113289"/>
            <a:ext cx="7772400" cy="778367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Popis objektu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576633" y="6448006"/>
            <a:ext cx="95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vlastní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2488</TotalTime>
  <Words>264</Words>
  <Application>Microsoft Office PowerPoint</Application>
  <PresentationFormat>Předvádění na obrazovce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Jmění</vt:lpstr>
      <vt:lpstr>Projekt objektu penzionu ve vybrané lokalitě s použitím prvků Heluz </vt:lpstr>
      <vt:lpstr>Snímek 2</vt:lpstr>
      <vt:lpstr>Snímek 3</vt:lpstr>
      <vt:lpstr>Popis zájmové lokality</vt:lpstr>
      <vt:lpstr>Umístění stavby</vt:lpstr>
      <vt:lpstr>Základní informace</vt:lpstr>
      <vt:lpstr>Popis objektu</vt:lpstr>
      <vt:lpstr>Snímek 8</vt:lpstr>
      <vt:lpstr>Snímek 9</vt:lpstr>
      <vt:lpstr>Snímek 10</vt:lpstr>
      <vt:lpstr>Obalové konstrukce </vt:lpstr>
      <vt:lpstr>Obalové konstrukce </vt:lpstr>
      <vt:lpstr>Obalové konstrukce </vt:lpstr>
      <vt:lpstr>Závěr a shrnutí</vt:lpstr>
      <vt:lpstr>Doplňující dotazy 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TÉMA: PRŮZKUM VLHKOSTI</dc:title>
  <dc:creator>Martin Kubelka</dc:creator>
  <cp:lastModifiedBy>Uživatel</cp:lastModifiedBy>
  <cp:revision>177</cp:revision>
  <dcterms:created xsi:type="dcterms:W3CDTF">2016-03-09T05:58:02Z</dcterms:created>
  <dcterms:modified xsi:type="dcterms:W3CDTF">2016-06-08T21:43:43Z</dcterms:modified>
</cp:coreProperties>
</file>