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8" r:id="rId4"/>
    <p:sldId id="259" r:id="rId5"/>
    <p:sldId id="260" r:id="rId6"/>
    <p:sldId id="270" r:id="rId7"/>
    <p:sldId id="277" r:id="rId8"/>
    <p:sldId id="266" r:id="rId9"/>
    <p:sldId id="261" r:id="rId10"/>
    <p:sldId id="274" r:id="rId11"/>
    <p:sldId id="275" r:id="rId12"/>
    <p:sldId id="276" r:id="rId13"/>
    <p:sldId id="273" r:id="rId14"/>
    <p:sldId id="272" r:id="rId15"/>
    <p:sldId id="267" r:id="rId16"/>
    <p:sldId id="278" r:id="rId17"/>
    <p:sldId id="268" r:id="rId18"/>
    <p:sldId id="269" r:id="rId19"/>
    <p:sldId id="271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tin\Desktop\grafy%20pro%20bakal&#225;&#345;ku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grafy%20pro%20bakal&#225;&#345;ku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4806023728569"/>
          <c:y val="5.1438962308418164E-2"/>
          <c:w val="0.81693461439979786"/>
          <c:h val="0.6223399924022337"/>
        </c:manualLayout>
      </c:layout>
      <c:lineChart>
        <c:grouping val="standard"/>
        <c:varyColors val="0"/>
        <c:ser>
          <c:idx val="5"/>
          <c:order val="0"/>
          <c:tx>
            <c:v>Návrh 100% žáků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'\Asus WebStorage\MartinKrampera@gmail.com\MySyncFolder\Bakalářka\[T_T0_moje nové.xlsx]List1'!$G$21:$L$21</c:f>
              <c:numCache>
                <c:formatCode>General</c:formatCode>
                <c:ptCount val="6"/>
                <c:pt idx="0">
                  <c:v>0.53</c:v>
                </c:pt>
                <c:pt idx="1">
                  <c:v>0.43000000000000022</c:v>
                </c:pt>
                <c:pt idx="2">
                  <c:v>0.4100000000000002</c:v>
                </c:pt>
                <c:pt idx="3">
                  <c:v>0.4100000000000002</c:v>
                </c:pt>
                <c:pt idx="4">
                  <c:v>0.4100000000000002</c:v>
                </c:pt>
                <c:pt idx="5">
                  <c:v>0.39000000000000024</c:v>
                </c:pt>
              </c:numCache>
            </c:numRef>
          </c:val>
          <c:smooth val="0"/>
        </c:ser>
        <c:ser>
          <c:idx val="0"/>
          <c:order val="1"/>
          <c:tx>
            <c:v>Návrh 80% žáků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'\Asus WebStorage\MartinKrampera@gmail.com\MySyncFolder\Bakalářka\[T_T0_moje nové.xlsx]List1'!$G$25:$L$25</c:f>
              <c:numCache>
                <c:formatCode>General</c:formatCode>
                <c:ptCount val="6"/>
                <c:pt idx="0">
                  <c:v>0.54</c:v>
                </c:pt>
                <c:pt idx="1">
                  <c:v>0.44000000000000011</c:v>
                </c:pt>
                <c:pt idx="2">
                  <c:v>0.43000000000000022</c:v>
                </c:pt>
                <c:pt idx="3">
                  <c:v>0.42000000000000021</c:v>
                </c:pt>
                <c:pt idx="4">
                  <c:v>0.4100000000000002</c:v>
                </c:pt>
                <c:pt idx="5">
                  <c:v>0.39000000000000024</c:v>
                </c:pt>
              </c:numCache>
            </c:numRef>
          </c:val>
          <c:smooth val="0"/>
        </c:ser>
        <c:ser>
          <c:idx val="1"/>
          <c:order val="2"/>
          <c:tx>
            <c:v>Návrh 0%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List2!$A$29:$A$34</c:f>
              <c:numCache>
                <c:formatCode>0.00</c:formatCode>
                <c:ptCount val="6"/>
                <c:pt idx="0">
                  <c:v>0.56000000000000005</c:v>
                </c:pt>
                <c:pt idx="1">
                  <c:v>0.45</c:v>
                </c:pt>
                <c:pt idx="2">
                  <c:v>0.46</c:v>
                </c:pt>
                <c:pt idx="3">
                  <c:v>0.45</c:v>
                </c:pt>
                <c:pt idx="4">
                  <c:v>0.45</c:v>
                </c:pt>
                <c:pt idx="5">
                  <c:v>0.43000000000000022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42112"/>
        <c:axId val="64043648"/>
      </c:lineChart>
      <c:catAx>
        <c:axId val="6404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043648"/>
        <c:crosses val="autoZero"/>
        <c:auto val="1"/>
        <c:lblAlgn val="ctr"/>
        <c:lblOffset val="100"/>
        <c:noMultiLvlLbl val="0"/>
      </c:catAx>
      <c:valAx>
        <c:axId val="6404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04211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6148746692463084"/>
          <c:y val="0.82493080405364783"/>
          <c:w val="0.64899096431581715"/>
          <c:h val="0.1470388076490439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Upravený a neupravený stav třídy  </a:t>
            </a:r>
          </a:p>
        </c:rich>
      </c:tx>
      <c:layout>
        <c:manualLayout>
          <c:xMode val="edge"/>
          <c:yMode val="edge"/>
          <c:x val="0.18399462262339172"/>
          <c:y val="1.60239272416529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94917098777293"/>
          <c:y val="0.10219135343931071"/>
          <c:w val="0.83272661801421211"/>
          <c:h val="0.68380973604714546"/>
        </c:manualLayout>
      </c:layout>
      <c:lineChart>
        <c:grouping val="standard"/>
        <c:varyColors val="0"/>
        <c:ser>
          <c:idx val="0"/>
          <c:order val="0"/>
          <c:tx>
            <c:strRef>
              <c:f>'Souhrn T30'!$B$5</c:f>
              <c:strCache>
                <c:ptCount val="1"/>
                <c:pt idx="0">
                  <c:v>Neupravená učebna bez dětí (NAMĚŘENO)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'Souhrn T30'!$C$5:$H$5</c:f>
              <c:numCache>
                <c:formatCode>General</c:formatCode>
                <c:ptCount val="6"/>
                <c:pt idx="0">
                  <c:v>1.784</c:v>
                </c:pt>
                <c:pt idx="1">
                  <c:v>1.6120000000000001</c:v>
                </c:pt>
                <c:pt idx="2">
                  <c:v>1.6870000000000001</c:v>
                </c:pt>
                <c:pt idx="3">
                  <c:v>1.552999999999999</c:v>
                </c:pt>
                <c:pt idx="4">
                  <c:v>1.41</c:v>
                </c:pt>
                <c:pt idx="5">
                  <c:v>1.119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'Souhrn T30'!$B$13</c:f>
              <c:strCache>
                <c:ptCount val="1"/>
                <c:pt idx="0">
                  <c:v>Upravená učebna bez dětí (NAMĚŘENO)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'Souhrn T30'!$C$3:$H$3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'Souhrn T30'!$C$13:$H$13</c:f>
              <c:numCache>
                <c:formatCode>General</c:formatCode>
                <c:ptCount val="6"/>
                <c:pt idx="0">
                  <c:v>1.286</c:v>
                </c:pt>
                <c:pt idx="1">
                  <c:v>0.67800000000000071</c:v>
                </c:pt>
                <c:pt idx="2">
                  <c:v>0.60300000000000042</c:v>
                </c:pt>
                <c:pt idx="3">
                  <c:v>0.53700000000000003</c:v>
                </c:pt>
                <c:pt idx="4">
                  <c:v>0.63100000000000045</c:v>
                </c:pt>
                <c:pt idx="5">
                  <c:v>0.62400000000000044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92800"/>
        <c:axId val="153723648"/>
      </c:lineChart>
      <c:catAx>
        <c:axId val="640928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 algn="ctr" rtl="0">
                  <a:defRPr sz="1400"/>
                </a:pPr>
                <a:r>
                  <a:rPr lang="cs-CZ" sz="1400"/>
                  <a:t>Frekvence </a:t>
                </a:r>
                <a:r>
                  <a:rPr lang="en-GB" sz="1400"/>
                  <a:t>[h</a:t>
                </a:r>
                <a:r>
                  <a:rPr lang="cs-CZ" sz="1400"/>
                  <a:t>z</a:t>
                </a:r>
                <a:r>
                  <a:rPr lang="en-GB" sz="1400"/>
                  <a:t>]</a:t>
                </a:r>
                <a:endParaRPr lang="cs-CZ" sz="1400"/>
              </a:p>
              <a:p>
                <a:pPr algn="ctr" rtl="0">
                  <a:defRPr sz="1400"/>
                </a:pPr>
                <a:endParaRPr lang="cs-CZ" sz="1400"/>
              </a:p>
            </c:rich>
          </c:tx>
          <c:layout>
            <c:manualLayout>
              <c:xMode val="edge"/>
              <c:yMode val="edge"/>
              <c:x val="0.7006547276102687"/>
              <c:y val="0.870424404496607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53723648"/>
        <c:crosses val="autoZero"/>
        <c:auto val="1"/>
        <c:lblAlgn val="ctr"/>
        <c:lblOffset val="100"/>
        <c:noMultiLvlLbl val="0"/>
      </c:catAx>
      <c:valAx>
        <c:axId val="1537236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Doba do</a:t>
                </a:r>
                <a:r>
                  <a:rPr lang="cs-CZ" sz="1800" b="0"/>
                  <a:t>zv</a:t>
                </a:r>
                <a:r>
                  <a:rPr lang="en-US" sz="1800" b="0"/>
                  <a:t>uku</a:t>
                </a:r>
                <a:r>
                  <a:rPr lang="cs-CZ" sz="1800" b="0"/>
                  <a:t> T30 </a:t>
                </a:r>
                <a:r>
                  <a:rPr lang="en-GB" sz="1800" b="0"/>
                  <a:t>[s</a:t>
                </a:r>
                <a:r>
                  <a:rPr lang="cs-CZ" sz="1800" b="0"/>
                  <a:t>ec</a:t>
                </a:r>
                <a:r>
                  <a:rPr lang="en-GB" sz="1800" b="0"/>
                  <a:t>]</a:t>
                </a:r>
                <a:endParaRPr lang="cs-CZ" sz="1800" b="0"/>
              </a:p>
            </c:rich>
          </c:tx>
          <c:layout>
            <c:manualLayout>
              <c:xMode val="edge"/>
              <c:yMode val="edge"/>
              <c:x val="1.4572023229074185E-2"/>
              <c:y val="9.628955578665873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4092800"/>
        <c:crosses val="autoZero"/>
        <c:crossBetween val="midCat"/>
      </c:valAx>
      <c:spPr>
        <a:ln>
          <a:solidFill>
            <a:schemeClr val="accent1"/>
          </a:solidFill>
          <a:prstDash val="dash"/>
        </a:ln>
      </c:spPr>
    </c:plotArea>
    <c:legend>
      <c:legendPos val="r"/>
      <c:layout>
        <c:manualLayout>
          <c:xMode val="edge"/>
          <c:yMode val="edge"/>
          <c:x val="0.11678266649201206"/>
          <c:y val="0.85347348090922559"/>
          <c:w val="0.55390019845080363"/>
          <c:h val="0.13888624770960234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0.00998</cdr:x>
      <cdr:y>0.01956</cdr:y>
    </cdr:from>
    <cdr:to>
      <cdr:x>0.08354</cdr:x>
      <cdr:y>0.7066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6200" y="76200"/>
          <a:ext cx="561976" cy="2676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rtl="0"/>
          <a:r>
            <a:rPr lang="en-US" sz="1600" b="0" i="0" baseline="0" dirty="0" err="1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Doba</a:t>
          </a:r>
          <a:r>
            <a:rPr lang="en-US" sz="18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do</a:t>
          </a:r>
          <a:r>
            <a:rPr lang="cs-CZ" sz="1800" b="0" i="0" baseline="0" dirty="0" err="1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zv</a:t>
          </a:r>
          <a:r>
            <a:rPr lang="en-US" sz="1800" b="0" i="0" baseline="0" dirty="0" err="1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uku</a:t>
          </a:r>
          <a:r>
            <a:rPr lang="cs-CZ" sz="18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T30 </a:t>
          </a:r>
          <a:r>
            <a:rPr lang="en-GB" sz="18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[s</a:t>
          </a:r>
          <a:r>
            <a:rPr lang="cs-CZ" sz="1800" b="0" i="0" baseline="0" dirty="0" err="1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ec</a:t>
          </a:r>
          <a:r>
            <a:rPr lang="en-GB" sz="18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]</a:t>
          </a:r>
          <a:endParaRPr lang="cs-CZ" sz="18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0.71571</cdr:x>
      <cdr:y>0.73721</cdr:y>
    </cdr:from>
    <cdr:to>
      <cdr:x>0.97257</cdr:x>
      <cdr:y>0.87286</cdr:y>
    </cdr:to>
    <cdr:sp macro="" textlink="">
      <cdr:nvSpPr>
        <cdr:cNvPr id="5" name="TextovéPole 4"/>
        <cdr:cNvSpPr txBox="1"/>
      </cdr:nvSpPr>
      <cdr:spPr>
        <a:xfrm xmlns:a="http://schemas.openxmlformats.org/drawingml/2006/main">
          <a:off x="5467351" y="2871966"/>
          <a:ext cx="1962151" cy="528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0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Frekvence</a:t>
          </a:r>
          <a:r>
            <a:rPr lang="cs-CZ" sz="1800" b="0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1800" b="0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[h</a:t>
          </a:r>
          <a:r>
            <a:rPr lang="cs-CZ" sz="1800" b="0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</a:t>
          </a:r>
          <a:r>
            <a:rPr lang="en-GB" sz="1800" b="0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]</a:t>
          </a:r>
          <a:endParaRPr lang="cs-CZ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cs-CZ" sz="18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/>
              <a:t>Prostorová akustika učebny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458200" cy="914400"/>
          </a:xfrm>
        </p:spPr>
        <p:txBody>
          <a:bodyPr>
            <a:noAutofit/>
          </a:bodyPr>
          <a:lstStyle/>
          <a:p>
            <a:r>
              <a:rPr lang="cs-CZ" sz="2000" dirty="0"/>
              <a:t>Zpracoval: </a:t>
            </a:r>
            <a:r>
              <a:rPr lang="cs-CZ" sz="2000" dirty="0" smtClean="0"/>
              <a:t>Martin Krampera</a:t>
            </a:r>
            <a:endParaRPr lang="cs-CZ" sz="2000" dirty="0"/>
          </a:p>
          <a:p>
            <a:r>
              <a:rPr lang="cs-CZ" sz="2000" dirty="0"/>
              <a:t>Vedoucí: Ing. Jana </a:t>
            </a:r>
            <a:r>
              <a:rPr lang="cs-CZ" sz="2000" dirty="0" smtClean="0"/>
              <a:t>Dolejší</a:t>
            </a:r>
            <a:endParaRPr lang="cs-CZ" sz="2000" dirty="0"/>
          </a:p>
          <a:p>
            <a:r>
              <a:rPr lang="cs-CZ" sz="2000" dirty="0"/>
              <a:t>Oponent: Ing. Jan </a:t>
            </a:r>
            <a:r>
              <a:rPr lang="cs-CZ" sz="2000" dirty="0" err="1" smtClean="0"/>
              <a:t>Krlín</a:t>
            </a:r>
            <a:endParaRPr lang="cs-CZ" sz="2000" dirty="0" smtClean="0"/>
          </a:p>
          <a:p>
            <a:r>
              <a:rPr lang="cs-CZ" sz="2000" dirty="0" smtClean="0"/>
              <a:t>České </a:t>
            </a:r>
            <a:r>
              <a:rPr lang="cs-CZ" sz="2000" dirty="0"/>
              <a:t>Budějovice, červen </a:t>
            </a:r>
            <a:r>
              <a:rPr lang="cs-CZ" sz="2000" dirty="0" smtClean="0"/>
              <a:t>2016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461416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2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Vysoká škola technická a ekonomická </a:t>
            </a:r>
            <a:endParaRPr lang="cs-CZ" sz="24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cs-CZ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v </a:t>
            </a:r>
            <a:r>
              <a:rPr lang="cs-CZ" sz="2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Českých </a:t>
            </a:r>
            <a:r>
              <a:rPr lang="cs-CZ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Budějovicích</a:t>
            </a:r>
            <a:endParaRPr lang="cs-CZ" sz="2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1498055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2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Katedra Stavitelství</a:t>
            </a:r>
          </a:p>
        </p:txBody>
      </p:sp>
    </p:spTree>
    <p:extLst>
      <p:ext uri="{BB962C8B-B14F-4D97-AF65-F5344CB8AC3E}">
        <p14:creationId xmlns:p14="http://schemas.microsoft.com/office/powerpoint/2010/main" val="1811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Průběh instalace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24964"/>
            <a:ext cx="7272808" cy="49251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49557" y="6348001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r>
              <a:rPr lang="cs-CZ" sz="1400" dirty="0" smtClean="0"/>
              <a:t> foto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8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Průběh instalace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849"/>
            <a:ext cx="7193773" cy="49971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7584" y="6348001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r>
              <a:rPr lang="cs-CZ" sz="1400" dirty="0" smtClean="0"/>
              <a:t> foto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5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Detail roštu a světla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8590"/>
            <a:ext cx="7193773" cy="49294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7584" y="6348001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r>
              <a:rPr lang="cs-CZ" sz="1400" dirty="0" smtClean="0"/>
              <a:t> foto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4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 instalaci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79519"/>
            <a:ext cx="7121764" cy="50691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7584" y="6348001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r>
              <a:rPr lang="cs-CZ" sz="1400" dirty="0" smtClean="0"/>
              <a:t> foto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4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 instalaci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13703"/>
            <a:ext cx="7272808" cy="513429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7584" y="6348001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r>
              <a:rPr lang="cs-CZ" sz="1400" dirty="0" smtClean="0"/>
              <a:t> foto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1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Provedené úpravy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Master </a:t>
            </a:r>
            <a:r>
              <a:rPr lang="cs-CZ" dirty="0" err="1"/>
              <a:t>rigid</a:t>
            </a:r>
            <a:r>
              <a:rPr lang="cs-CZ" dirty="0"/>
              <a:t> A/</a:t>
            </a:r>
            <a:r>
              <a:rPr lang="cs-CZ" dirty="0" err="1"/>
              <a:t>gamma</a:t>
            </a:r>
            <a:r>
              <a:rPr lang="cs-CZ" dirty="0"/>
              <a:t> (13m</a:t>
            </a:r>
            <a:r>
              <a:rPr lang="cs-CZ" baseline="30000" dirty="0"/>
              <a:t>2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Advantage</a:t>
            </a:r>
            <a:r>
              <a:rPr lang="cs-CZ" dirty="0" smtClean="0"/>
              <a:t> A (30m</a:t>
            </a:r>
            <a:r>
              <a:rPr lang="cs-CZ" baseline="30000" dirty="0"/>
              <a:t>2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 smtClean="0"/>
              <a:t>Advantage</a:t>
            </a:r>
            <a:r>
              <a:rPr lang="cs-CZ" dirty="0" smtClean="0"/>
              <a:t> </a:t>
            </a:r>
            <a:r>
              <a:rPr lang="cs-CZ" dirty="0"/>
              <a:t>A + 1x </a:t>
            </a:r>
            <a:r>
              <a:rPr lang="cs-CZ" dirty="0" err="1"/>
              <a:t>Ecophon</a:t>
            </a:r>
            <a:r>
              <a:rPr lang="cs-CZ" dirty="0"/>
              <a:t> Extra Bass </a:t>
            </a:r>
            <a:r>
              <a:rPr lang="cs-CZ" dirty="0" smtClean="0"/>
              <a:t>(20m</a:t>
            </a:r>
            <a:r>
              <a:rPr lang="cs-CZ" baseline="30000" dirty="0" smtClean="0"/>
              <a:t>2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0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VÝKRES PROVEDENÝCH ÚPRAV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4671" y="-103744"/>
            <a:ext cx="5198634" cy="7704856"/>
          </a:xfrm>
        </p:spPr>
      </p:pic>
      <p:sp>
        <p:nvSpPr>
          <p:cNvPr id="7" name="TextovéPole 6"/>
          <p:cNvSpPr txBox="1"/>
          <p:nvPr/>
        </p:nvSpPr>
        <p:spPr>
          <a:xfrm>
            <a:off x="611560" y="6348001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r>
              <a:rPr lang="cs-CZ" sz="1400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3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Před a po provedení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24142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6166045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6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Měření tepové frekvence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06668"/>
              </p:ext>
            </p:extLst>
          </p:nvPr>
        </p:nvGraphicFramePr>
        <p:xfrm>
          <a:off x="755576" y="1412771"/>
          <a:ext cx="7560840" cy="4104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3884"/>
                <a:gridCol w="2982717"/>
                <a:gridCol w="994239"/>
              </a:tblGrid>
              <a:tr h="44759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1. hodina v ošetřené třídě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Průměrný tep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105,4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22165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Průměrná akustická zátěž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77,2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7593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759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2. hodina v neošetřené třídě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Průměrný tep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107,2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22165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Průměrná akustická zátěž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77,4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7593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759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3. hodina v ošetřené třídě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Průměrný tep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98,6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22165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Průměrná akustická zátěž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69,7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6040224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1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Porovnání hodnot srozumitelnosti řeči před a po provedení úprav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596157"/>
              </p:ext>
            </p:extLst>
          </p:nvPr>
        </p:nvGraphicFramePr>
        <p:xfrm>
          <a:off x="539549" y="1916835"/>
          <a:ext cx="8208914" cy="4223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783"/>
                <a:gridCol w="1725888"/>
                <a:gridCol w="1655631"/>
                <a:gridCol w="1944806"/>
                <a:gridCol w="1944806"/>
              </a:tblGrid>
              <a:tr h="1454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 dirty="0" smtClean="0">
                          <a:effectLst/>
                        </a:rPr>
                        <a:t>f </a:t>
                      </a:r>
                      <a:r>
                        <a:rPr lang="cs-CZ" sz="1800" dirty="0">
                          <a:effectLst/>
                        </a:rPr>
                        <a:t>(Hz)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 dirty="0">
                          <a:effectLst/>
                        </a:rPr>
                        <a:t>STI </a:t>
                      </a:r>
                      <a:r>
                        <a:rPr lang="cs-CZ" sz="1800" dirty="0" err="1">
                          <a:effectLst/>
                        </a:rPr>
                        <a:t>female</a:t>
                      </a:r>
                      <a:r>
                        <a:rPr lang="cs-CZ" sz="1800" dirty="0">
                          <a:effectLst/>
                        </a:rPr>
                        <a:t> - 0% obsazenost před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 dirty="0">
                          <a:effectLst/>
                        </a:rPr>
                        <a:t>STI </a:t>
                      </a:r>
                      <a:r>
                        <a:rPr lang="cs-CZ" sz="1800" dirty="0" err="1">
                          <a:effectLst/>
                        </a:rPr>
                        <a:t>female</a:t>
                      </a:r>
                      <a:r>
                        <a:rPr lang="cs-CZ" sz="1800" dirty="0">
                          <a:effectLst/>
                        </a:rPr>
                        <a:t> - 0% obsazenost po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 dirty="0">
                          <a:effectLst/>
                        </a:rPr>
                        <a:t>STI male -  0% obsazenost před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 dirty="0">
                          <a:effectLst/>
                        </a:rPr>
                        <a:t>STI male - 0% obsazenost po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296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125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296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250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296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500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296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1000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296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2000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296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4000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 dirty="0">
                          <a:effectLst/>
                        </a:rPr>
                        <a:t>0,60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dec"/>
                        </a:tabLst>
                      </a:pPr>
                      <a:r>
                        <a:rPr lang="cs-CZ" sz="1800" dirty="0">
                          <a:effectLst/>
                        </a:rPr>
                        <a:t>0,60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6040224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9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Motivace a důvody k řešení daného problému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Zajímavost </a:t>
            </a:r>
            <a:r>
              <a:rPr lang="cs-CZ" dirty="0" smtClean="0"/>
              <a:t>tématu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Prohloubení znalostí v dané problematice.</a:t>
            </a:r>
          </a:p>
          <a:p>
            <a:endParaRPr lang="cs-CZ" dirty="0"/>
          </a:p>
          <a:p>
            <a:r>
              <a:rPr lang="cs-CZ" dirty="0" smtClean="0"/>
              <a:t>Získání praktických zkušeností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0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>
                <a:ea typeface="ＭＳ Ｐゴシック" pitchFamily="34" charset="-128"/>
              </a:rPr>
              <a:t>stručné závěrečné shrnutí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Dozvuk se snížil o 0,49 sekundy</a:t>
            </a:r>
          </a:p>
          <a:p>
            <a:r>
              <a:rPr lang="cs-CZ" dirty="0" smtClean="0"/>
              <a:t>Nižší tepová frekvence v upravené třídě</a:t>
            </a:r>
          </a:p>
          <a:p>
            <a:r>
              <a:rPr lang="cs-CZ" dirty="0" smtClean="0"/>
              <a:t>Srozumitelnost řeči se zlepšila o 0,16</a:t>
            </a:r>
          </a:p>
          <a:p>
            <a:r>
              <a:rPr lang="cs-CZ" dirty="0" smtClean="0"/>
              <a:t>Hypotézy se potvrdili</a:t>
            </a:r>
          </a:p>
          <a:p>
            <a:pPr lvl="1"/>
            <a:r>
              <a:rPr lang="cs-CZ" dirty="0" smtClean="0"/>
              <a:t>Snížila </a:t>
            </a:r>
            <a:r>
              <a:rPr lang="cs-CZ" dirty="0"/>
              <a:t>se doba dozvuku</a:t>
            </a:r>
          </a:p>
          <a:p>
            <a:pPr lvl="1"/>
            <a:r>
              <a:rPr lang="cs-CZ" dirty="0" smtClean="0"/>
              <a:t>Snížila </a:t>
            </a:r>
            <a:r>
              <a:rPr lang="cs-CZ" dirty="0"/>
              <a:t>se stresová zátěž</a:t>
            </a:r>
          </a:p>
          <a:p>
            <a:pPr lvl="1"/>
            <a:r>
              <a:rPr lang="cs-CZ" dirty="0" smtClean="0"/>
              <a:t>Zlepšila srozumitelnost řeči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5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Doplňující </a:t>
            </a:r>
            <a:r>
              <a:rPr lang="cs-CZ" sz="4000" dirty="0" smtClean="0"/>
              <a:t>dotaz </a:t>
            </a:r>
            <a:r>
              <a:rPr lang="cs-CZ" sz="4000" dirty="0"/>
              <a:t>Ing. Jan </a:t>
            </a:r>
            <a:r>
              <a:rPr lang="cs-CZ" sz="4000" dirty="0" err="1"/>
              <a:t>Krlín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Proč </a:t>
            </a:r>
            <a:r>
              <a:rPr lang="cs-CZ" b="1" dirty="0"/>
              <a:t>byly vybrány pro návrh a realizaci akustického podhledu právě </a:t>
            </a:r>
            <a:r>
              <a:rPr lang="cs-CZ" b="1" dirty="0" smtClean="0"/>
              <a:t>výrobky společnosti </a:t>
            </a:r>
            <a:r>
              <a:rPr lang="cs-CZ" b="1" dirty="0" err="1"/>
              <a:t>Ecophon</a:t>
            </a:r>
            <a:r>
              <a:rPr lang="cs-CZ" b="1" dirty="0" smtClean="0"/>
              <a:t>?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Ecophon</a:t>
            </a:r>
            <a:r>
              <a:rPr lang="cs-CZ" dirty="0" smtClean="0"/>
              <a:t> zajímá jak je na tom české školství z hlediska akustiky. A proto zdarma dodal materiály výměnou za poskytnutí výsledků.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0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>
                <a:ea typeface="ＭＳ Ｐゴシック" pitchFamily="34" charset="-128"/>
              </a:rPr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Navrhnout akustická opatření</a:t>
            </a:r>
          </a:p>
          <a:p>
            <a:endParaRPr lang="cs-CZ" dirty="0" smtClean="0"/>
          </a:p>
          <a:p>
            <a:r>
              <a:rPr lang="cs-CZ" dirty="0" smtClean="0"/>
              <a:t>Vyhodnotit provedené úpravy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1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ea typeface="ＭＳ Ｐゴシック" pitchFamily="34" charset="-128"/>
              </a:rPr>
              <a:t>Hypotézy</a:t>
            </a:r>
            <a:endParaRPr lang="cs-CZ" altLang="cs-CZ" sz="4000" b="1" dirty="0">
              <a:ea typeface="ＭＳ Ｐゴシック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Sníží se doba dozvuku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Sníží se stresová zátěž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Zlepší se srozumitelnost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5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ea typeface="ＭＳ Ｐゴシック" pitchFamily="34" charset="-128"/>
              </a:rPr>
              <a:t>Použité </a:t>
            </a:r>
            <a:r>
              <a:rPr lang="cs-CZ" altLang="cs-CZ" sz="4000" b="1" dirty="0">
                <a:ea typeface="ＭＳ Ｐゴシック" pitchFamily="34" charset="-128"/>
              </a:rPr>
              <a:t>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Měření</a:t>
            </a:r>
          </a:p>
          <a:p>
            <a:endParaRPr lang="cs-CZ" dirty="0" smtClean="0"/>
          </a:p>
          <a:p>
            <a:r>
              <a:rPr lang="cs-CZ" dirty="0" smtClean="0"/>
              <a:t>Analýza dokumentů</a:t>
            </a:r>
          </a:p>
          <a:p>
            <a:endParaRPr lang="cs-CZ" dirty="0" smtClean="0"/>
          </a:p>
          <a:p>
            <a:r>
              <a:rPr lang="cs-CZ" dirty="0" smtClean="0"/>
              <a:t>Vlastní návrh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0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Navržené úpravy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Master </a:t>
            </a:r>
            <a:r>
              <a:rPr lang="cs-CZ" dirty="0" err="1"/>
              <a:t>rigid</a:t>
            </a:r>
            <a:r>
              <a:rPr lang="cs-CZ" dirty="0"/>
              <a:t> A/</a:t>
            </a:r>
            <a:r>
              <a:rPr lang="cs-CZ" dirty="0" err="1"/>
              <a:t>gamma</a:t>
            </a:r>
            <a:r>
              <a:rPr lang="cs-CZ" dirty="0"/>
              <a:t> (13m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r>
              <a:rPr lang="cs-CZ" dirty="0"/>
              <a:t>Master </a:t>
            </a:r>
            <a:r>
              <a:rPr lang="cs-CZ" dirty="0" err="1"/>
              <a:t>Rigid</a:t>
            </a:r>
            <a:r>
              <a:rPr lang="cs-CZ" dirty="0"/>
              <a:t> A + 1x </a:t>
            </a:r>
            <a:r>
              <a:rPr lang="cs-CZ" dirty="0" err="1"/>
              <a:t>Ecophon</a:t>
            </a:r>
            <a:r>
              <a:rPr lang="cs-CZ" dirty="0"/>
              <a:t> Extra Bass (50m</a:t>
            </a:r>
            <a:r>
              <a:rPr lang="cs-CZ" baseline="30000" dirty="0"/>
              <a:t>2</a:t>
            </a:r>
            <a:r>
              <a:rPr lang="cs-CZ" dirty="0"/>
              <a:t>)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2" y="2711826"/>
            <a:ext cx="6264696" cy="30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45662" y="5765659"/>
            <a:ext cx="5742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Zdroj: http</a:t>
            </a:r>
            <a:r>
              <a:rPr lang="cs-CZ" dirty="0"/>
              <a:t>://</a:t>
            </a:r>
            <a:r>
              <a:rPr lang="cs-CZ" sz="1400" dirty="0"/>
              <a:t>www.ecophon.com/PIM/60006__440.jpg</a:t>
            </a:r>
          </a:p>
        </p:txBody>
      </p:sp>
    </p:spTree>
    <p:extLst>
      <p:ext uri="{BB962C8B-B14F-4D97-AF65-F5344CB8AC3E}">
        <p14:creationId xmlns:p14="http://schemas.microsoft.com/office/powerpoint/2010/main" val="4077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Výkres </a:t>
            </a:r>
            <a:r>
              <a:rPr lang="cs-CZ" sz="4000" dirty="0" err="1" smtClean="0"/>
              <a:t>naVRŽENÝCH</a:t>
            </a:r>
            <a:r>
              <a:rPr lang="cs-CZ" sz="4000" dirty="0" smtClean="0"/>
              <a:t> ÚPRAV</a:t>
            </a:r>
            <a:endParaRPr lang="cs-CZ" sz="4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5198" y="281146"/>
            <a:ext cx="5112568" cy="7231812"/>
          </a:xfrm>
        </p:spPr>
      </p:pic>
      <p:sp>
        <p:nvSpPr>
          <p:cNvPr id="6" name="TextovéPole 5"/>
          <p:cNvSpPr txBox="1"/>
          <p:nvPr/>
        </p:nvSpPr>
        <p:spPr>
          <a:xfrm>
            <a:off x="611560" y="6348001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r>
              <a:rPr lang="cs-CZ" sz="1400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Graf navržených úprav (model)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3248"/>
              </p:ext>
            </p:extLst>
          </p:nvPr>
        </p:nvGraphicFramePr>
        <p:xfrm>
          <a:off x="457200" y="1600200"/>
          <a:ext cx="843528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6040224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6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Před instalací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216539" cy="47525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7584" y="6348001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Zdroj:Vlastní</a:t>
            </a:r>
            <a:r>
              <a:rPr lang="cs-CZ" sz="1400" dirty="0" smtClean="0"/>
              <a:t> foto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2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561</TotalTime>
  <Words>403</Words>
  <Application>Microsoft Office PowerPoint</Application>
  <PresentationFormat>Předvádění na obrazovce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Cesta</vt:lpstr>
      <vt:lpstr>Prostorová akustika učebny</vt:lpstr>
      <vt:lpstr>Motivace a důvody k řešení daného problému </vt:lpstr>
      <vt:lpstr>cíl práce</vt:lpstr>
      <vt:lpstr>Hypotézy</vt:lpstr>
      <vt:lpstr>Použité metody</vt:lpstr>
      <vt:lpstr>Navržené úpravy</vt:lpstr>
      <vt:lpstr>Výkres naVRŽENÝCH ÚPRAV</vt:lpstr>
      <vt:lpstr>Graf navržených úprav (model)</vt:lpstr>
      <vt:lpstr>Před instalací</vt:lpstr>
      <vt:lpstr>Průběh instalace</vt:lpstr>
      <vt:lpstr>Průběh instalace</vt:lpstr>
      <vt:lpstr>Detail roštu a světla</vt:lpstr>
      <vt:lpstr>Po instalaci</vt:lpstr>
      <vt:lpstr>Po instalaci</vt:lpstr>
      <vt:lpstr>Provedené úpravy</vt:lpstr>
      <vt:lpstr>VÝKRES PROVEDENÝCH ÚPRAV</vt:lpstr>
      <vt:lpstr>Před a po provedení</vt:lpstr>
      <vt:lpstr>Měření tepové frekvence</vt:lpstr>
      <vt:lpstr>Porovnání hodnot srozumitelnosti řeči před a po provedení úprav</vt:lpstr>
      <vt:lpstr>stručné závěrečné shrnutí</vt:lpstr>
      <vt:lpstr>Doplňující dotaz Ing. Jan Krlín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Prostorová akustika učebny</dc:title>
  <dc:creator>Martin Krampera</dc:creator>
  <cp:lastModifiedBy>Martin Krampera</cp:lastModifiedBy>
  <cp:revision>40</cp:revision>
  <dcterms:created xsi:type="dcterms:W3CDTF">2016-06-01T13:23:14Z</dcterms:created>
  <dcterms:modified xsi:type="dcterms:W3CDTF">2016-06-08T12:04:20Z</dcterms:modified>
</cp:coreProperties>
</file>