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6" r:id="rId6"/>
    <p:sldId id="260" r:id="rId7"/>
    <p:sldId id="261" r:id="rId8"/>
    <p:sldId id="262" r:id="rId9"/>
    <p:sldId id="263" r:id="rId10"/>
    <p:sldId id="264" r:id="rId11"/>
    <p:sldId id="273" r:id="rId12"/>
    <p:sldId id="265" r:id="rId13"/>
    <p:sldId id="271" r:id="rId14"/>
    <p:sldId id="272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AFEE-E9D4-466C-91DD-BB87D6BD447B}" type="datetimeFigureOut">
              <a:rPr lang="cs-CZ" smtClean="0"/>
              <a:pPr/>
              <a:t>6.6.2016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9F8A-4095-4C96-913A-89861F56F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AFEE-E9D4-466C-91DD-BB87D6BD447B}" type="datetimeFigureOut">
              <a:rPr lang="cs-CZ" smtClean="0"/>
              <a:pPr/>
              <a:t>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9F8A-4095-4C96-913A-89861F56F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AFEE-E9D4-466C-91DD-BB87D6BD447B}" type="datetimeFigureOut">
              <a:rPr lang="cs-CZ" smtClean="0"/>
              <a:pPr/>
              <a:t>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9F8A-4095-4C96-913A-89861F56F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AFEE-E9D4-466C-91DD-BB87D6BD447B}" type="datetimeFigureOut">
              <a:rPr lang="cs-CZ" smtClean="0"/>
              <a:pPr/>
              <a:t>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9F8A-4095-4C96-913A-89861F56F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AFEE-E9D4-466C-91DD-BB87D6BD447B}" type="datetimeFigureOut">
              <a:rPr lang="cs-CZ" smtClean="0"/>
              <a:pPr/>
              <a:t>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9F8A-4095-4C96-913A-89861F56F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AFEE-E9D4-466C-91DD-BB87D6BD447B}" type="datetimeFigureOut">
              <a:rPr lang="cs-CZ" smtClean="0"/>
              <a:pPr/>
              <a:t>6.6.2016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9F8A-4095-4C96-913A-89861F56F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AFEE-E9D4-466C-91DD-BB87D6BD447B}" type="datetimeFigureOut">
              <a:rPr lang="cs-CZ" smtClean="0"/>
              <a:pPr/>
              <a:t>6.6.2016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9F8A-4095-4C96-913A-89861F56F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AFEE-E9D4-466C-91DD-BB87D6BD447B}" type="datetimeFigureOut">
              <a:rPr lang="cs-CZ" smtClean="0"/>
              <a:pPr/>
              <a:t>6.6.2016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9F8A-4095-4C96-913A-89861F56F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AFEE-E9D4-466C-91DD-BB87D6BD447B}" type="datetimeFigureOut">
              <a:rPr lang="cs-CZ" smtClean="0"/>
              <a:pPr/>
              <a:t>6.6.2016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9F8A-4095-4C96-913A-89861F56F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AFEE-E9D4-466C-91DD-BB87D6BD447B}" type="datetimeFigureOut">
              <a:rPr lang="cs-CZ" smtClean="0"/>
              <a:pPr/>
              <a:t>6.6.2016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9F8A-4095-4C96-913A-89861F56F8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AFEE-E9D4-466C-91DD-BB87D6BD447B}" type="datetimeFigureOut">
              <a:rPr lang="cs-CZ" smtClean="0"/>
              <a:pPr/>
              <a:t>6.6.2016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E99F8A-4095-4C96-913A-89861F56F8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B3AFEE-E9D4-466C-91DD-BB87D6BD447B}" type="datetimeFigureOut">
              <a:rPr lang="cs-CZ" smtClean="0"/>
              <a:pPr/>
              <a:t>6.6.2016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E99F8A-4095-4C96-913A-89861F56F871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848872" cy="1828800"/>
          </a:xfrm>
          <a:solidFill>
            <a:schemeClr val="tx1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cs-CZ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</a:rPr>
              <a:t>Novostavba objektu s nízkou spotřebou energie</a:t>
            </a:r>
            <a:endParaRPr lang="cs-CZ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628728"/>
            <a:ext cx="8424936" cy="17526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Autor bakalářské práce: Tomáš </a:t>
            </a:r>
            <a:r>
              <a:rPr lang="cs-CZ" dirty="0" err="1" smtClean="0">
                <a:solidFill>
                  <a:schemeClr val="tx1"/>
                </a:solidFill>
              </a:rPr>
              <a:t>Kejval</a:t>
            </a:r>
            <a:endParaRPr lang="cs-CZ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Vedoucí bakalářské práce: Ing. Michal Kraus, </a:t>
            </a:r>
            <a:r>
              <a:rPr lang="cs-CZ" dirty="0" err="1" smtClean="0">
                <a:solidFill>
                  <a:schemeClr val="tx1"/>
                </a:solidFill>
              </a:rPr>
              <a:t>Ph.D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algn="l"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Oponent bakalářské práce: Ing. Andrea Šandová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560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červen 2016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6794" t="46875" r="6759" b="33438"/>
          <a:stretch>
            <a:fillRect/>
          </a:stretch>
        </p:blipFill>
        <p:spPr bwMode="auto">
          <a:xfrm>
            <a:off x="539552" y="2780928"/>
            <a:ext cx="7848872" cy="11674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Energetické posouzení objektu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9605" t="22266" r="34422" b="16704"/>
          <a:stretch>
            <a:fillRect/>
          </a:stretch>
        </p:blipFill>
        <p:spPr bwMode="auto">
          <a:xfrm>
            <a:off x="467543" y="1916832"/>
            <a:ext cx="5180257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76064" y="2060848"/>
            <a:ext cx="8388424" cy="15388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Průměrný součinitel prostupu tepla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cs-CZ" sz="2400" baseline="-25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cs-CZ" sz="2400" baseline="-25000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: = 0,23 W/(m</a:t>
            </a:r>
            <a:r>
              <a:rPr lang="cs-CZ" sz="24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.K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N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ízkoenergetický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rodinný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dům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6064" y="3429000"/>
            <a:ext cx="8388424" cy="15388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Měrná potřeba tepla na vytápění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cs-CZ" sz="2400" baseline="-25000" dirty="0" smtClean="0">
                <a:latin typeface="Arial" pitchFamily="34" charset="0"/>
                <a:cs typeface="Arial" pitchFamily="34" charset="0"/>
              </a:rPr>
              <a:t>,A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: = 18 kWh/(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.a)</a:t>
            </a: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Pasivní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rodinný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dům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6064" y="4797152"/>
            <a:ext cx="8388424" cy="15388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Měrná neobnovitelná primární energie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PE</a:t>
            </a:r>
            <a:r>
              <a:rPr lang="cs-CZ" sz="2400" baseline="-25000" dirty="0" smtClean="0">
                <a:latin typeface="Arial" pitchFamily="34" charset="0"/>
                <a:cs typeface="Arial" pitchFamily="34" charset="0"/>
              </a:rPr>
              <a:t>,A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: = 42 kWh/(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.a)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asivní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rodinný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dům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  <p:bldP spid="7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Závěrečné shrnutí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ClrTx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Splnění požadavků</a:t>
            </a:r>
          </a:p>
          <a:p>
            <a:pPr lvl="1">
              <a:spcAft>
                <a:spcPts val="1200"/>
              </a:spcAft>
              <a:buClrTx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Tepelně technická kritéria jednotlivých konstrukcí</a:t>
            </a:r>
          </a:p>
          <a:p>
            <a:pPr lvl="1">
              <a:spcAft>
                <a:spcPts val="1200"/>
              </a:spcAft>
              <a:buClrTx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Energetické zhodnocení objektu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Odpovědi na otázky vedoucího a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000" indent="-457200">
              <a:spcBef>
                <a:spcPts val="0"/>
              </a:spcBef>
              <a:buClrTx/>
              <a:buNone/>
            </a:pPr>
            <a:r>
              <a:rPr lang="cs-CZ" sz="2000" dirty="0" smtClean="0"/>
              <a:t>1)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 výsledků vyhodnocení energetické náročnosti budovy splňuje    navržený objekt požadavky na nízkoenergetický standard. Jaké opatření by bylo potřeba přijmout, aby objekt splňoval požadavky pro pasivní standard? </a:t>
            </a:r>
          </a:p>
          <a:p>
            <a:pPr marL="457200" indent="-457200">
              <a:buClrTx/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ClrTx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Snížení hodnoty průměrného součinitele prostupu tepla</a:t>
            </a:r>
          </a:p>
          <a:p>
            <a:pPr>
              <a:spcAft>
                <a:spcPts val="1200"/>
              </a:spcAft>
              <a:buClrTx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Nižší součinitel prostupu tepla obvodových konstrukcí</a:t>
            </a:r>
          </a:p>
          <a:p>
            <a:pPr>
              <a:spcAft>
                <a:spcPts val="1200"/>
              </a:spcAft>
              <a:buClrTx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Nižší součinitel prostupu tepla výplní otvorů</a:t>
            </a:r>
          </a:p>
          <a:p>
            <a:pPr>
              <a:buClrTx/>
              <a:buNone/>
            </a:pPr>
            <a:endParaRPr lang="cs-CZ" sz="2000" b="1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Odpovědi na otázky vedoucího a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  <a:buNone/>
            </a:pPr>
            <a:r>
              <a:rPr lang="cs-CZ" sz="2000" dirty="0" smtClean="0"/>
              <a:t>2)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Jaká je současná situace v oblasti dotací či finančních příspěvků na výstavbu energeticky úsporných budov? Bylo by možné využít některou z forem dotací na navrhovaný objekt? </a:t>
            </a:r>
          </a:p>
          <a:p>
            <a:pPr>
              <a:buClrTx/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ClrTx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Dotace – výstavba RD v nízkoenergetickém standardu, po splnění pasivního standardu</a:t>
            </a:r>
          </a:p>
          <a:p>
            <a:pPr>
              <a:spcAft>
                <a:spcPts val="1200"/>
              </a:spcAft>
              <a:buClrTx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Požadavky: </a:t>
            </a:r>
          </a:p>
          <a:p>
            <a:pPr lvl="1">
              <a:spcAft>
                <a:spcPts val="1200"/>
              </a:spcAft>
              <a:buClrTx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měrná roční potřeba tepla na vytápění, </a:t>
            </a:r>
          </a:p>
          <a:p>
            <a:pPr lvl="1">
              <a:spcAft>
                <a:spcPts val="1200"/>
              </a:spcAft>
              <a:buClrTx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průměrný součinitel prostupu tepla,</a:t>
            </a:r>
          </a:p>
          <a:p>
            <a:pPr lvl="1">
              <a:spcAft>
                <a:spcPts val="1200"/>
              </a:spcAft>
              <a:buClrTx/>
            </a:pP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blower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door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test, </a:t>
            </a:r>
          </a:p>
          <a:p>
            <a:pPr lvl="1">
              <a:spcAft>
                <a:spcPts val="1200"/>
              </a:spcAft>
              <a:buClrTx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ventilační systém s rekuperací</a:t>
            </a:r>
          </a:p>
          <a:p>
            <a:pPr>
              <a:buClrTx/>
              <a:buNone/>
            </a:pPr>
            <a:endParaRPr lang="cs-CZ" sz="2000" b="1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Odpovědi na otázky vedoucího a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None/>
            </a:pPr>
            <a:r>
              <a:rPr lang="cs-CZ" sz="2000" dirty="0" smtClean="0"/>
              <a:t>3)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Bylo by vhodné užití rekuperačního větrání pro vytápění navržené budovy? Vybranou odpověď zdůvodněte.</a:t>
            </a:r>
          </a:p>
          <a:p>
            <a:pPr>
              <a:buClrTx/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Ano, pro snížení investičních nákladů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08920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Motivace a 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ClrTx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Aktuálnost tématu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Zájem o nízkoenergetickou výstavbu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Vliv nízkoenergetické výstavby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ClrTx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Návrh novostavby objektu</a:t>
            </a:r>
          </a:p>
          <a:p>
            <a:pPr lvl="1">
              <a:spcAft>
                <a:spcPts val="1200"/>
              </a:spcAft>
              <a:buClrTx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Architektonické řešení</a:t>
            </a:r>
          </a:p>
          <a:p>
            <a:pPr lvl="1">
              <a:spcAft>
                <a:spcPts val="1200"/>
              </a:spcAft>
              <a:buClrTx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Stavebně – konstrukční řešení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Architektonická studie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Výkresová dokumentace</a:t>
            </a:r>
          </a:p>
          <a:p>
            <a:pPr lvl="1">
              <a:spcAft>
                <a:spcPts val="1200"/>
              </a:spcAft>
              <a:buClrTx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Projekt pro stavební povolení</a:t>
            </a:r>
          </a:p>
          <a:p>
            <a:pPr>
              <a:spcAft>
                <a:spcPts val="1200"/>
              </a:spcAft>
              <a:buClrTx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Tepelně technické posouzení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Popis objektu</a:t>
            </a:r>
            <a:endParaRPr lang="cs-CZ" sz="40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992208"/>
            <a:ext cx="8229600" cy="4389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Rodinný dům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Dvě nadzemní podlaží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Druhé nadzemní podlaží je jen na části půdorysu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Půdorysný tvar 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Základy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Pásy z prostého betonu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Zdivo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Keramické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Porotherm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+ izolace polystyren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Zastřešení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Sedlová střechy – krov z dřevěných vazníků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Pochozí plochá střecha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Dispozice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22964" t="14391" r="10624" b="8829"/>
          <a:stretch>
            <a:fillRect/>
          </a:stretch>
        </p:blipFill>
        <p:spPr bwMode="auto">
          <a:xfrm>
            <a:off x="467544" y="1916832"/>
            <a:ext cx="72008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 l="24542" t="12594" r="10706" b="11610"/>
          <a:stretch>
            <a:fillRect/>
          </a:stretch>
        </p:blipFill>
        <p:spPr bwMode="auto">
          <a:xfrm>
            <a:off x="251520" y="1700808"/>
            <a:ext cx="7508009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6444208" y="1700808"/>
            <a:ext cx="1080120" cy="9361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559824" y="638132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vlastní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0788" t="8485" r="13945" b="8829"/>
          <a:stretch>
            <a:fillRect/>
          </a:stretch>
        </p:blipFill>
        <p:spPr bwMode="auto">
          <a:xfrm>
            <a:off x="107504" y="1887927"/>
            <a:ext cx="7741368" cy="4781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Konstrukce a součinitele prostupu tepla</a:t>
            </a:r>
            <a:endParaRPr lang="cs-CZ" dirty="0"/>
          </a:p>
        </p:txBody>
      </p:sp>
      <p:cxnSp>
        <p:nvCxnSpPr>
          <p:cNvPr id="6" name="Přímá spojovací šipka 5"/>
          <p:cNvCxnSpPr/>
          <p:nvPr/>
        </p:nvCxnSpPr>
        <p:spPr>
          <a:xfrm>
            <a:off x="251520" y="5157192"/>
            <a:ext cx="576064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860032" y="2060848"/>
            <a:ext cx="4211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Skladba stěny: </a:t>
            </a:r>
            <a:r>
              <a:rPr lang="cs-CZ" dirty="0">
                <a:latin typeface="Arial" pitchFamily="34" charset="0"/>
                <a:cs typeface="Arial" pitchFamily="34" charset="0"/>
              </a:rPr>
              <a:t>U = 0,179 W/m</a:t>
            </a:r>
            <a:r>
              <a:rPr lang="cs-CZ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cs-CZ" dirty="0">
                <a:latin typeface="Arial" pitchFamily="34" charset="0"/>
                <a:cs typeface="Arial" pitchFamily="34" charset="0"/>
              </a:rPr>
              <a:t>K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Zdivo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Porotherm</a:t>
            </a:r>
            <a:r>
              <a:rPr lang="cs-CZ" dirty="0">
                <a:latin typeface="Arial" pitchFamily="34" charset="0"/>
                <a:cs typeface="Arial" pitchFamily="34" charset="0"/>
              </a:rPr>
              <a:t> 30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P+D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300 mm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Tepelná izolace EPS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70F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160 mm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Vnější omítkový systém Weber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956376" y="6165304"/>
            <a:ext cx="1187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vlastní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l="10788" t="8485" r="13945" b="8829"/>
          <a:stretch>
            <a:fillRect/>
          </a:stretch>
        </p:blipFill>
        <p:spPr bwMode="auto">
          <a:xfrm>
            <a:off x="107504" y="1887927"/>
            <a:ext cx="7741368" cy="4781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Konstrukce a součinitele prostupu tepla</a:t>
            </a:r>
            <a:endParaRPr lang="cs-CZ" dirty="0"/>
          </a:p>
        </p:txBody>
      </p:sp>
      <p:cxnSp>
        <p:nvCxnSpPr>
          <p:cNvPr id="6" name="Přímá spojovací šipka 5"/>
          <p:cNvCxnSpPr/>
          <p:nvPr/>
        </p:nvCxnSpPr>
        <p:spPr>
          <a:xfrm flipV="1">
            <a:off x="2123728" y="5949280"/>
            <a:ext cx="0" cy="5760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860032" y="1340768"/>
            <a:ext cx="4211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Skladba podlahy na terénu: </a:t>
            </a:r>
            <a:r>
              <a:rPr lang="cs-CZ" dirty="0">
                <a:latin typeface="Arial" pitchFamily="34" charset="0"/>
                <a:cs typeface="Arial" pitchFamily="34" charset="0"/>
              </a:rPr>
              <a:t>U = 0,197 W/m</a:t>
            </a:r>
            <a:r>
              <a:rPr lang="cs-CZ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cs-CZ" dirty="0">
                <a:latin typeface="Arial" pitchFamily="34" charset="0"/>
                <a:cs typeface="Arial" pitchFamily="34" charset="0"/>
              </a:rPr>
              <a:t>K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Nášlapná vrstva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Betonová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mazanina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Separační vrstva PE folie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Tepelná izolace EPS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200S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160 mm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latin typeface="Arial" pitchFamily="34" charset="0"/>
                <a:cs typeface="Arial" pitchFamily="34" charset="0"/>
              </a:rPr>
              <a:t>Hydroizolace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Glastek</a:t>
            </a:r>
            <a:r>
              <a:rPr lang="cs-CZ" dirty="0">
                <a:latin typeface="Arial" pitchFamily="34" charset="0"/>
                <a:cs typeface="Arial" pitchFamily="34" charset="0"/>
              </a:rPr>
              <a:t> 40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Special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Mineral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Podkladní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beton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956376" y="6165304"/>
            <a:ext cx="1187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vlastní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l="10788" t="8485" r="13945" b="8829"/>
          <a:stretch>
            <a:fillRect/>
          </a:stretch>
        </p:blipFill>
        <p:spPr bwMode="auto">
          <a:xfrm>
            <a:off x="107504" y="1887927"/>
            <a:ext cx="7741368" cy="4781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Konstrukce a součinitele prostupu tepla</a:t>
            </a:r>
            <a:endParaRPr lang="cs-CZ" dirty="0"/>
          </a:p>
        </p:txBody>
      </p:sp>
      <p:cxnSp>
        <p:nvCxnSpPr>
          <p:cNvPr id="6" name="Přímá spojovací šipka 5"/>
          <p:cNvCxnSpPr/>
          <p:nvPr/>
        </p:nvCxnSpPr>
        <p:spPr>
          <a:xfrm>
            <a:off x="5796136" y="4077072"/>
            <a:ext cx="0" cy="4320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788024" y="1052737"/>
            <a:ext cx="4355976" cy="3211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Skladba terasy: </a:t>
            </a:r>
            <a:r>
              <a:rPr lang="cs-CZ" dirty="0">
                <a:latin typeface="Arial" pitchFamily="34" charset="0"/>
                <a:cs typeface="Arial" pitchFamily="34" charset="0"/>
              </a:rPr>
              <a:t>U = 0,133 W/m</a:t>
            </a:r>
            <a:r>
              <a:rPr lang="cs-CZ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cs-CZ" dirty="0">
                <a:latin typeface="Arial" pitchFamily="34" charset="0"/>
                <a:cs typeface="Arial" pitchFamily="34" charset="0"/>
              </a:rPr>
              <a:t>K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latin typeface="Arial" pitchFamily="34" charset="0"/>
                <a:cs typeface="Arial" pitchFamily="34" charset="0"/>
              </a:rPr>
              <a:t>Porotherm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strop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latin typeface="Arial" pitchFamily="34" charset="0"/>
                <a:cs typeface="Arial" pitchFamily="34" charset="0"/>
              </a:rPr>
              <a:t>Parozábrana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Glastek</a:t>
            </a:r>
            <a:r>
              <a:rPr lang="cs-CZ" dirty="0">
                <a:latin typeface="Arial" pitchFamily="34" charset="0"/>
                <a:cs typeface="Arial" pitchFamily="34" charset="0"/>
              </a:rPr>
              <a:t> AL 40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Tepelná izolace ve spádu EPS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200S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230 mm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latin typeface="Arial" pitchFamily="34" charset="0"/>
                <a:cs typeface="Arial" pitchFamily="34" charset="0"/>
              </a:rPr>
              <a:t>Hydroizolace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Glastek</a:t>
            </a:r>
            <a:r>
              <a:rPr lang="cs-CZ" dirty="0">
                <a:latin typeface="Arial" pitchFamily="34" charset="0"/>
                <a:cs typeface="Arial" pitchFamily="34" charset="0"/>
              </a:rPr>
              <a:t> 40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Special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Mineral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latin typeface="Arial" pitchFamily="34" charset="0"/>
                <a:cs typeface="Arial" pitchFamily="34" charset="0"/>
              </a:rPr>
              <a:t>Hydroizolace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Elastek</a:t>
            </a:r>
            <a:r>
              <a:rPr lang="cs-CZ" dirty="0">
                <a:latin typeface="Arial" pitchFamily="34" charset="0"/>
                <a:cs typeface="Arial" pitchFamily="34" charset="0"/>
              </a:rPr>
              <a:t> 40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Special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Mineral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Drenážní nopová folie –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Lithoplast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perfor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Separační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geotextilie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Filtek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500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Betonová mazanina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Dlažba do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mrazuvzdorného lepidla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956376" y="6165304"/>
            <a:ext cx="1187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vlastní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l="10788" t="8485" r="13945" b="8829"/>
          <a:stretch>
            <a:fillRect/>
          </a:stretch>
        </p:blipFill>
        <p:spPr bwMode="auto">
          <a:xfrm>
            <a:off x="107504" y="1887927"/>
            <a:ext cx="7741368" cy="4781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Konstrukce a součinitele prostupu tepla</a:t>
            </a:r>
            <a:endParaRPr lang="cs-CZ" dirty="0"/>
          </a:p>
        </p:txBody>
      </p:sp>
      <p:cxnSp>
        <p:nvCxnSpPr>
          <p:cNvPr id="6" name="Přímá spojovací šipka 5"/>
          <p:cNvCxnSpPr/>
          <p:nvPr/>
        </p:nvCxnSpPr>
        <p:spPr>
          <a:xfrm flipV="1">
            <a:off x="1691680" y="3429000"/>
            <a:ext cx="0" cy="7200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824536" y="1268760"/>
            <a:ext cx="43194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Skladba střechy: </a:t>
            </a:r>
            <a:r>
              <a:rPr lang="cs-CZ" dirty="0">
                <a:latin typeface="Arial" pitchFamily="34" charset="0"/>
                <a:cs typeface="Arial" pitchFamily="34" charset="0"/>
              </a:rPr>
              <a:t>U = 0,133 W/m</a:t>
            </a:r>
            <a:r>
              <a:rPr lang="cs-CZ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cs-CZ" dirty="0">
                <a:latin typeface="Arial" pitchFamily="34" charset="0"/>
                <a:cs typeface="Arial" pitchFamily="34" charset="0"/>
              </a:rPr>
              <a:t>K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Sádrokartonový podhled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Tepelná izolace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Steico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Therm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latin typeface="Arial" pitchFamily="34" charset="0"/>
                <a:cs typeface="Arial" pitchFamily="34" charset="0"/>
              </a:rPr>
              <a:t>Parozábrana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Doerken</a:t>
            </a:r>
            <a:r>
              <a:rPr lang="cs-CZ" dirty="0">
                <a:latin typeface="Arial" pitchFamily="34" charset="0"/>
                <a:cs typeface="Arial" pitchFamily="34" charset="0"/>
              </a:rPr>
              <a:t> Delta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Fol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Tepelná izolace mezi vazníky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Steico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Therm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(celková tloušťka 300mm)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Vzduchová mezera mezi vazníky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Pojistná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hydroizolace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Doerken</a:t>
            </a:r>
            <a:r>
              <a:rPr lang="cs-CZ" dirty="0">
                <a:latin typeface="Arial" pitchFamily="34" charset="0"/>
                <a:cs typeface="Arial" pitchFamily="34" charset="0"/>
              </a:rPr>
              <a:t> Delta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Maxx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Střešní krytina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Tondach</a:t>
            </a:r>
            <a:r>
              <a:rPr lang="cs-CZ" dirty="0">
                <a:latin typeface="Arial" pitchFamily="34" charset="0"/>
                <a:cs typeface="Arial" pitchFamily="34" charset="0"/>
              </a:rPr>
              <a:t> Samba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11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956376" y="616530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vlastní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955</TotalTime>
  <Words>517</Words>
  <Application>Microsoft Office PowerPoint</Application>
  <PresentationFormat>Předvádění na obrazovce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Tok</vt:lpstr>
      <vt:lpstr>Novostavba objektu s nízkou spotřebou energie</vt:lpstr>
      <vt:lpstr>Motivace a důvody k řešení daného problému</vt:lpstr>
      <vt:lpstr>Cíl práce</vt:lpstr>
      <vt:lpstr>Popis objektu</vt:lpstr>
      <vt:lpstr>Dispozice</vt:lpstr>
      <vt:lpstr>Konstrukce a součinitele prostupu tepla</vt:lpstr>
      <vt:lpstr>Konstrukce a součinitele prostupu tepla</vt:lpstr>
      <vt:lpstr>Konstrukce a součinitele prostupu tepla</vt:lpstr>
      <vt:lpstr>Konstrukce a součinitele prostupu tepla</vt:lpstr>
      <vt:lpstr>Energetické posouzení objektu</vt:lpstr>
      <vt:lpstr>Závěrečné shrnutí</vt:lpstr>
      <vt:lpstr>Odpovědi na otázky vedoucího a oponenta</vt:lpstr>
      <vt:lpstr>Odpovědi na otázky vedoucího a oponenta</vt:lpstr>
      <vt:lpstr>Odpovědi na otázky vedoucího a oponenta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</dc:creator>
  <cp:lastModifiedBy>Tomáš</cp:lastModifiedBy>
  <cp:revision>47</cp:revision>
  <dcterms:created xsi:type="dcterms:W3CDTF">2016-06-01T08:25:30Z</dcterms:created>
  <dcterms:modified xsi:type="dcterms:W3CDTF">2016-06-06T13:38:47Z</dcterms:modified>
</cp:coreProperties>
</file>