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89" r:id="rId6"/>
    <p:sldId id="292" r:id="rId7"/>
    <p:sldId id="291" r:id="rId8"/>
    <p:sldId id="270" r:id="rId9"/>
    <p:sldId id="271" r:id="rId10"/>
    <p:sldId id="273" r:id="rId11"/>
    <p:sldId id="274" r:id="rId12"/>
    <p:sldId id="275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93" r:id="rId21"/>
    <p:sldId id="285" r:id="rId22"/>
    <p:sldId id="265" r:id="rId23"/>
    <p:sldId id="26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VSTE\BAK\podklady%20-%20&#353;kola\T_T0%20opraveno%20a%20upraven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VSTE\BAK\podklady%20-%20&#353;kola\T_T0%20opraveno%20a%20upraven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VSTE\BAK\podklady%20-%20&#353;kola\T_T0%20opraveno%20a%20upraven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Desktop\VSTE\BAK\podklady%20-%20&#353;kola\T_T0%20opraveno%20a%20upraven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Upravený X neupravený stav učebny T30 </a:t>
            </a:r>
          </a:p>
        </c:rich>
      </c:tx>
      <c:layout>
        <c:manualLayout>
          <c:xMode val="edge"/>
          <c:yMode val="edge"/>
          <c:x val="0.172387778450771"/>
          <c:y val="0"/>
        </c:manualLayout>
      </c:layout>
    </c:title>
    <c:plotArea>
      <c:layout>
        <c:manualLayout>
          <c:layoutTarget val="inner"/>
          <c:xMode val="edge"/>
          <c:yMode val="edge"/>
          <c:x val="5.8886508038954198E-2"/>
          <c:y val="0.10219135343931106"/>
          <c:w val="0.66735238039791955"/>
          <c:h val="0.80959589956915945"/>
        </c:manualLayout>
      </c:layout>
      <c:lineChart>
        <c:grouping val="standard"/>
        <c:ser>
          <c:idx val="0"/>
          <c:order val="0"/>
          <c:tx>
            <c:strRef>
              <c:f>'Souhrn T30'!$B$5</c:f>
              <c:strCache>
                <c:ptCount val="1"/>
                <c:pt idx="0">
                  <c:v>Neupravená učebna bez dětí (NAMĚŘENO)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60197165742452E-2"/>
                  <c:y val="-3.773584905660395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9716574245224914E-2"/>
                  <c:y val="-4.0880503144654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09488601355514E-2"/>
                  <c:y val="-3.459119496855352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9716574245224914E-2"/>
                  <c:y val="-3.144654088050324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968576709796697E-2"/>
                  <c:y val="-4.08805031446541E-2"/>
                </c:manualLayout>
              </c:layout>
              <c:dLblPos val="r"/>
              <c:showVal val="1"/>
            </c:dLbl>
            <c:showVal val="1"/>
          </c:dLbls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T30'!$C$5:$H$5</c:f>
              <c:numCache>
                <c:formatCode>0.00</c:formatCode>
                <c:ptCount val="6"/>
                <c:pt idx="0">
                  <c:v>1.861666666666667</c:v>
                </c:pt>
                <c:pt idx="1">
                  <c:v>1.5439999999999954</c:v>
                </c:pt>
                <c:pt idx="2">
                  <c:v>1.262666666666667</c:v>
                </c:pt>
                <c:pt idx="3">
                  <c:v>1.3256666666666659</c:v>
                </c:pt>
                <c:pt idx="4">
                  <c:v>1.3659999999999959</c:v>
                </c:pt>
                <c:pt idx="5">
                  <c:v>1.1943333333333341</c:v>
                </c:pt>
              </c:numCache>
            </c:numRef>
          </c:val>
        </c:ser>
        <c:ser>
          <c:idx val="6"/>
          <c:order val="1"/>
          <c:tx>
            <c:strRef>
              <c:f>'Souhrn T30'!$B$13</c:f>
              <c:strCache>
                <c:ptCount val="1"/>
                <c:pt idx="0">
                  <c:v>Upravená učebna bez dětí (NAMĚŘENO)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4787430683918718E-2"/>
                  <c:y val="-3.459119496855352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9716574245224914E-2"/>
                  <c:y val="-2.8301886792452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2181146025878142E-2"/>
                  <c:y val="-2.515723270440252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8484288354898314E-2"/>
                  <c:y val="-3.773584905660395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968576709796697E-2"/>
                  <c:y val="-3.7735849056603953E-2"/>
                </c:manualLayout>
              </c:layout>
              <c:dLblPos val="r"/>
              <c:showVal val="1"/>
            </c:dLbl>
            <c:dLblPos val="r"/>
            <c:showVal val="1"/>
          </c:dLbls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T30'!$C$13:$H$13</c:f>
              <c:numCache>
                <c:formatCode>0.00</c:formatCode>
                <c:ptCount val="6"/>
                <c:pt idx="0">
                  <c:v>1.089333333333333</c:v>
                </c:pt>
                <c:pt idx="1">
                  <c:v>0.57200000000000095</c:v>
                </c:pt>
                <c:pt idx="2">
                  <c:v>0.55366666666666697</c:v>
                </c:pt>
                <c:pt idx="3">
                  <c:v>0.59066666666666701</c:v>
                </c:pt>
                <c:pt idx="4">
                  <c:v>0.63433333333333541</c:v>
                </c:pt>
                <c:pt idx="5">
                  <c:v>0.64466666666666705</c:v>
                </c:pt>
              </c:numCache>
            </c:numRef>
          </c:val>
        </c:ser>
        <c:marker val="1"/>
        <c:axId val="78623488"/>
        <c:axId val="78625408"/>
      </c:lineChart>
      <c:catAx>
        <c:axId val="78623488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f [Hz]</a:t>
                </a:r>
              </a:p>
            </c:rich>
          </c:tx>
          <c:layout>
            <c:manualLayout>
              <c:xMode val="edge"/>
              <c:yMode val="edge"/>
              <c:x val="0.83733709811227397"/>
              <c:y val="0.92702817808151405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78625408"/>
        <c:crosses val="autoZero"/>
        <c:auto val="1"/>
        <c:lblAlgn val="ctr"/>
        <c:lblOffset val="100"/>
      </c:catAx>
      <c:valAx>
        <c:axId val="786254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t [s]</a:t>
                </a:r>
              </a:p>
            </c:rich>
          </c:tx>
          <c:layout>
            <c:manualLayout>
              <c:xMode val="edge"/>
              <c:yMode val="edge"/>
              <c:x val="1.2435224443098501E-2"/>
              <c:y val="2.1015995101567346E-3"/>
            </c:manualLayout>
          </c:layout>
        </c:title>
        <c:numFmt formatCode="0.00" sourceLinked="1"/>
        <c:tickLblPos val="nextTo"/>
        <c:crossAx val="78623488"/>
        <c:crosses val="autoZero"/>
        <c:crossBetween val="midCat"/>
      </c:valAx>
      <c:spPr>
        <a:ln>
          <a:solidFill>
            <a:schemeClr val="accent1"/>
          </a:solidFill>
          <a:prstDash val="dash"/>
        </a:ln>
      </c:spPr>
    </c:plotArea>
    <c:legend>
      <c:legendPos val="r"/>
      <c:layout>
        <c:manualLayout>
          <c:xMode val="edge"/>
          <c:yMode val="edge"/>
          <c:x val="0.76834366198131598"/>
          <c:y val="0.23957230755991599"/>
          <c:w val="0.21884396661955688"/>
          <c:h val="0.61268921302870305"/>
        </c:manualLayout>
      </c:layout>
      <c:spPr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4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Graf rozdílu  T30 realizace a návrhu</a:t>
            </a:r>
          </a:p>
        </c:rich>
      </c:tx>
      <c:layout>
        <c:manualLayout>
          <c:xMode val="edge"/>
          <c:yMode val="edge"/>
          <c:x val="0.31601561764301123"/>
          <c:y val="1.88679245283019E-2"/>
        </c:manualLayout>
      </c:layout>
    </c:title>
    <c:plotArea>
      <c:layout>
        <c:manualLayout>
          <c:layoutTarget val="inner"/>
          <c:xMode val="edge"/>
          <c:yMode val="edge"/>
          <c:x val="5.8886508038954087E-2"/>
          <c:y val="0.13172729991029611"/>
          <c:w val="0.67509219455676295"/>
          <c:h val="0.78006013488820158"/>
        </c:manualLayout>
      </c:layout>
      <c:lineChart>
        <c:grouping val="standard"/>
        <c:ser>
          <c:idx val="2"/>
          <c:order val="0"/>
          <c:tx>
            <c:strRef>
              <c:f>'Souhrn T30'!$B$10</c:f>
              <c:strCache>
                <c:ptCount val="1"/>
                <c:pt idx="0">
                  <c:v>80% dětí NÁVRH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'Souhrn T30'!$C$10:$H$10</c:f>
              <c:numCache>
                <c:formatCode>0.00</c:formatCode>
                <c:ptCount val="6"/>
                <c:pt idx="0">
                  <c:v>0.66000000000000159</c:v>
                </c:pt>
                <c:pt idx="1">
                  <c:v>0.56000000000000005</c:v>
                </c:pt>
                <c:pt idx="2">
                  <c:v>0.49000000000000021</c:v>
                </c:pt>
                <c:pt idx="3">
                  <c:v>0.49000000000000021</c:v>
                </c:pt>
                <c:pt idx="4">
                  <c:v>0.4800000000000002</c:v>
                </c:pt>
                <c:pt idx="5">
                  <c:v>0.45</c:v>
                </c:pt>
              </c:numCache>
            </c:numRef>
          </c:val>
        </c:ser>
        <c:ser>
          <c:idx val="6"/>
          <c:order val="1"/>
          <c:tx>
            <c:strRef>
              <c:f>'Souhrn T30'!$B$15</c:f>
              <c:strCache>
                <c:ptCount val="1"/>
                <c:pt idx="0">
                  <c:v>80% dětí UPRAVENÁ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T30'!$C$15:$H$15</c:f>
              <c:numCache>
                <c:formatCode>0.00</c:formatCode>
                <c:ptCount val="6"/>
                <c:pt idx="0">
                  <c:v>0.97000000000000042</c:v>
                </c:pt>
                <c:pt idx="1">
                  <c:v>0.53</c:v>
                </c:pt>
                <c:pt idx="2">
                  <c:v>0.46</c:v>
                </c:pt>
                <c:pt idx="3">
                  <c:v>0.46</c:v>
                </c:pt>
                <c:pt idx="4">
                  <c:v>0.47000000000000008</c:v>
                </c:pt>
                <c:pt idx="5">
                  <c:v>0.4800000000000002</c:v>
                </c:pt>
              </c:numCache>
            </c:numRef>
          </c:val>
        </c:ser>
        <c:marker val="1"/>
        <c:axId val="80598528"/>
        <c:axId val="80600448"/>
      </c:lineChart>
      <c:catAx>
        <c:axId val="80598528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f [Hz]</a:t>
                </a:r>
              </a:p>
            </c:rich>
          </c:tx>
          <c:layout>
            <c:manualLayout>
              <c:xMode val="edge"/>
              <c:yMode val="edge"/>
              <c:x val="0.83733698421091829"/>
              <c:y val="0.92702817808151405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80600448"/>
        <c:crosses val="autoZero"/>
        <c:auto val="1"/>
        <c:lblAlgn val="ctr"/>
        <c:lblOffset val="100"/>
      </c:catAx>
      <c:valAx>
        <c:axId val="806004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t [s]</a:t>
                </a:r>
              </a:p>
            </c:rich>
          </c:tx>
          <c:layout>
            <c:manualLayout>
              <c:xMode val="edge"/>
              <c:yMode val="edge"/>
              <c:x val="1.4571927359126099E-2"/>
              <c:y val="2.3962511761501479E-2"/>
            </c:manualLayout>
          </c:layout>
        </c:title>
        <c:numFmt formatCode="0.00" sourceLinked="1"/>
        <c:tickLblPos val="nextTo"/>
        <c:crossAx val="80598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076250084123723"/>
          <c:y val="0.39127412870859501"/>
          <c:w val="0.19214356255146112"/>
          <c:h val="0.36189408285989744"/>
        </c:manualLayout>
      </c:layout>
      <c:spPr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4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Simulace žáků před úpravou učebny T</a:t>
            </a:r>
            <a:r>
              <a:rPr lang="cs-CZ" baseline="-25000"/>
              <a:t>30</a:t>
            </a:r>
          </a:p>
        </c:rich>
      </c:tx>
      <c:layout>
        <c:manualLayout>
          <c:xMode val="edge"/>
          <c:yMode val="edge"/>
          <c:x val="0.17442307692307688"/>
          <c:y val="0"/>
        </c:manualLayout>
      </c:layout>
    </c:title>
    <c:plotArea>
      <c:layout>
        <c:manualLayout>
          <c:layoutTarget val="inner"/>
          <c:xMode val="edge"/>
          <c:yMode val="edge"/>
          <c:x val="5.8886508038954087E-2"/>
          <c:y val="0.13182113346942712"/>
          <c:w val="0.6756977676959377"/>
          <c:h val="0.76915835520560005"/>
        </c:manualLayout>
      </c:layout>
      <c:lineChart>
        <c:grouping val="standard"/>
        <c:ser>
          <c:idx val="0"/>
          <c:order val="0"/>
          <c:tx>
            <c:strRef>
              <c:f>'Souhrn T30'!$B$7</c:f>
              <c:strCache>
                <c:ptCount val="1"/>
                <c:pt idx="0">
                  <c:v>80% dětí NEUPRAVENÁ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1437007874015701E-2"/>
                  <c:y val="-4.495071449402175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719059156067014E-2"/>
                  <c:y val="-7.9518615728589509E-2"/>
                </c:manualLayout>
              </c:layout>
              <c:dLblPos val="r"/>
              <c:showVal val="1"/>
            </c:dLbl>
            <c:dLblPos val="t"/>
            <c:showVal val="1"/>
          </c:dLbls>
          <c:val>
            <c:numRef>
              <c:f>'Souhrn T30'!$C$7:$H$7</c:f>
              <c:numCache>
                <c:formatCode>0.00</c:formatCode>
                <c:ptCount val="6"/>
                <c:pt idx="0">
                  <c:v>1.43</c:v>
                </c:pt>
                <c:pt idx="1">
                  <c:v>1.05</c:v>
                </c:pt>
                <c:pt idx="2">
                  <c:v>0.79</c:v>
                </c:pt>
                <c:pt idx="3">
                  <c:v>0.82000000000000095</c:v>
                </c:pt>
                <c:pt idx="4">
                  <c:v>0.8300000000000014</c:v>
                </c:pt>
                <c:pt idx="5">
                  <c:v>0.76000000000000145</c:v>
                </c:pt>
              </c:numCache>
            </c:numRef>
          </c:val>
        </c:ser>
        <c:ser>
          <c:idx val="2"/>
          <c:order val="1"/>
          <c:tx>
            <c:strRef>
              <c:f>'Souhrn T30'!$B$8</c:f>
              <c:strCache>
                <c:ptCount val="1"/>
                <c:pt idx="0">
                  <c:v>100% dětí NEUPRAVENÁ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3002557372636394E-3"/>
                  <c:y val="0.10914824535821917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719059156067014E-2"/>
                  <c:y val="5.9765529308836558E-2"/>
                </c:manualLayout>
              </c:layout>
              <c:dLblPos val="r"/>
              <c:showVal val="1"/>
            </c:dLbl>
            <c:dLblPos val="b"/>
            <c:showVal val="1"/>
          </c:dLbls>
          <c:val>
            <c:numRef>
              <c:f>'Souhrn T30'!$C$8:$H$8</c:f>
              <c:numCache>
                <c:formatCode>0.00</c:formatCode>
                <c:ptCount val="6"/>
                <c:pt idx="0">
                  <c:v>1.35</c:v>
                </c:pt>
                <c:pt idx="1">
                  <c:v>0.97000000000000042</c:v>
                </c:pt>
                <c:pt idx="2">
                  <c:v>0.72000000000000142</c:v>
                </c:pt>
                <c:pt idx="3">
                  <c:v>0.75000000000000144</c:v>
                </c:pt>
                <c:pt idx="4">
                  <c:v>0.76000000000000145</c:v>
                </c:pt>
                <c:pt idx="5">
                  <c:v>0.71000000000000141</c:v>
                </c:pt>
              </c:numCache>
            </c:numRef>
          </c:val>
        </c:ser>
        <c:ser>
          <c:idx val="1"/>
          <c:order val="2"/>
          <c:tx>
            <c:strRef>
              <c:f>'Souhrn T30'!$B$5</c:f>
              <c:strCache>
                <c:ptCount val="1"/>
                <c:pt idx="0">
                  <c:v>Neupravená učebna bez dětí (NAMĚŘENO)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635036005114824E-3"/>
                  <c:y val="-3.507417128414502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719059156067014E-2"/>
                  <c:y val="-6.9642072518712905E-2"/>
                </c:manualLayout>
              </c:layout>
              <c:dLblPos val="r"/>
              <c:showVal val="1"/>
            </c:dLbl>
            <c:dLblPos val="t"/>
            <c:showVal val="1"/>
          </c:dLbls>
          <c:val>
            <c:numRef>
              <c:f>'Souhrn T30'!$C$5:$H$5</c:f>
              <c:numCache>
                <c:formatCode>0.00</c:formatCode>
                <c:ptCount val="6"/>
                <c:pt idx="0">
                  <c:v>1.861666666666667</c:v>
                </c:pt>
                <c:pt idx="1">
                  <c:v>1.5439999999999954</c:v>
                </c:pt>
                <c:pt idx="2">
                  <c:v>1.262666666666667</c:v>
                </c:pt>
                <c:pt idx="3">
                  <c:v>1.3256666666666659</c:v>
                </c:pt>
                <c:pt idx="4">
                  <c:v>1.3659999999999959</c:v>
                </c:pt>
                <c:pt idx="5">
                  <c:v>1.1943333333333341</c:v>
                </c:pt>
              </c:numCache>
            </c:numRef>
          </c:val>
        </c:ser>
        <c:marker val="1"/>
        <c:axId val="82188160"/>
        <c:axId val="82219008"/>
      </c:lineChart>
      <c:catAx>
        <c:axId val="82188160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i="1"/>
                  <a:t>f</a:t>
                </a:r>
                <a:r>
                  <a:rPr lang="cs-CZ" i="1" baseline="0"/>
                  <a:t> </a:t>
                </a:r>
                <a:r>
                  <a:rPr lang="cs-CZ" i="0" baseline="0"/>
                  <a:t>[Hz]</a:t>
                </a:r>
                <a:endParaRPr lang="cs-CZ" i="1"/>
              </a:p>
            </c:rich>
          </c:tx>
          <c:layout>
            <c:manualLayout>
              <c:xMode val="edge"/>
              <c:yMode val="edge"/>
              <c:x val="0.83733703647155044"/>
              <c:y val="0.92702817808151405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82219008"/>
        <c:crosses val="autoZero"/>
        <c:auto val="1"/>
        <c:lblAlgn val="ctr"/>
        <c:lblOffset val="100"/>
      </c:catAx>
      <c:valAx>
        <c:axId val="822190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i="1"/>
                  <a:t>t </a:t>
                </a:r>
                <a:r>
                  <a:rPr lang="cs-CZ" i="0"/>
                  <a:t>[s]</a:t>
                </a:r>
              </a:p>
            </c:rich>
          </c:tx>
          <c:layout>
            <c:manualLayout>
              <c:xMode val="edge"/>
              <c:yMode val="edge"/>
              <c:x val="1.0295650182918899E-2"/>
              <c:y val="2.1103480611768702E-3"/>
            </c:manualLayout>
          </c:layout>
        </c:title>
        <c:numFmt formatCode="0.00" sourceLinked="1"/>
        <c:tickLblPos val="nextTo"/>
        <c:crossAx val="82188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121559324315446"/>
          <c:y val="0.21951964417449726"/>
          <c:w val="0.23169033233726719"/>
          <c:h val="0.65137343487801946"/>
        </c:manualLayout>
      </c:layout>
      <c:spPr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Simulace žáků po úpravě učebny T</a:t>
            </a:r>
            <a:r>
              <a:rPr lang="cs-CZ" baseline="-25000"/>
              <a:t>30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8886508038954087E-2"/>
          <c:y val="0.16862087968541289"/>
          <c:w val="0.6756977676959377"/>
          <c:h val="0.73623485676390243"/>
        </c:manualLayout>
      </c:layout>
      <c:lineChart>
        <c:grouping val="standard"/>
        <c:ser>
          <c:idx val="6"/>
          <c:order val="0"/>
          <c:tx>
            <c:strRef>
              <c:f>'Souhrn T30'!$B$15</c:f>
              <c:strCache>
                <c:ptCount val="1"/>
                <c:pt idx="0">
                  <c:v>80% dětí UPRAVENÁ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267514637593524E-3"/>
                  <c:y val="-6.21709119100327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7078033515041429E-2"/>
                  <c:y val="-3.3701161020352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7078033515041429E-2"/>
                  <c:y val="-4.793603646519280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719059156067014E-2"/>
                  <c:y val="-5.2680994946806309E-2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T30'!$C$15:$H$15</c:f>
              <c:numCache>
                <c:formatCode>0.00</c:formatCode>
                <c:ptCount val="6"/>
                <c:pt idx="0">
                  <c:v>0.97000000000000042</c:v>
                </c:pt>
                <c:pt idx="1">
                  <c:v>0.53</c:v>
                </c:pt>
                <c:pt idx="2">
                  <c:v>0.46</c:v>
                </c:pt>
                <c:pt idx="3">
                  <c:v>0.46</c:v>
                </c:pt>
                <c:pt idx="4">
                  <c:v>0.47000000000000008</c:v>
                </c:pt>
                <c:pt idx="5">
                  <c:v>0.4800000000000002</c:v>
                </c:pt>
              </c:numCache>
            </c:numRef>
          </c:val>
        </c:ser>
        <c:ser>
          <c:idx val="1"/>
          <c:order val="1"/>
          <c:tx>
            <c:strRef>
              <c:f>'Souhrn T30'!$B$16</c:f>
              <c:strCache>
                <c:ptCount val="1"/>
                <c:pt idx="0">
                  <c:v>100% dětí UPRAVENÁ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7847264284272201E-2"/>
                  <c:y val="0.11436545520777898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9129315566323402E-2"/>
                  <c:y val="6.6915870391645899E-2"/>
                </c:manualLayout>
              </c:layout>
              <c:dLblPos val="r"/>
              <c:showVal val="1"/>
            </c:dLbl>
            <c:dLblPos val="b"/>
            <c:showVal val="1"/>
          </c:dLbls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T30'!$C$16:$H$16</c:f>
              <c:numCache>
                <c:formatCode>0.00</c:formatCode>
                <c:ptCount val="6"/>
                <c:pt idx="0">
                  <c:v>0.95000000000000095</c:v>
                </c:pt>
                <c:pt idx="1">
                  <c:v>0.52</c:v>
                </c:pt>
                <c:pt idx="2">
                  <c:v>0.44</c:v>
                </c:pt>
                <c:pt idx="3">
                  <c:v>0.44</c:v>
                </c:pt>
                <c:pt idx="4">
                  <c:v>0.45</c:v>
                </c:pt>
                <c:pt idx="5">
                  <c:v>0.46</c:v>
                </c:pt>
              </c:numCache>
            </c:numRef>
          </c:val>
        </c:ser>
        <c:ser>
          <c:idx val="0"/>
          <c:order val="2"/>
          <c:tx>
            <c:strRef>
              <c:f>'Souhrn T30'!$B$13</c:f>
              <c:strCache>
                <c:ptCount val="1"/>
                <c:pt idx="0">
                  <c:v>Upravená učebna bez dětí (NAMĚŘENO)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899993270072011E-3"/>
                  <c:y val="-6.217091191003276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2804529241537102E-2"/>
                  <c:y val="-9.064066279971272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4855811292819199E-2"/>
                  <c:y val="-6.2170911910032767E-2"/>
                </c:manualLayout>
              </c:layout>
              <c:dLblPos val="r"/>
              <c:showVal val="1"/>
            </c:dLbl>
            <c:dLblPos val="t"/>
            <c:showVal val="1"/>
          </c:dLbls>
          <c:val>
            <c:numRef>
              <c:f>'Souhrn T30'!$C$13:$H$13</c:f>
              <c:numCache>
                <c:formatCode>0.00</c:formatCode>
                <c:ptCount val="6"/>
                <c:pt idx="0">
                  <c:v>1.089333333333333</c:v>
                </c:pt>
                <c:pt idx="1">
                  <c:v>0.57200000000000095</c:v>
                </c:pt>
                <c:pt idx="2">
                  <c:v>0.55366666666666697</c:v>
                </c:pt>
                <c:pt idx="3">
                  <c:v>0.59066666666666656</c:v>
                </c:pt>
                <c:pt idx="4">
                  <c:v>0.63433333333333541</c:v>
                </c:pt>
                <c:pt idx="5">
                  <c:v>0.64466666666666705</c:v>
                </c:pt>
              </c:numCache>
            </c:numRef>
          </c:val>
        </c:ser>
        <c:marker val="1"/>
        <c:axId val="80423552"/>
        <c:axId val="80433920"/>
      </c:lineChart>
      <c:catAx>
        <c:axId val="80423552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i="1"/>
                  <a:t>f</a:t>
                </a:r>
                <a:r>
                  <a:rPr lang="cs-CZ" i="1" baseline="0"/>
                  <a:t> </a:t>
                </a:r>
                <a:r>
                  <a:rPr lang="cs-CZ" i="0" baseline="0"/>
                  <a:t>[Hz]</a:t>
                </a:r>
                <a:endParaRPr lang="cs-CZ" i="1"/>
              </a:p>
            </c:rich>
          </c:tx>
          <c:layout>
            <c:manualLayout>
              <c:xMode val="edge"/>
              <c:yMode val="edge"/>
              <c:x val="0.83733703647155044"/>
              <c:y val="0.92702817808151405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80433920"/>
        <c:crosses val="autoZero"/>
        <c:auto val="1"/>
        <c:lblAlgn val="ctr"/>
        <c:lblOffset val="100"/>
      </c:catAx>
      <c:valAx>
        <c:axId val="804339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i="1"/>
                  <a:t>t </a:t>
                </a:r>
                <a:r>
                  <a:rPr lang="cs-CZ" i="0"/>
                  <a:t>[s]</a:t>
                </a:r>
              </a:p>
            </c:rich>
          </c:tx>
          <c:layout>
            <c:manualLayout>
              <c:xMode val="edge"/>
              <c:yMode val="edge"/>
              <c:x val="1.4571945819791892E-2"/>
              <c:y val="2.3962511761501479E-2"/>
            </c:manualLayout>
          </c:layout>
        </c:title>
        <c:numFmt formatCode="0.00" sourceLinked="1"/>
        <c:tickLblPos val="nextTo"/>
        <c:crossAx val="80423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976260179016097"/>
          <c:y val="0.24050550620674188"/>
          <c:w val="0.23169033233726719"/>
          <c:h val="0.57391505777080543"/>
        </c:manualLayout>
      </c:layout>
      <c:spPr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Prostorová akustika učebny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5517232"/>
            <a:ext cx="6400800" cy="625624"/>
          </a:xfrm>
        </p:spPr>
        <p:txBody>
          <a:bodyPr/>
          <a:lstStyle/>
          <a:p>
            <a:pPr algn="r"/>
            <a:r>
              <a:rPr lang="cs-CZ" dirty="0" smtClean="0"/>
              <a:t>Pavel Jelínek </a:t>
            </a:r>
            <a:r>
              <a:rPr lang="cs-CZ" dirty="0" err="1" smtClean="0"/>
              <a:t>učo</a:t>
            </a:r>
            <a:r>
              <a:rPr lang="cs-CZ" dirty="0" smtClean="0"/>
              <a:t>.:11935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Doba dozvuku T</a:t>
            </a:r>
            <a:r>
              <a:rPr lang="cs-CZ" sz="4000" baseline="-25000" dirty="0" smtClean="0"/>
              <a:t>30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1700808"/>
          <a:ext cx="7920880" cy="4536502"/>
        </p:xfrm>
        <a:graphic>
          <a:graphicData uri="http://schemas.openxmlformats.org/drawingml/2006/table">
            <a:tbl>
              <a:tblPr/>
              <a:tblGrid>
                <a:gridCol w="3049543"/>
                <a:gridCol w="679270"/>
                <a:gridCol w="774621"/>
                <a:gridCol w="774621"/>
                <a:gridCol w="880098"/>
                <a:gridCol w="880098"/>
                <a:gridCol w="882629"/>
              </a:tblGrid>
              <a:tr h="304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cs-CZ" sz="1400" dirty="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</a:t>
                      </a: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[Hz]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4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AKUSTICKY NEUPRAVENÁ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Neupravená uč.bez dětí (NAMĚŘENO)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1,86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1,54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1,26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1,33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1,37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1,19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Kalibrace (ODEON)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1,82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1,54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1,26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1,33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1,37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1,19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NEUPRAVENÁ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1,43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1,05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0,79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0,82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0,83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NEUPRAVENÁ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1,35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0,72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0,71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04463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NÁVRH ODEON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NÁVRH 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0,66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0,56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0,49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0,49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0,48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0,45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NÁVRH 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0,65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0,55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0,51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0,51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0,50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Times New Roman"/>
                        </a:rPr>
                        <a:t>0,46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4463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AKUSTICKY 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Upravená uč. bez dětí (NAMĚŘENO)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1,09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0,64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Kalibrace (ODEON)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1,09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0,53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0,47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0,48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0,52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0,45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0,46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39552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/>
          <p:nvPr/>
        </p:nvGraphicFramePr>
        <p:xfrm>
          <a:off x="611560" y="184482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251520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Doba dozvuku T</a:t>
            </a:r>
            <a:r>
              <a:rPr lang="cs-CZ" sz="4000" baseline="-25000" dirty="0" smtClean="0"/>
              <a:t>30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6211669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395536" y="1556792"/>
          <a:ext cx="82089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395535" y="5301208"/>
          <a:ext cx="8064896" cy="981456"/>
        </p:xfrm>
        <a:graphic>
          <a:graphicData uri="http://schemas.openxmlformats.org/drawingml/2006/table">
            <a:tbl>
              <a:tblPr/>
              <a:tblGrid>
                <a:gridCol w="1711963"/>
                <a:gridCol w="602899"/>
                <a:gridCol w="602899"/>
                <a:gridCol w="683885"/>
                <a:gridCol w="683885"/>
                <a:gridCol w="683885"/>
                <a:gridCol w="1547740"/>
                <a:gridCol w="1547740"/>
              </a:tblGrid>
              <a:tr h="2000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</a:t>
                      </a: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[Hz]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2000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4000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STI 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NÁVRH 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0,49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0,48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0,80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UPRAVENÁ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0,95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0,52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0,44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0,45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0,46</a:t>
                      </a:r>
                      <a:endParaRPr lang="cs-CZ" sz="16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0,76</a:t>
                      </a:r>
                      <a:endParaRPr lang="cs-CZ" sz="16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Doba dozvuku T</a:t>
            </a:r>
            <a:r>
              <a:rPr lang="cs-CZ" sz="4000" baseline="-25000" dirty="0" smtClean="0"/>
              <a:t>30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51520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Graf 10"/>
          <p:cNvGraphicFramePr/>
          <p:nvPr/>
        </p:nvGraphicFramePr>
        <p:xfrm>
          <a:off x="1547664" y="1556792"/>
          <a:ext cx="59436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/>
          <p:cNvGraphicFramePr/>
          <p:nvPr/>
        </p:nvGraphicFramePr>
        <p:xfrm>
          <a:off x="1475656" y="4181475"/>
          <a:ext cx="59436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Doba dozvuku T</a:t>
            </a:r>
            <a:r>
              <a:rPr lang="cs-CZ" sz="4000" baseline="-25000" dirty="0" smtClean="0"/>
              <a:t>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51520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Obrázek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5939790" cy="2771140"/>
          </a:xfrm>
          <a:prstGeom prst="rect">
            <a:avLst/>
          </a:prstGeom>
        </p:spPr>
      </p:pic>
      <p:pic>
        <p:nvPicPr>
          <p:cNvPr id="11" name="obrázek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97655"/>
            <a:ext cx="5939790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79512" y="22768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Neupravená učebna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53012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Upravená učebna</a:t>
            </a:r>
            <a:endParaRPr lang="cs-CZ" sz="240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Doba dozvuku T</a:t>
            </a:r>
            <a:r>
              <a:rPr lang="cs-CZ" sz="4000" baseline="-25000" dirty="0" smtClean="0"/>
              <a:t>30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47664" y="1628800"/>
          <a:ext cx="5904656" cy="4632796"/>
        </p:xfrm>
        <a:graphic>
          <a:graphicData uri="http://schemas.openxmlformats.org/drawingml/2006/table">
            <a:tbl>
              <a:tblPr/>
              <a:tblGrid>
                <a:gridCol w="4737277"/>
                <a:gridCol w="1167379"/>
              </a:tblGrid>
              <a:tr h="35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Hodnoty STI 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(-)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AKUSTICKY NEUPRAVENÁ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Neupravená učebna bez dětí (NAMĚŘENO)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0,49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Kalibrace (ODEON)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0,51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NEUPRAVENÁ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0,63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NEUPRAVENÁ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0,64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3357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NÁVRH ODEON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NÁVRH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0,76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NÁVRH 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0,77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357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AKUSTICKY UPRAVENÁ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Upravená učebna bez dětí (NAMĚŘENO)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0,60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Kalibrace (ODEON)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0,69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80% dětí UPRAVENÁ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0,75</a:t>
                      </a:r>
                      <a:endParaRPr lang="cs-CZ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100% dětí UPRAVENÁ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0,76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51520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STI</a:t>
            </a:r>
            <a:endParaRPr lang="cs-CZ" sz="4000" baseline="-25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805945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67544" y="593467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Zdroj: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Stupnice hodnocení STI [online]. [cit. 2016-04-14]. Dostupné z: http://www.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rockfon.cz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/vlastnosti/akustika/srozumitelnost</a:t>
            </a: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STI</a:t>
            </a:r>
            <a:endParaRPr lang="cs-CZ" sz="4000" baseline="-25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5939790" cy="2771140"/>
          </a:xfrm>
          <a:prstGeom prst="rect">
            <a:avLst/>
          </a:prstGeom>
        </p:spPr>
      </p:pic>
      <p:pic>
        <p:nvPicPr>
          <p:cNvPr id="6" name="obrázek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02735"/>
            <a:ext cx="5939790" cy="27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79512" y="22768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Neupravená učebna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3012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Upravená učebna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4000" dirty="0" smtClean="0"/>
              <a:t>Dosažené výsledky - STI</a:t>
            </a:r>
            <a:endParaRPr lang="cs-CZ" sz="4000" baseline="-25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cs-CZ" sz="3600" dirty="0" smtClean="0"/>
              <a:t>Dosažené výsledky - Akustický tlak v učebně a tepová frekvence</a:t>
            </a:r>
            <a:endParaRPr lang="cs-CZ" sz="3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63688" y="1916832"/>
          <a:ext cx="5616623" cy="1584176"/>
        </p:xfrm>
        <a:graphic>
          <a:graphicData uri="http://schemas.openxmlformats.org/drawingml/2006/table">
            <a:tbl>
              <a:tblPr/>
              <a:tblGrid>
                <a:gridCol w="2007385"/>
                <a:gridCol w="2007385"/>
                <a:gridCol w="1601853"/>
              </a:tblGrid>
              <a:tr h="59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</a:t>
                      </a:r>
                      <a:r>
                        <a:rPr lang="cs-CZ" sz="1800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Aeq</a:t>
                      </a:r>
                      <a:r>
                        <a:rPr lang="cs-CZ" sz="18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,T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(dB)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Tep/min.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Neupravená učebna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70,1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79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D4A"/>
                    </a:solidFill>
                  </a:tcPr>
                </a:tc>
              </a:tr>
              <a:tr h="502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Upravená učebna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64,2</a:t>
                      </a:r>
                      <a:endParaRPr lang="cs-CZ" sz="2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76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4625609"/>
          </a:xfrm>
        </p:spPr>
        <p:txBody>
          <a:bodyPr/>
          <a:lstStyle/>
          <a:p>
            <a:r>
              <a:rPr lang="cs-CZ" dirty="0" smtClean="0"/>
              <a:t>Vliv </a:t>
            </a:r>
            <a:r>
              <a:rPr lang="cs-CZ" dirty="0" err="1" smtClean="0"/>
              <a:t>habitálního</a:t>
            </a:r>
            <a:r>
              <a:rPr lang="cs-CZ" dirty="0" smtClean="0"/>
              <a:t> hluku na tepovou frekvenci od hladiny akustického tlaku </a:t>
            </a:r>
            <a:r>
              <a:rPr lang="cs-CZ" dirty="0" err="1" smtClean="0">
                <a:solidFill>
                  <a:srgbClr val="000000"/>
                </a:solidFill>
                <a:latin typeface="Calibri"/>
                <a:ea typeface="Times New Roman"/>
              </a:rPr>
              <a:t>L</a:t>
            </a:r>
            <a:r>
              <a:rPr lang="cs-CZ" baseline="-25000" dirty="0" err="1" smtClean="0">
                <a:solidFill>
                  <a:srgbClr val="000000"/>
                </a:solidFill>
                <a:latin typeface="Calibri"/>
                <a:ea typeface="Times New Roman"/>
              </a:rPr>
              <a:t>Aeq</a:t>
            </a:r>
            <a:r>
              <a:rPr lang="cs-CZ" dirty="0" smtClean="0">
                <a:solidFill>
                  <a:srgbClr val="000000"/>
                </a:solidFill>
                <a:latin typeface="Calibri"/>
                <a:ea typeface="Times New Roman"/>
              </a:rPr>
              <a:t> = 65 dB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9969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Zlepšení akustiky učebny </a:t>
            </a:r>
          </a:p>
          <a:p>
            <a:r>
              <a:rPr lang="cs-CZ" dirty="0" smtClean="0"/>
              <a:t>Snížení akustického tlaku v učebně</a:t>
            </a:r>
          </a:p>
          <a:p>
            <a:r>
              <a:rPr lang="cs-CZ" dirty="0" smtClean="0"/>
              <a:t>Zvýšení srozumitelnosti výuky</a:t>
            </a:r>
          </a:p>
          <a:p>
            <a:r>
              <a:rPr lang="cs-CZ" dirty="0" smtClean="0"/>
              <a:t>Snížení tepové frekvence vyučující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Motivace k řešení daného problému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Hypotézy</a:t>
            </a:r>
          </a:p>
          <a:p>
            <a:r>
              <a:rPr lang="cs-CZ" dirty="0" smtClean="0"/>
              <a:t>Použité metody </a:t>
            </a:r>
          </a:p>
          <a:p>
            <a:r>
              <a:rPr lang="cs-CZ" dirty="0" smtClean="0"/>
              <a:t>Dosažené výsledky</a:t>
            </a:r>
          </a:p>
          <a:p>
            <a:r>
              <a:rPr lang="cs-CZ" dirty="0" smtClean="0"/>
              <a:t>Závěr</a:t>
            </a:r>
          </a:p>
          <a:p>
            <a:r>
              <a:rPr lang="cs-CZ" dirty="0" smtClean="0"/>
              <a:t>Otázky vedoucího práce a oponenta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 </a:t>
            </a:r>
            <a:r>
              <a:rPr lang="cs-CZ" dirty="0" smtClean="0"/>
              <a:t>vedoucí </a:t>
            </a:r>
            <a:r>
              <a:rPr lang="cs-CZ" dirty="0" smtClean="0"/>
              <a:t>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Vedoucí práce Ing. Jana Dolejší:</a:t>
            </a:r>
          </a:p>
          <a:p>
            <a:pPr lvl="1"/>
            <a:r>
              <a:rPr lang="cs-CZ" dirty="0" smtClean="0"/>
              <a:t>Bez otázek</a:t>
            </a:r>
          </a:p>
          <a:p>
            <a:endParaRPr lang="cs-CZ" dirty="0" smtClean="0"/>
          </a:p>
          <a:p>
            <a:r>
              <a:rPr lang="cs-CZ" dirty="0" smtClean="0"/>
              <a:t>Oponent Ing. Jan </a:t>
            </a:r>
            <a:r>
              <a:rPr lang="cs-CZ" dirty="0" err="1" smtClean="0"/>
              <a:t>Krlín</a:t>
            </a:r>
            <a:r>
              <a:rPr lang="cs-CZ" dirty="0" smtClean="0"/>
              <a:t> :</a:t>
            </a:r>
          </a:p>
          <a:p>
            <a:pPr lvl="1"/>
            <a:r>
              <a:rPr lang="cs-CZ" dirty="0" smtClean="0"/>
              <a:t>Jakých hodnot nabývá světelná odrazivost akustického podhledu? </a:t>
            </a:r>
          </a:p>
          <a:p>
            <a:pPr lvl="1"/>
            <a:r>
              <a:rPr lang="cs-CZ" dirty="0" smtClean="0"/>
              <a:t>Z jakého důvodu nebyla do akustického podhledu realizována zapuštěná svítidla?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252728"/>
          </a:xfrm>
        </p:spPr>
        <p:txBody>
          <a:bodyPr/>
          <a:lstStyle/>
          <a:p>
            <a:pPr algn="ctr"/>
            <a:r>
              <a:rPr lang="cs-CZ" dirty="0" smtClean="0"/>
              <a:t>Prostor pro dotazy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DOLEJŠÍ, J. </a:t>
            </a:r>
            <a:r>
              <a:rPr lang="cs-CZ" sz="2000" i="1" dirty="0" smtClean="0"/>
              <a:t>Stavební fyzika - Studijní opora pro kombinované studium Bakalářský studijní program stavitelství. </a:t>
            </a:r>
            <a:r>
              <a:rPr lang="cs-CZ" sz="2000" dirty="0" smtClean="0"/>
              <a:t>1. </a:t>
            </a:r>
            <a:r>
              <a:rPr lang="cs-CZ" sz="2000" dirty="0" err="1" smtClean="0"/>
              <a:t>Vyd</a:t>
            </a:r>
            <a:r>
              <a:rPr lang="cs-CZ" sz="2000" dirty="0" smtClean="0"/>
              <a:t>. České Budějovice, 2011.</a:t>
            </a:r>
          </a:p>
          <a:p>
            <a:r>
              <a:rPr lang="cs-CZ" sz="2000" dirty="0" smtClean="0"/>
              <a:t>KAŇKA, J. </a:t>
            </a:r>
            <a:r>
              <a:rPr lang="cs-CZ" sz="2000" i="1" dirty="0" smtClean="0"/>
              <a:t>Akustika stavebních objektů</a:t>
            </a:r>
            <a:r>
              <a:rPr lang="cs-CZ" sz="2000" dirty="0" smtClean="0"/>
              <a:t>. 1. vydání. Brno: ERA, 2009. Technická knihovna (ERA). ISBN 978-80-7366-140-3.</a:t>
            </a:r>
          </a:p>
          <a:p>
            <a:r>
              <a:rPr lang="cs-CZ" sz="2000" dirty="0" smtClean="0"/>
              <a:t>VAVERKA, J.. </a:t>
            </a:r>
            <a:r>
              <a:rPr lang="cs-CZ" sz="2000" i="1" dirty="0" smtClean="0"/>
              <a:t>Akustika staveb: souhrn kriteriálních požadavků a výpočtových metod v oboru stavební a prostorové akustiky</a:t>
            </a:r>
            <a:r>
              <a:rPr lang="cs-CZ" sz="2000" dirty="0" smtClean="0"/>
              <a:t>. Brno: Vysoké učení technické, 1996. ISBN 80-214-0743-3.</a:t>
            </a:r>
          </a:p>
          <a:p>
            <a:r>
              <a:rPr lang="cs-CZ" sz="2000" dirty="0" smtClean="0"/>
              <a:t>VAVERKA, J.. </a:t>
            </a:r>
            <a:r>
              <a:rPr lang="cs-CZ" sz="2000" i="1" dirty="0" smtClean="0"/>
              <a:t>Stavební fyzika I: urbanistická, stavební a prostorová akustika. </a:t>
            </a:r>
            <a:r>
              <a:rPr lang="cs-CZ" sz="2000" dirty="0" smtClean="0"/>
              <a:t>1. vydání. Brno : </a:t>
            </a:r>
            <a:r>
              <a:rPr lang="cs-CZ" sz="2000" dirty="0" err="1" smtClean="0"/>
              <a:t>Vutium</a:t>
            </a:r>
            <a:r>
              <a:rPr lang="cs-CZ" sz="2000" dirty="0" smtClean="0"/>
              <a:t>, 1998. ISBN 80-214-1283-6.</a:t>
            </a:r>
          </a:p>
          <a:p>
            <a:r>
              <a:rPr lang="cs-CZ" sz="2000" dirty="0" smtClean="0"/>
              <a:t>ČSN ISO 9613-1, </a:t>
            </a:r>
            <a:r>
              <a:rPr lang="cs-CZ" sz="2000" i="1" dirty="0" smtClean="0"/>
              <a:t>Akustika -útlum při šíření zvuku ve venkovním prostoru -Část 1: Výpočet pohlcování zvuku v atmosféře</a:t>
            </a:r>
            <a:r>
              <a:rPr lang="cs-CZ" sz="2000" dirty="0" smtClean="0"/>
              <a:t>. ČNI Praha, 1995.</a:t>
            </a:r>
          </a:p>
          <a:p>
            <a:r>
              <a:rPr lang="cs-CZ" sz="2000" dirty="0" smtClean="0"/>
              <a:t>ČSN 73 0525, </a:t>
            </a:r>
            <a:r>
              <a:rPr lang="cs-CZ" sz="2000" i="1" dirty="0" smtClean="0"/>
              <a:t>Akustika – projektování v oboru prostorové akustiky</a:t>
            </a:r>
            <a:r>
              <a:rPr lang="cs-CZ" sz="2000" dirty="0" smtClean="0"/>
              <a:t> – Všeobecné zásady. ČNI Praha, 1998.</a:t>
            </a:r>
          </a:p>
          <a:p>
            <a:r>
              <a:rPr lang="cs-CZ" sz="2000" dirty="0" smtClean="0"/>
              <a:t>ČSN EN ISO 354,</a:t>
            </a:r>
            <a:r>
              <a:rPr lang="cs-CZ" sz="2000" i="1" dirty="0" smtClean="0"/>
              <a:t> Akustika – měření zvukové pohltivosti v ozvukové místnosti.</a:t>
            </a:r>
            <a:r>
              <a:rPr lang="cs-CZ" sz="2000" dirty="0" smtClean="0"/>
              <a:t> ČNI Praha, 2003.</a:t>
            </a:r>
          </a:p>
          <a:p>
            <a:r>
              <a:rPr lang="cs-CZ" sz="2000" i="1" dirty="0" smtClean="0"/>
              <a:t>Hluk ve školách</a:t>
            </a:r>
            <a:r>
              <a:rPr lang="cs-CZ" sz="2000" dirty="0" smtClean="0"/>
              <a:t>. 2002. Praha: Státní zdravotní ústav v </a:t>
            </a:r>
            <a:r>
              <a:rPr lang="cs-CZ" sz="2000" dirty="0" err="1" smtClean="0"/>
              <a:t>nakl</a:t>
            </a:r>
            <a:r>
              <a:rPr lang="cs-CZ" sz="2000" dirty="0" smtClean="0"/>
              <a:t>. Fortuna, 2002. Místní orgány státní správy, životního prostředí a zdraví. ISBN 8070712104.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252728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14013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k řešení daného problému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Zájem o obor akustiky</a:t>
            </a:r>
          </a:p>
          <a:p>
            <a:endParaRPr lang="cs-CZ" dirty="0" smtClean="0"/>
          </a:p>
          <a:p>
            <a:r>
              <a:rPr lang="cs-CZ" dirty="0" smtClean="0"/>
              <a:t>Možnost realizace</a:t>
            </a:r>
          </a:p>
          <a:p>
            <a:endParaRPr lang="cs-CZ" dirty="0" smtClean="0"/>
          </a:p>
          <a:p>
            <a:r>
              <a:rPr lang="cs-CZ" dirty="0" smtClean="0"/>
              <a:t>Odezva organismu na hluk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Každý student vyhodnotí stávající konkrétní učebnu ve vybraném gymnáziu nebo střední škole. Následně navrhne akustické úpravy takové, aby vyhovovaly z hlediska požadavků na prostorovou akustiku v učebnách. Bude pracovat v SOFTWARE ODEON. Akustické úpravy následně vykreslí jak půdorysech, tak i řezech (DWG) včetně stavebních detailů. Závěrem vyhodnotí vliv akusticky upravené a neupravené učebny na studenty i učitele.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Hypotézy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/>
          <a:lstStyle/>
          <a:p>
            <a:r>
              <a:rPr lang="cs-CZ" sz="3600" dirty="0" smtClean="0"/>
              <a:t>Hypotéza 1: </a:t>
            </a:r>
          </a:p>
          <a:p>
            <a:pPr lvl="1"/>
            <a:r>
              <a:rPr lang="cs-CZ" sz="3200" dirty="0" smtClean="0"/>
              <a:t>Snížením doby dozvuku se sníží hladina akustického tlaku.</a:t>
            </a:r>
          </a:p>
          <a:p>
            <a:r>
              <a:rPr lang="cs-CZ" sz="3600" dirty="0" smtClean="0"/>
              <a:t>Hypotéza 2: </a:t>
            </a:r>
          </a:p>
          <a:p>
            <a:pPr lvl="1"/>
            <a:r>
              <a:rPr lang="cs-CZ" sz="3200" dirty="0" smtClean="0"/>
              <a:t>Snížením akustického tlaku se sníží tepová frekvence vyučující.</a:t>
            </a:r>
          </a:p>
          <a:p>
            <a:r>
              <a:rPr lang="cs-CZ" sz="3600" dirty="0" smtClean="0"/>
              <a:t>Hypotéza 3: </a:t>
            </a:r>
          </a:p>
          <a:p>
            <a:pPr lvl="1"/>
            <a:r>
              <a:rPr lang="cs-CZ" sz="3200" dirty="0" smtClean="0"/>
              <a:t>Zvýšením srozumitelnosti řeči STI v učebně se zvýší koncentrace žáků.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475656" y="6211669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Obrázek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469632" cy="4439791"/>
          </a:xfrm>
          <a:prstGeom prst="rect">
            <a:avLst/>
          </a:prstGeom>
        </p:spPr>
      </p:pic>
      <p:sp>
        <p:nvSpPr>
          <p:cNvPr id="3074" name="Textové pole 19"/>
          <p:cNvSpPr txBox="1">
            <a:spLocks noChangeArrowheads="1"/>
          </p:cNvSpPr>
          <p:nvPr/>
        </p:nvSpPr>
        <p:spPr bwMode="auto">
          <a:xfrm>
            <a:off x="3779912" y="2996952"/>
            <a:ext cx="1228725" cy="495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Všesměrný zdroj hluku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5" name="Přímá spojnice se šipkou 20"/>
          <p:cNvCxnSpPr>
            <a:cxnSpLocks noChangeShapeType="1"/>
          </p:cNvCxnSpPr>
          <p:nvPr/>
        </p:nvCxnSpPr>
        <p:spPr bwMode="auto">
          <a:xfrm flipH="1">
            <a:off x="3475112" y="3492252"/>
            <a:ext cx="304800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076" name="Textové pole 21"/>
          <p:cNvSpPr txBox="1">
            <a:spLocks noChangeArrowheads="1"/>
          </p:cNvSpPr>
          <p:nvPr/>
        </p:nvSpPr>
        <p:spPr bwMode="auto">
          <a:xfrm>
            <a:off x="4860032" y="3573016"/>
            <a:ext cx="1228725" cy="495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První z dvanácti poloh mikrofonu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7" name="Přímá spojnice se šipkou 22"/>
          <p:cNvCxnSpPr>
            <a:cxnSpLocks noChangeShapeType="1"/>
          </p:cNvCxnSpPr>
          <p:nvPr/>
        </p:nvCxnSpPr>
        <p:spPr bwMode="auto">
          <a:xfrm>
            <a:off x="6088757" y="4069904"/>
            <a:ext cx="504825" cy="333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Použité metody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3528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5446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3717032"/>
            <a:ext cx="4248472" cy="2376264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Použité metody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Navržená skladba podhledu:</a:t>
            </a:r>
          </a:p>
          <a:p>
            <a:pPr lvl="1"/>
            <a:r>
              <a:rPr lang="cs-CZ" sz="3200" dirty="0" smtClean="0"/>
              <a:t>3 řady  </a:t>
            </a:r>
            <a:r>
              <a:rPr lang="cs-CZ" sz="3200" i="1" dirty="0" smtClean="0"/>
              <a:t>Master </a:t>
            </a:r>
            <a:r>
              <a:rPr lang="cs-CZ" sz="3200" i="1" dirty="0" err="1" smtClean="0"/>
              <a:t>Rigid</a:t>
            </a:r>
            <a:r>
              <a:rPr lang="cs-CZ" sz="3200" i="1" dirty="0" smtClean="0"/>
              <a:t> A/</a:t>
            </a:r>
            <a:r>
              <a:rPr lang="cs-CZ" sz="3200" i="1" dirty="0" err="1" smtClean="0"/>
              <a:t>gamma</a:t>
            </a:r>
            <a:r>
              <a:rPr lang="cs-CZ" sz="3200" i="1" dirty="0" smtClean="0"/>
              <a:t> 600x600 odsz.200mm</a:t>
            </a:r>
            <a:endParaRPr lang="cs-CZ" sz="3200" dirty="0" smtClean="0"/>
          </a:p>
          <a:p>
            <a:pPr lvl="1"/>
            <a:r>
              <a:rPr lang="cs-CZ" sz="3200" dirty="0" smtClean="0"/>
              <a:t>7 řad </a:t>
            </a:r>
            <a:r>
              <a:rPr lang="cs-CZ" sz="3200" i="1" dirty="0" err="1" smtClean="0"/>
              <a:t>Advantage</a:t>
            </a:r>
            <a:r>
              <a:rPr lang="cs-CZ" sz="3200" i="1" dirty="0" smtClean="0"/>
              <a:t> A 600x600 odsz.200mm</a:t>
            </a:r>
            <a:r>
              <a:rPr lang="cs-CZ" sz="3200" dirty="0" smtClean="0"/>
              <a:t> </a:t>
            </a:r>
          </a:p>
          <a:p>
            <a:pPr lvl="1"/>
            <a:r>
              <a:rPr lang="cs-CZ" sz="3200" dirty="0" smtClean="0"/>
              <a:t>5 řad s </a:t>
            </a:r>
            <a:r>
              <a:rPr lang="cs-CZ" sz="3200" dirty="0" err="1" smtClean="0"/>
              <a:t>dořezem</a:t>
            </a:r>
            <a:r>
              <a:rPr lang="cs-CZ" sz="3200" dirty="0" smtClean="0"/>
              <a:t> na délku učebny </a:t>
            </a:r>
            <a:r>
              <a:rPr lang="cs-CZ" sz="3200" i="1" dirty="0" smtClean="0"/>
              <a:t>Master </a:t>
            </a:r>
            <a:r>
              <a:rPr lang="cs-CZ" sz="3200" i="1" dirty="0" err="1" smtClean="0"/>
              <a:t>Rigid</a:t>
            </a:r>
            <a:r>
              <a:rPr lang="cs-CZ" sz="3200" i="1" dirty="0" smtClean="0"/>
              <a:t> A + 1 x </a:t>
            </a:r>
            <a:r>
              <a:rPr lang="cs-CZ" sz="3200" i="1" dirty="0" err="1" smtClean="0"/>
              <a:t>Ecophon</a:t>
            </a:r>
            <a:r>
              <a:rPr lang="cs-CZ" sz="3200" i="1" dirty="0" smtClean="0"/>
              <a:t> Extra Bass 600x600 odsz.200mm</a:t>
            </a:r>
            <a:endParaRPr lang="cs-CZ" sz="32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Použité metody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00" t="1936" r="2000" b="3690"/>
          <a:stretch>
            <a:fillRect/>
          </a:stretch>
        </p:blipFill>
        <p:spPr bwMode="auto">
          <a:xfrm>
            <a:off x="1043608" y="1844824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79512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Autor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Použité metody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148478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Realizovaná skladba podhledu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732</TotalTime>
  <Words>681</Words>
  <Application>Microsoft Office PowerPoint</Application>
  <PresentationFormat>Předvádění na obrazovce (4:3)</PresentationFormat>
  <Paragraphs>263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Modul</vt:lpstr>
      <vt:lpstr>Prostorová akustika učebny</vt:lpstr>
      <vt:lpstr>Obsah</vt:lpstr>
      <vt:lpstr>Motivace k řešení daného problému </vt:lpstr>
      <vt:lpstr>Cíl práce</vt:lpstr>
      <vt:lpstr>Hypotézy</vt:lpstr>
      <vt:lpstr>Použité metody </vt:lpstr>
      <vt:lpstr>Použité metody </vt:lpstr>
      <vt:lpstr>Použité metody </vt:lpstr>
      <vt:lpstr>Použité metody </vt:lpstr>
      <vt:lpstr>Dosažené výsledky - Doba dozvuku T30</vt:lpstr>
      <vt:lpstr>Dosažené výsledky - Doba dozvuku T30</vt:lpstr>
      <vt:lpstr>Dosažené výsledky - Doba dozvuku T30</vt:lpstr>
      <vt:lpstr>Dosažené výsledky - Doba dozvuku T30</vt:lpstr>
      <vt:lpstr>Dosažené výsledky - Doba dozvuku T30</vt:lpstr>
      <vt:lpstr>Dosažené výsledky - STI</vt:lpstr>
      <vt:lpstr>Dosažené výsledky - STI</vt:lpstr>
      <vt:lpstr>Dosažené výsledky - STI</vt:lpstr>
      <vt:lpstr>Dosažené výsledky - Akustický tlak v učebně a tepová frekvence</vt:lpstr>
      <vt:lpstr>Závěr</vt:lpstr>
      <vt:lpstr>Otázky vedoucí a oponenta</vt:lpstr>
      <vt:lpstr>Prostor pro dotazy</vt:lpstr>
      <vt:lpstr>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Průzkum vlhkosti</dc:title>
  <dc:creator>uzivatel</dc:creator>
  <cp:lastModifiedBy>uzivatel</cp:lastModifiedBy>
  <cp:revision>63</cp:revision>
  <dcterms:created xsi:type="dcterms:W3CDTF">2016-03-09T08:50:11Z</dcterms:created>
  <dcterms:modified xsi:type="dcterms:W3CDTF">2016-06-08T20:49:33Z</dcterms:modified>
</cp:coreProperties>
</file>