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0" r:id="rId5"/>
    <p:sldId id="279" r:id="rId6"/>
    <p:sldId id="271" r:id="rId7"/>
    <p:sldId id="272" r:id="rId8"/>
    <p:sldId id="274" r:id="rId9"/>
    <p:sldId id="283" r:id="rId10"/>
    <p:sldId id="275" r:id="rId11"/>
    <p:sldId id="281" r:id="rId12"/>
    <p:sldId id="276" r:id="rId13"/>
    <p:sldId id="282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BA975E-C632-4BF9-A240-DE4CDF777509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C76AD00-2B2D-46CF-8452-ADC29C2F400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 bakalářské práce: Tomáš Hošek</a:t>
            </a:r>
          </a:p>
          <a:p>
            <a:pPr algn="l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bakalářské práce: Ing. Blanka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Pelánková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Oponent bakalářské práce: Ing. Milena Štanclová</a:t>
            </a:r>
          </a:p>
          <a:p>
            <a:pPr algn="l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České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udějovice, červen 2016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 rodinného domu s malou provozovnou s využitím prvků firmy </a:t>
            </a:r>
            <a:r>
              <a:rPr lang="cs-CZ" dirty="0" err="1" smtClean="0"/>
              <a:t>Heluz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6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Protipožární opatření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6289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06" y="4149080"/>
            <a:ext cx="244377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1266"/>
            <a:ext cx="2592288" cy="420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76" y="2297335"/>
            <a:ext cx="2666692" cy="343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58049" y="6134402"/>
            <a:ext cx="2498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Vlastní fotodokumentace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Akustické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7782"/>
            <a:ext cx="3456384" cy="44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422198" cy="44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635896" y="6171352"/>
            <a:ext cx="2498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Vlastní fotodokumentace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zařízení budovy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03" y="1252624"/>
            <a:ext cx="5483278" cy="56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4" t="7700" r="41225" b="88489"/>
          <a:stretch/>
        </p:blipFill>
        <p:spPr bwMode="auto">
          <a:xfrm>
            <a:off x="7812360" y="1412776"/>
            <a:ext cx="228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4" t="7700" r="41225" b="88489"/>
          <a:stretch/>
        </p:blipFill>
        <p:spPr bwMode="auto">
          <a:xfrm>
            <a:off x="3419872" y="6525344"/>
            <a:ext cx="228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 flipV="1">
            <a:off x="3131840" y="3995949"/>
            <a:ext cx="288032" cy="8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350642" y="1261060"/>
            <a:ext cx="0" cy="3034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34621" y="6155264"/>
            <a:ext cx="2498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Vlastní fotodokumentace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Slabé stránky v 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7453" y="3357836"/>
            <a:ext cx="3964905" cy="297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r="11865"/>
          <a:stretch/>
        </p:blipFill>
        <p:spPr bwMode="auto">
          <a:xfrm rot="5400000">
            <a:off x="2825024" y="1621060"/>
            <a:ext cx="2540417" cy="192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1" b="26404"/>
          <a:stretch/>
        </p:blipFill>
        <p:spPr bwMode="auto">
          <a:xfrm>
            <a:off x="627204" y="1314245"/>
            <a:ext cx="2504634" cy="154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31839" y="3902990"/>
            <a:ext cx="2498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Vlastní fotodokumentace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4034" y="1830892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95232" y="5805264"/>
            <a:ext cx="583229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</a:t>
            </a:r>
            <a:r>
              <a:rPr lang="cs-CZ" altLang="cs-CZ" sz="1100" dirty="0" smtClean="0"/>
              <a:t>NOVOTNÝ Jan</a:t>
            </a:r>
            <a:r>
              <a:rPr lang="cs-CZ" sz="1100" dirty="0" smtClean="0"/>
              <a:t>, Cvičení z pozemního stavitelství pro 1. a 2. ročník Konstrukční cvičení </a:t>
            </a:r>
            <a:br>
              <a:rPr lang="cs-CZ" sz="1100" dirty="0" smtClean="0"/>
            </a:br>
            <a:r>
              <a:rPr lang="cs-CZ" sz="1100" dirty="0" smtClean="0"/>
              <a:t>pro 3. a 4. ročník SPŠ stavebních Ostrava</a:t>
            </a:r>
            <a:r>
              <a:rPr lang="cs-CZ" sz="1100" dirty="0"/>
              <a:t>.</a:t>
            </a:r>
            <a:r>
              <a:rPr lang="cs-CZ" sz="1100" dirty="0" smtClean="0"/>
              <a:t> </a:t>
            </a:r>
            <a:r>
              <a:rPr lang="cs-CZ" sz="1100" dirty="0"/>
              <a:t>v</a:t>
            </a:r>
            <a:r>
              <a:rPr lang="cs-CZ" sz="1100" dirty="0" smtClean="0"/>
              <a:t>yd. Praha: 2007. </a:t>
            </a:r>
            <a:r>
              <a:rPr lang="cs-CZ" sz="1100" dirty="0"/>
              <a:t>ISBN </a:t>
            </a:r>
            <a:r>
              <a:rPr lang="cs-CZ" sz="1100" dirty="0" smtClean="0"/>
              <a:t>978-80-86817-23-1.</a:t>
            </a:r>
            <a:endParaRPr lang="cs-CZ" sz="11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Odpovědi na otázky vedoucího 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Proč jste zvolil povrchovou úpravu </a:t>
            </a:r>
            <a:r>
              <a:rPr lang="cs-CZ" dirty="0" err="1" smtClean="0"/>
              <a:t>Nanopor</a:t>
            </a:r>
            <a:r>
              <a:rPr lang="cs-CZ" dirty="0" smtClean="0"/>
              <a:t> Top </a:t>
            </a:r>
            <a:br>
              <a:rPr lang="cs-CZ" dirty="0" smtClean="0"/>
            </a:br>
            <a:r>
              <a:rPr lang="cs-CZ" dirty="0" smtClean="0"/>
              <a:t> a jaké má výhody?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1656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5315552"/>
            <a:ext cx="5376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Baumit, spol. s.r.o., Baumit [online]. © 2016  [cit. 2016-05-31]. </a:t>
            </a:r>
            <a:br>
              <a:rPr lang="cs-CZ" sz="1100" dirty="0" smtClean="0"/>
            </a:br>
            <a:r>
              <a:rPr lang="cs-CZ" sz="1100" dirty="0" smtClean="0"/>
              <a:t>Dostupné z</a:t>
            </a:r>
            <a:r>
              <a:rPr lang="cs-CZ" sz="1100" dirty="0"/>
              <a:t>: http</a:t>
            </a:r>
            <a:r>
              <a:rPr lang="cs-CZ" sz="1100" dirty="0" smtClean="0"/>
              <a:t>://www.baumit.cz</a:t>
            </a:r>
            <a:r>
              <a:rPr lang="cs-CZ" sz="800" dirty="0"/>
              <a:t>/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04696" y="5395312"/>
            <a:ext cx="2498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Vlastní fotodokumentace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3763072" cy="282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0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8000" dirty="0" smtClean="0"/>
              <a:t>Děkuji za pozornost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11668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Architektonická studie – Pohledy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– Situace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1.NP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– 2.NP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Tepelně technické opatření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Tepelně technické posouzení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Protipožární opatření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Akustické opatření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Technické zařízení budovy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Slabé stránky v BP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Odpovědi na otázky vedoucího BP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4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práce je architektonická studie a stavební část projektu pro stavební povolení nízkoenergetického rodinného domu s malou provozovnou majitele domu - např. projekční kanceláří nebo zámečnickou dílnou - s použitím materiálů vyráběných firmou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Heluz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38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Architektonická studie </a:t>
            </a:r>
            <a:r>
              <a:rPr lang="cs-CZ" dirty="0"/>
              <a:t>– </a:t>
            </a:r>
            <a:r>
              <a:rPr lang="cs-CZ" dirty="0" smtClean="0"/>
              <a:t>Pohledy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" y="1700808"/>
            <a:ext cx="9144000" cy="343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03848" y="5517232"/>
            <a:ext cx="2498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Vlastní fotodokumentace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Architektonická studie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1645"/>
            <a:ext cx="8892480" cy="559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076056" y="6370176"/>
            <a:ext cx="2498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Vlastní fotodokumentace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51920" y="3483323"/>
            <a:ext cx="4727302" cy="181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Výměra pozemku:	4033 m²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Zastavěná plocha RD: 	358,1 m²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Užitná</a:t>
            </a:r>
            <a:r>
              <a:rPr kumimoji="0" lang="cs-CZ" altLang="cs-C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plocha RD: 	593,3 </a:t>
            </a: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m²</a:t>
            </a:r>
            <a:endParaRPr lang="cs-CZ" alt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Architektonická studie</a:t>
            </a:r>
            <a:r>
              <a:rPr lang="cs-CZ" dirty="0" smtClean="0"/>
              <a:t> – 1NP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03" y="1252624"/>
            <a:ext cx="5483278" cy="56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Přímá spojnice 27"/>
          <p:cNvCxnSpPr/>
          <p:nvPr/>
        </p:nvCxnSpPr>
        <p:spPr>
          <a:xfrm>
            <a:off x="4377630" y="2652312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47286" y="172204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Obytná část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2861" y="2786203"/>
            <a:ext cx="172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Nebytová část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1011382" y="2194739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1011382" y="2482771"/>
            <a:ext cx="0" cy="3034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4413189" y="36682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1. Bytová jednotka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322395" y="366820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2. </a:t>
            </a:r>
            <a:r>
              <a:rPr lang="cs-CZ" dirty="0">
                <a:solidFill>
                  <a:srgbClr val="FF0000"/>
                </a:solidFill>
              </a:rPr>
              <a:t>Bytová jednotka</a:t>
            </a:r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4366511" y="3356992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 flipV="1">
            <a:off x="4078479" y="3348608"/>
            <a:ext cx="288032" cy="8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611560" y="2482771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8309" y="2626070"/>
            <a:ext cx="1902318" cy="27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200105" y="6237312"/>
            <a:ext cx="2498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Vlastní fotodokumentace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Architektonická studie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2NP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82011"/>
            <a:ext cx="4824536" cy="559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3822836" y="26899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150893" y="327800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1. Bytová jednotka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96785" y="400412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2. </a:t>
            </a:r>
            <a:r>
              <a:rPr lang="cs-CZ" dirty="0">
                <a:solidFill>
                  <a:srgbClr val="FF0000"/>
                </a:solidFill>
              </a:rPr>
              <a:t>Bytová jednotka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3811717" y="3394580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3523685" y="3386196"/>
            <a:ext cx="288032" cy="8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83365" y="316360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Obytná část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0999" y="4383296"/>
            <a:ext cx="172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Projekční kancelář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1379687" y="3934827"/>
            <a:ext cx="0" cy="3034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947639" y="3924335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1379687" y="3636303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28067" y="2639391"/>
            <a:ext cx="1754842" cy="25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420544" y="6237312"/>
            <a:ext cx="2498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Vlastní fotodokumentace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Tepelně technické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EPS 200 S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Rockwool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Fasrock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LG1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Baumit Austrotherm XPS Top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Baumit open Reflect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Isover Unirol – Profi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Isover TF Profi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46" y="524445"/>
            <a:ext cx="1531232" cy="192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927" y="4581128"/>
            <a:ext cx="1726870" cy="162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1484784"/>
            <a:ext cx="1442695" cy="16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927" y="2541229"/>
            <a:ext cx="1962958" cy="174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64" y="3616483"/>
            <a:ext cx="1116507" cy="96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b="41279"/>
          <a:stretch/>
        </p:blipFill>
        <p:spPr bwMode="auto">
          <a:xfrm>
            <a:off x="4327999" y="4797152"/>
            <a:ext cx="2053314" cy="18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519043" y="6234080"/>
            <a:ext cx="24987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Vlastní fotodokumentace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Tepelně technické posouzení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16832"/>
            <a:ext cx="833954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51720" y="6170504"/>
            <a:ext cx="6755364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Zdroj: </a:t>
            </a:r>
            <a:r>
              <a:rPr lang="cs-CZ" sz="1100" dirty="0" err="1"/>
              <a:t>Beranovský</a:t>
            </a:r>
            <a:r>
              <a:rPr lang="cs-CZ" sz="1100" dirty="0"/>
              <a:t>, J., Hudcová, L., &amp; kolektiv. (2007). </a:t>
            </a:r>
            <a:r>
              <a:rPr lang="cs-CZ" sz="1100" i="1" dirty="0" err="1"/>
              <a:t>EkoWATT</a:t>
            </a:r>
            <a:r>
              <a:rPr lang="cs-CZ" sz="1100" dirty="0"/>
              <a:t>. Načteno z Centrum pro obnovitelné zdroje a úspory energie: http://www.ekowatt.cz/cz/informace/uspory-energie/zasady-vystavby-nizkoenergetickych-domu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780</TotalTime>
  <Words>222</Words>
  <Application>Microsoft Office PowerPoint</Application>
  <PresentationFormat>Předvádění na obrazovce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Jmění</vt:lpstr>
      <vt:lpstr>Projekt rodinného domu s malou provozovnou s využitím prvků firmy Heluz </vt:lpstr>
      <vt:lpstr>Osnova</vt:lpstr>
      <vt:lpstr>Cíl práce</vt:lpstr>
      <vt:lpstr>Architektonická studie – Pohledy</vt:lpstr>
      <vt:lpstr>Architektonická studie – Situace</vt:lpstr>
      <vt:lpstr>Architektonická studie – 1NP</vt:lpstr>
      <vt:lpstr>Architektonická studie – 2NP</vt:lpstr>
      <vt:lpstr>Tepelně technické opatření</vt:lpstr>
      <vt:lpstr>Tepelně technické posouzení</vt:lpstr>
      <vt:lpstr>Protipožární opatření </vt:lpstr>
      <vt:lpstr>Akustické opatření</vt:lpstr>
      <vt:lpstr>Technické zařízení budovy</vt:lpstr>
      <vt:lpstr>Slabé stránky v BP</vt:lpstr>
      <vt:lpstr>Odpovědi na otázky vedoucího BP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rodinného domu s malou provozovnou s využitím prvků firmy Heluz</dc:title>
  <dc:creator>Hošek Tomáš</dc:creator>
  <cp:lastModifiedBy>User</cp:lastModifiedBy>
  <cp:revision>37</cp:revision>
  <dcterms:created xsi:type="dcterms:W3CDTF">2016-05-24T07:46:00Z</dcterms:created>
  <dcterms:modified xsi:type="dcterms:W3CDTF">2016-06-07T17:28:30Z</dcterms:modified>
</cp:coreProperties>
</file>