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67" r:id="rId5"/>
    <p:sldId id="266" r:id="rId6"/>
    <p:sldId id="261" r:id="rId7"/>
    <p:sldId id="268" r:id="rId8"/>
    <p:sldId id="273" r:id="rId9"/>
    <p:sldId id="265" r:id="rId10"/>
    <p:sldId id="263" r:id="rId11"/>
    <p:sldId id="264" r:id="rId12"/>
    <p:sldId id="272" r:id="rId13"/>
    <p:sldId id="271" r:id="rId14"/>
    <p:sldId id="270" r:id="rId15"/>
    <p:sldId id="269" r:id="rId16"/>
    <p:sldId id="260" r:id="rId17"/>
    <p:sldId id="262" r:id="rId18"/>
    <p:sldId id="259" r:id="rId1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-744" y="-11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23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B5791-652B-C746-81A1-BD2EA18D38D0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43576-9732-6447-AE9D-AB9DED303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14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6B80F-0496-184C-8A20-CE4EE0EA08D6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32BB0-286E-F049-B414-4E5A73C7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73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32BB0-286E-F049-B414-4E5A73C73C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49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32BB0-286E-F049-B414-4E5A73C73C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11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32BB0-286E-F049-B414-4E5A73C73C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11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32BB0-286E-F049-B414-4E5A73C73C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11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32BB0-286E-F049-B414-4E5A73C73C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49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32BB0-286E-F049-B414-4E5A73C73C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55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32BB0-286E-F049-B414-4E5A73C73C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4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32BB0-286E-F049-B414-4E5A73C73C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86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32BB0-286E-F049-B414-4E5A73C73C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1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32BB0-286E-F049-B414-4E5A73C73C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51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32BB0-286E-F049-B414-4E5A73C73C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3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32BB0-286E-F049-B414-4E5A73C73C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80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32BB0-286E-F049-B414-4E5A73C73C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6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32BB0-286E-F049-B414-4E5A73C73C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52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32BB0-286E-F049-B414-4E5A73C73C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17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23575"/>
            <a:ext cx="5669280" cy="3250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23574"/>
            <a:ext cx="182880" cy="3239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507443"/>
            <a:ext cx="5458968" cy="873903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4381500"/>
            <a:ext cx="5458968" cy="51816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25439"/>
            <a:ext cx="5504688" cy="304271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5296960"/>
            <a:ext cx="4736592" cy="304271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5296960"/>
            <a:ext cx="685800" cy="304271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22" y="223573"/>
            <a:ext cx="718073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762000"/>
            <a:ext cx="7391401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1845469"/>
            <a:ext cx="3566160" cy="160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3520811"/>
            <a:ext cx="3566160" cy="160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1845470"/>
            <a:ext cx="3566160" cy="325966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22" y="223573"/>
            <a:ext cx="718073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762000"/>
            <a:ext cx="7391401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1845469"/>
            <a:ext cx="3566160" cy="160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3520811"/>
            <a:ext cx="3566160" cy="160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1845469"/>
            <a:ext cx="3566160" cy="160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3520811"/>
            <a:ext cx="3566160" cy="160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22" y="223573"/>
            <a:ext cx="718073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22" y="223573"/>
            <a:ext cx="718073" cy="472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22" y="223573"/>
            <a:ext cx="718073" cy="472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29237"/>
            <a:ext cx="3566160" cy="862853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825501"/>
            <a:ext cx="3566160" cy="427963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714502"/>
            <a:ext cx="3566160" cy="30480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23573"/>
            <a:ext cx="4114800" cy="472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29237"/>
            <a:ext cx="3566160" cy="862853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714502"/>
            <a:ext cx="3566160" cy="30480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5103347"/>
            <a:ext cx="1752600" cy="304271"/>
          </a:xfrm>
        </p:spPr>
        <p:txBody>
          <a:bodyPr/>
          <a:lstStyle>
            <a:lvl1pPr algn="l">
              <a:defRPr/>
            </a:lvl1pPr>
          </a:lstStyle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5296960"/>
            <a:ext cx="3863788" cy="30427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825500"/>
            <a:ext cx="4096512" cy="467651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9" y="223573"/>
            <a:ext cx="1639457" cy="3032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3556000"/>
            <a:ext cx="6477000" cy="472282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23573"/>
            <a:ext cx="6858000" cy="30327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034118"/>
            <a:ext cx="6475412" cy="108689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5" y="223573"/>
            <a:ext cx="720761" cy="3032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3556000"/>
            <a:ext cx="6477000" cy="472282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23573"/>
            <a:ext cx="3006726" cy="30327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034118"/>
            <a:ext cx="6475412" cy="108689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23575"/>
            <a:ext cx="4701988" cy="14797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1776615"/>
            <a:ext cx="2304288" cy="14797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1776615"/>
            <a:ext cx="2304288" cy="14797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23573"/>
            <a:ext cx="164592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22" y="223573"/>
            <a:ext cx="718073" cy="472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803" y="862855"/>
            <a:ext cx="1322295" cy="424228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62853"/>
            <a:ext cx="6019800" cy="42581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23573"/>
            <a:ext cx="164592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5296960"/>
            <a:ext cx="1752600" cy="304271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23573"/>
            <a:ext cx="5669280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3" y="3476624"/>
            <a:ext cx="5457919" cy="904876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4381499"/>
            <a:ext cx="5457918" cy="515471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4" y="324971"/>
            <a:ext cx="5499847" cy="304271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5296960"/>
            <a:ext cx="4734112" cy="30427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5296960"/>
            <a:ext cx="685800" cy="304271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4" y="2398059"/>
            <a:ext cx="5646867" cy="10668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23574"/>
            <a:ext cx="182880" cy="3239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23573"/>
            <a:ext cx="164592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7" y="762000"/>
            <a:ext cx="6508377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7" y="1841501"/>
            <a:ext cx="6508377" cy="326363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5296960"/>
            <a:ext cx="1752600" cy="304271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5296960"/>
            <a:ext cx="4926852" cy="30427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00848"/>
            <a:ext cx="506506" cy="304271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647267"/>
            <a:ext cx="1645920" cy="385482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6" y="223573"/>
            <a:ext cx="1099073" cy="529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2857502"/>
            <a:ext cx="4966446" cy="1165412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020344"/>
            <a:ext cx="4966446" cy="1100667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5296960"/>
            <a:ext cx="1622612" cy="304271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5296960"/>
            <a:ext cx="5311588" cy="30427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3978088"/>
            <a:ext cx="2971800" cy="1537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2857503"/>
            <a:ext cx="4966446" cy="1165412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020344"/>
            <a:ext cx="4966446" cy="1100667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5087471"/>
            <a:ext cx="506506" cy="304271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23573"/>
            <a:ext cx="2971800" cy="369887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22" y="223573"/>
            <a:ext cx="718073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762000"/>
            <a:ext cx="7391401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5470"/>
            <a:ext cx="3566160" cy="325966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1845470"/>
            <a:ext cx="3566160" cy="325966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22" y="223573"/>
            <a:ext cx="718073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000"/>
            <a:ext cx="7388352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1776"/>
            <a:ext cx="3566160" cy="533136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41178"/>
            <a:ext cx="3566160" cy="286395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1711776"/>
            <a:ext cx="3566160" cy="533136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241178"/>
            <a:ext cx="3566160" cy="286395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22" y="223573"/>
            <a:ext cx="718073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762000"/>
            <a:ext cx="7391401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845469"/>
            <a:ext cx="7396163" cy="160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203" y="3520811"/>
            <a:ext cx="7396163" cy="160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762000"/>
            <a:ext cx="6508377" cy="9525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841501"/>
            <a:ext cx="6508377" cy="3263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5296960"/>
            <a:ext cx="1752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08.06.16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5296960"/>
            <a:ext cx="6007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00848"/>
            <a:ext cx="506506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434" y="3547604"/>
            <a:ext cx="8721566" cy="1033164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Projekt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rodinného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domu</a:t>
            </a:r>
            <a:r>
              <a:rPr lang="en-US" sz="3200" b="1" dirty="0" smtClean="0"/>
              <a:t> s </a:t>
            </a:r>
            <a:r>
              <a:rPr lang="en-US" sz="3200" b="1" dirty="0" err="1" smtClean="0"/>
              <a:t>malou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provozovnou</a:t>
            </a:r>
            <a:r>
              <a:rPr lang="en-US" sz="3200" b="1" dirty="0" smtClean="0"/>
              <a:t> s </a:t>
            </a:r>
            <a:r>
              <a:rPr lang="en-US" sz="3200" b="1" dirty="0" err="1" smtClean="0"/>
              <a:t>využitím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prvků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firmy</a:t>
            </a:r>
            <a:r>
              <a:rPr lang="en-US" sz="3200" b="1" dirty="0" smtClean="0"/>
              <a:t> HELUZ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434" y="4580920"/>
            <a:ext cx="8721566" cy="971393"/>
          </a:xfrm>
        </p:spPr>
        <p:txBody>
          <a:bodyPr>
            <a:normAutofit/>
          </a:bodyPr>
          <a:lstStyle/>
          <a:p>
            <a:r>
              <a:rPr lang="en-US" dirty="0" err="1" smtClean="0"/>
              <a:t>Vypracoval</a:t>
            </a:r>
            <a:r>
              <a:rPr lang="en-US" dirty="0" smtClean="0"/>
              <a:t>: </a:t>
            </a:r>
            <a:r>
              <a:rPr lang="en-US" b="1" dirty="0" smtClean="0"/>
              <a:t>Jan Fošum</a:t>
            </a:r>
          </a:p>
          <a:p>
            <a:r>
              <a:rPr lang="en-US" dirty="0" err="1" smtClean="0"/>
              <a:t>Vedoucí</a:t>
            </a:r>
            <a:r>
              <a:rPr lang="en-US" dirty="0" smtClean="0"/>
              <a:t> </a:t>
            </a:r>
            <a:r>
              <a:rPr lang="en-US" dirty="0" err="1" smtClean="0"/>
              <a:t>práce</a:t>
            </a:r>
            <a:r>
              <a:rPr lang="en-US" dirty="0" smtClean="0"/>
              <a:t>: </a:t>
            </a:r>
            <a:r>
              <a:rPr lang="en-US" b="1" dirty="0" err="1" smtClean="0"/>
              <a:t>Ing</a:t>
            </a:r>
            <a:r>
              <a:rPr lang="en-US" b="1" dirty="0" smtClean="0"/>
              <a:t>. </a:t>
            </a:r>
            <a:r>
              <a:rPr lang="en-US" b="1" dirty="0" err="1" smtClean="0"/>
              <a:t>Blanka</a:t>
            </a:r>
            <a:r>
              <a:rPr lang="en-US" b="1" dirty="0" smtClean="0"/>
              <a:t> Pelánková</a:t>
            </a:r>
          </a:p>
          <a:p>
            <a:r>
              <a:rPr lang="en-US" dirty="0" err="1" smtClean="0"/>
              <a:t>Oponent</a:t>
            </a:r>
            <a:r>
              <a:rPr lang="en-US" dirty="0" smtClean="0"/>
              <a:t>: </a:t>
            </a:r>
            <a:r>
              <a:rPr lang="en-US" b="1" dirty="0" err="1" smtClean="0"/>
              <a:t>Ing</a:t>
            </a:r>
            <a:r>
              <a:rPr lang="en-US" b="1" dirty="0" smtClean="0"/>
              <a:t>. Milena </a:t>
            </a:r>
            <a:r>
              <a:rPr lang="en-US" b="1" dirty="0" err="1" smtClean="0"/>
              <a:t>Štanclová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23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 smtClean="0"/>
              <a:t>Navržené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skladby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konstrukcí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pic>
        <p:nvPicPr>
          <p:cNvPr id="2" name="Content Placeholder 1" descr="Skladby konstrukcí (kopie)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152" b="-93152"/>
          <a:stretch>
            <a:fillRect/>
          </a:stretch>
        </p:blipFill>
        <p:spPr>
          <a:xfrm>
            <a:off x="457200" y="1242186"/>
            <a:ext cx="3565525" cy="33909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en-US" b="0" dirty="0" err="1" smtClean="0"/>
              <a:t>Konstrukce</a:t>
            </a:r>
            <a:r>
              <a:rPr lang="en-US" b="0" dirty="0" smtClean="0"/>
              <a:t> </a:t>
            </a:r>
            <a:r>
              <a:rPr lang="en-US" b="0" dirty="0" err="1" smtClean="0"/>
              <a:t>podlahy</a:t>
            </a:r>
            <a:r>
              <a:rPr lang="en-US" b="0" dirty="0" smtClean="0"/>
              <a:t>:</a:t>
            </a:r>
            <a:endParaRPr lang="en-US" b="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279391" y="2241178"/>
            <a:ext cx="4568118" cy="2863959"/>
          </a:xfrm>
        </p:spPr>
        <p:txBody>
          <a:bodyPr/>
          <a:lstStyle/>
          <a:p>
            <a:r>
              <a:rPr lang="en-US" dirty="0" err="1"/>
              <a:t>Součinitel</a:t>
            </a:r>
            <a:r>
              <a:rPr lang="en-US" dirty="0"/>
              <a:t> </a:t>
            </a:r>
            <a:r>
              <a:rPr lang="en-US" dirty="0" err="1"/>
              <a:t>prostupu</a:t>
            </a:r>
            <a:r>
              <a:rPr lang="en-US" dirty="0"/>
              <a:t> </a:t>
            </a:r>
            <a:r>
              <a:rPr lang="en-US" dirty="0" err="1"/>
              <a:t>tepla</a:t>
            </a:r>
            <a:r>
              <a:rPr lang="en-US" dirty="0"/>
              <a:t>: </a:t>
            </a:r>
            <a:r>
              <a:rPr lang="en-US" dirty="0" smtClean="0"/>
              <a:t>0,196 </a:t>
            </a:r>
            <a:r>
              <a:rPr lang="en-US" dirty="0"/>
              <a:t>W/m</a:t>
            </a:r>
            <a:r>
              <a:rPr lang="en-US" baseline="30000" dirty="0"/>
              <a:t>2</a:t>
            </a:r>
            <a:r>
              <a:rPr lang="en-US" dirty="0"/>
              <a:t>K</a:t>
            </a:r>
          </a:p>
          <a:p>
            <a:r>
              <a:rPr lang="en-US" dirty="0" err="1"/>
              <a:t>Skladba</a:t>
            </a:r>
            <a:r>
              <a:rPr lang="en-US" dirty="0"/>
              <a:t> </a:t>
            </a:r>
            <a:r>
              <a:rPr lang="en-US" dirty="0" err="1"/>
              <a:t>vyhovuje</a:t>
            </a:r>
            <a:r>
              <a:rPr lang="en-US" dirty="0"/>
              <a:t>!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" y="1720907"/>
            <a:ext cx="3566160" cy="533136"/>
          </a:xfrm>
        </p:spPr>
        <p:txBody>
          <a:bodyPr/>
          <a:lstStyle/>
          <a:p>
            <a:pPr algn="l"/>
            <a:r>
              <a:rPr lang="en-US" b="0" dirty="0" err="1" smtClean="0"/>
              <a:t>Skladba</a:t>
            </a:r>
            <a:r>
              <a:rPr lang="en-US" b="0" dirty="0" smtClean="0"/>
              <a:t>: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37083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 smtClean="0"/>
              <a:t>Navržené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skladby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konstrukcí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pic>
        <p:nvPicPr>
          <p:cNvPr id="2" name="Content Placeholder 1" descr="Skladby konstrukcí (kopie 2)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967" b="-48967"/>
          <a:stretch>
            <a:fillRect/>
          </a:stretch>
        </p:blipFill>
        <p:spPr>
          <a:xfrm>
            <a:off x="457835" y="1536070"/>
            <a:ext cx="3565525" cy="33909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en-US" b="0" dirty="0" err="1" smtClean="0"/>
              <a:t>Střešní</a:t>
            </a:r>
            <a:r>
              <a:rPr lang="en-US" b="0" dirty="0" smtClean="0"/>
              <a:t> </a:t>
            </a:r>
            <a:r>
              <a:rPr lang="en-US" b="0" dirty="0" err="1" smtClean="0"/>
              <a:t>konstrukce</a:t>
            </a:r>
            <a:r>
              <a:rPr lang="en-US" b="0" dirty="0" smtClean="0"/>
              <a:t>:</a:t>
            </a:r>
            <a:endParaRPr lang="en-US" b="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279390" y="2241178"/>
            <a:ext cx="4757033" cy="2863959"/>
          </a:xfrm>
        </p:spPr>
        <p:txBody>
          <a:bodyPr/>
          <a:lstStyle/>
          <a:p>
            <a:r>
              <a:rPr lang="en-US" u="sng" dirty="0" err="1" smtClean="0"/>
              <a:t>Zelená</a:t>
            </a:r>
            <a:r>
              <a:rPr lang="en-US" u="sng" dirty="0" smtClean="0"/>
              <a:t> </a:t>
            </a:r>
            <a:r>
              <a:rPr lang="en-US" u="sng" dirty="0" err="1" smtClean="0"/>
              <a:t>střecha</a:t>
            </a:r>
            <a:r>
              <a:rPr lang="en-US" u="sng" dirty="0" smtClean="0"/>
              <a:t>:</a:t>
            </a:r>
          </a:p>
          <a:p>
            <a:r>
              <a:rPr lang="en-US" dirty="0" err="1" smtClean="0"/>
              <a:t>Součinitel</a:t>
            </a:r>
            <a:r>
              <a:rPr lang="en-US" dirty="0" smtClean="0"/>
              <a:t> </a:t>
            </a:r>
            <a:r>
              <a:rPr lang="en-US" dirty="0" err="1"/>
              <a:t>prostupu</a:t>
            </a:r>
            <a:r>
              <a:rPr lang="en-US" dirty="0"/>
              <a:t> </a:t>
            </a:r>
            <a:r>
              <a:rPr lang="en-US" dirty="0" err="1"/>
              <a:t>tepla</a:t>
            </a:r>
            <a:r>
              <a:rPr lang="en-US" dirty="0"/>
              <a:t>: </a:t>
            </a:r>
            <a:r>
              <a:rPr lang="en-US" dirty="0" smtClean="0"/>
              <a:t>0,129 </a:t>
            </a:r>
            <a:r>
              <a:rPr lang="en-US" dirty="0"/>
              <a:t>W/m</a:t>
            </a:r>
            <a:r>
              <a:rPr lang="en-US" baseline="30000" dirty="0"/>
              <a:t>2</a:t>
            </a:r>
            <a:r>
              <a:rPr lang="en-US" dirty="0"/>
              <a:t>K</a:t>
            </a:r>
          </a:p>
          <a:p>
            <a:r>
              <a:rPr lang="en-US" dirty="0" err="1"/>
              <a:t>Skladba</a:t>
            </a:r>
            <a:r>
              <a:rPr lang="en-US" dirty="0"/>
              <a:t> </a:t>
            </a:r>
            <a:r>
              <a:rPr lang="en-US" dirty="0" err="1"/>
              <a:t>vyhovuje</a:t>
            </a:r>
            <a:r>
              <a:rPr lang="en-US" dirty="0"/>
              <a:t>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" y="1720907"/>
            <a:ext cx="3566160" cy="533136"/>
          </a:xfrm>
        </p:spPr>
        <p:txBody>
          <a:bodyPr/>
          <a:lstStyle/>
          <a:p>
            <a:pPr algn="l"/>
            <a:r>
              <a:rPr lang="en-US" b="0" dirty="0" err="1" smtClean="0"/>
              <a:t>Skladba</a:t>
            </a:r>
            <a:r>
              <a:rPr lang="en-US" b="0" dirty="0" smtClean="0"/>
              <a:t>: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58015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 smtClean="0"/>
              <a:t>Navržené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skladby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konstrukcí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pic>
        <p:nvPicPr>
          <p:cNvPr id="2" name="Content Placeholder 1" descr="Skladby konstrukcí (kopie 3)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765" b="-64765"/>
          <a:stretch>
            <a:fillRect/>
          </a:stretch>
        </p:blipFill>
        <p:spPr>
          <a:xfrm>
            <a:off x="457200" y="1483591"/>
            <a:ext cx="3565525" cy="33909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en-US" b="0" dirty="0" err="1" smtClean="0"/>
              <a:t>Střešní</a:t>
            </a:r>
            <a:r>
              <a:rPr lang="en-US" b="0" dirty="0" smtClean="0"/>
              <a:t> </a:t>
            </a:r>
            <a:r>
              <a:rPr lang="en-US" b="0" dirty="0" err="1" smtClean="0"/>
              <a:t>konstrukce</a:t>
            </a:r>
            <a:r>
              <a:rPr lang="en-US" b="0" dirty="0" smtClean="0"/>
              <a:t>:</a:t>
            </a:r>
            <a:endParaRPr lang="en-US" b="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279391" y="2241178"/>
            <a:ext cx="4736042" cy="2863959"/>
          </a:xfrm>
        </p:spPr>
        <p:txBody>
          <a:bodyPr/>
          <a:lstStyle/>
          <a:p>
            <a:r>
              <a:rPr lang="en-US" u="sng" dirty="0" smtClean="0"/>
              <a:t>Pochozí </a:t>
            </a:r>
            <a:r>
              <a:rPr lang="en-US" u="sng" dirty="0" err="1" smtClean="0"/>
              <a:t>střecha</a:t>
            </a:r>
            <a:r>
              <a:rPr lang="en-US" u="sng" dirty="0" smtClean="0"/>
              <a:t>:</a:t>
            </a:r>
          </a:p>
          <a:p>
            <a:r>
              <a:rPr lang="en-US" dirty="0" err="1" smtClean="0"/>
              <a:t>Součinitel</a:t>
            </a:r>
            <a:r>
              <a:rPr lang="en-US" dirty="0" smtClean="0"/>
              <a:t> </a:t>
            </a:r>
            <a:r>
              <a:rPr lang="en-US" dirty="0" err="1"/>
              <a:t>prostupu</a:t>
            </a:r>
            <a:r>
              <a:rPr lang="en-US" dirty="0"/>
              <a:t> </a:t>
            </a:r>
            <a:r>
              <a:rPr lang="en-US" dirty="0" err="1"/>
              <a:t>tepla</a:t>
            </a:r>
            <a:r>
              <a:rPr lang="en-US" dirty="0"/>
              <a:t>: </a:t>
            </a:r>
            <a:r>
              <a:rPr lang="en-US" dirty="0" smtClean="0"/>
              <a:t>0,129 </a:t>
            </a:r>
            <a:r>
              <a:rPr lang="en-US" dirty="0"/>
              <a:t>W/m</a:t>
            </a:r>
            <a:r>
              <a:rPr lang="en-US" baseline="30000" dirty="0"/>
              <a:t>2</a:t>
            </a:r>
            <a:r>
              <a:rPr lang="en-US" dirty="0"/>
              <a:t>K</a:t>
            </a:r>
          </a:p>
          <a:p>
            <a:r>
              <a:rPr lang="en-US" dirty="0" err="1"/>
              <a:t>Skladba</a:t>
            </a:r>
            <a:r>
              <a:rPr lang="en-US" dirty="0"/>
              <a:t> </a:t>
            </a:r>
            <a:r>
              <a:rPr lang="en-US" dirty="0" err="1"/>
              <a:t>vyhovuje</a:t>
            </a:r>
            <a:r>
              <a:rPr lang="en-US" dirty="0"/>
              <a:t>!</a:t>
            </a:r>
          </a:p>
          <a:p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" y="1720907"/>
            <a:ext cx="3566160" cy="533136"/>
          </a:xfrm>
        </p:spPr>
        <p:txBody>
          <a:bodyPr/>
          <a:lstStyle/>
          <a:p>
            <a:pPr algn="l"/>
            <a:r>
              <a:rPr lang="en-US" b="0" dirty="0" err="1" smtClean="0"/>
              <a:t>Skladba</a:t>
            </a:r>
            <a:r>
              <a:rPr lang="en-US" b="0" dirty="0" smtClean="0"/>
              <a:t>: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0998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 smtClean="0"/>
              <a:t>Navržené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skladby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konstrukcí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pic>
        <p:nvPicPr>
          <p:cNvPr id="2" name="Content Placeholder 1" descr="Skladby konstrukcí (kopie 4)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933" b="-91933"/>
          <a:stretch>
            <a:fillRect/>
          </a:stretch>
        </p:blipFill>
        <p:spPr>
          <a:xfrm>
            <a:off x="457835" y="1270534"/>
            <a:ext cx="3565525" cy="33909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en-US" b="0" dirty="0" err="1" smtClean="0"/>
              <a:t>Střešní</a:t>
            </a:r>
            <a:r>
              <a:rPr lang="en-US" b="0" dirty="0" smtClean="0"/>
              <a:t> </a:t>
            </a:r>
            <a:r>
              <a:rPr lang="en-US" b="0" dirty="0" err="1" smtClean="0"/>
              <a:t>konstrukce</a:t>
            </a:r>
            <a:r>
              <a:rPr lang="en-US" b="0" dirty="0" smtClean="0"/>
              <a:t>:</a:t>
            </a:r>
            <a:endParaRPr lang="en-US" b="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279390" y="2241178"/>
            <a:ext cx="4662575" cy="2863959"/>
          </a:xfrm>
        </p:spPr>
        <p:txBody>
          <a:bodyPr/>
          <a:lstStyle/>
          <a:p>
            <a:r>
              <a:rPr lang="en-US" u="sng" dirty="0" err="1" smtClean="0"/>
              <a:t>Střecha</a:t>
            </a:r>
            <a:r>
              <a:rPr lang="en-US" u="sng" dirty="0" smtClean="0"/>
              <a:t> </a:t>
            </a:r>
            <a:r>
              <a:rPr lang="en-US" u="sng" dirty="0" err="1" smtClean="0"/>
              <a:t>nad</a:t>
            </a:r>
            <a:r>
              <a:rPr lang="en-US" u="sng" dirty="0" smtClean="0"/>
              <a:t> </a:t>
            </a:r>
            <a:r>
              <a:rPr lang="en-US" u="sng" dirty="0" err="1" smtClean="0"/>
              <a:t>obytnou</a:t>
            </a:r>
            <a:r>
              <a:rPr lang="en-US" u="sng" dirty="0" smtClean="0"/>
              <a:t> </a:t>
            </a:r>
            <a:r>
              <a:rPr lang="en-US" u="sng" dirty="0" err="1" smtClean="0"/>
              <a:t>částí</a:t>
            </a:r>
            <a:r>
              <a:rPr lang="en-US" u="sng" dirty="0" smtClean="0"/>
              <a:t>:</a:t>
            </a:r>
          </a:p>
          <a:p>
            <a:r>
              <a:rPr lang="en-US" dirty="0" err="1" smtClean="0"/>
              <a:t>Součinitel</a:t>
            </a:r>
            <a:r>
              <a:rPr lang="en-US" dirty="0" smtClean="0"/>
              <a:t> </a:t>
            </a:r>
            <a:r>
              <a:rPr lang="en-US" dirty="0" err="1"/>
              <a:t>prostupu</a:t>
            </a:r>
            <a:r>
              <a:rPr lang="en-US" dirty="0"/>
              <a:t> </a:t>
            </a:r>
            <a:r>
              <a:rPr lang="en-US" dirty="0" err="1"/>
              <a:t>tepla</a:t>
            </a:r>
            <a:r>
              <a:rPr lang="en-US" dirty="0"/>
              <a:t>: </a:t>
            </a:r>
            <a:r>
              <a:rPr lang="en-US" dirty="0" smtClean="0"/>
              <a:t>0,129 </a:t>
            </a:r>
            <a:r>
              <a:rPr lang="en-US" dirty="0"/>
              <a:t>W/m</a:t>
            </a:r>
            <a:r>
              <a:rPr lang="en-US" baseline="30000" dirty="0"/>
              <a:t>2</a:t>
            </a:r>
            <a:r>
              <a:rPr lang="en-US" dirty="0"/>
              <a:t>K</a:t>
            </a:r>
          </a:p>
          <a:p>
            <a:r>
              <a:rPr lang="en-US" dirty="0" err="1"/>
              <a:t>Skladba</a:t>
            </a:r>
            <a:r>
              <a:rPr lang="en-US" dirty="0"/>
              <a:t> </a:t>
            </a:r>
            <a:r>
              <a:rPr lang="en-US" dirty="0" err="1"/>
              <a:t>vyhovuje</a:t>
            </a:r>
            <a:r>
              <a:rPr lang="en-US" dirty="0"/>
              <a:t>!</a:t>
            </a:r>
          </a:p>
          <a:p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" y="1720907"/>
            <a:ext cx="3566160" cy="533136"/>
          </a:xfrm>
        </p:spPr>
        <p:txBody>
          <a:bodyPr/>
          <a:lstStyle/>
          <a:p>
            <a:pPr algn="l"/>
            <a:r>
              <a:rPr lang="en-US" b="0" dirty="0" err="1" smtClean="0"/>
              <a:t>Skladba</a:t>
            </a:r>
            <a:r>
              <a:rPr lang="en-US" b="0" dirty="0" smtClean="0"/>
              <a:t>: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381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 smtClean="0"/>
              <a:t>Vizualizace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pic>
        <p:nvPicPr>
          <p:cNvPr id="9" name="Picture 8" descr="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74" y="1714500"/>
            <a:ext cx="3148580" cy="2015482"/>
          </a:xfrm>
          <a:prstGeom prst="rect">
            <a:avLst/>
          </a:prstGeom>
        </p:spPr>
      </p:pic>
      <p:pic>
        <p:nvPicPr>
          <p:cNvPr id="10" name="Picture 9" descr="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49" y="1714500"/>
            <a:ext cx="3091933" cy="2015482"/>
          </a:xfrm>
          <a:prstGeom prst="rect">
            <a:avLst/>
          </a:prstGeom>
        </p:spPr>
      </p:pic>
      <p:pic>
        <p:nvPicPr>
          <p:cNvPr id="11" name="Picture 10" descr="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6" y="3672657"/>
            <a:ext cx="3222048" cy="2042344"/>
          </a:xfrm>
          <a:prstGeom prst="rect">
            <a:avLst/>
          </a:prstGeom>
        </p:spPr>
      </p:pic>
      <p:pic>
        <p:nvPicPr>
          <p:cNvPr id="12" name="Picture 11" descr="6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49" y="3658388"/>
            <a:ext cx="3091933" cy="20327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67468" y="3369562"/>
            <a:ext cx="1595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Zdroj</a:t>
            </a:r>
            <a:r>
              <a:rPr lang="en-US" sz="1400" dirty="0" smtClean="0"/>
              <a:t>: </a:t>
            </a:r>
            <a:r>
              <a:rPr lang="en-US" sz="1400" dirty="0" err="1" smtClean="0"/>
              <a:t>Vlastní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767468" y="5383392"/>
            <a:ext cx="1595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Zdroj</a:t>
            </a:r>
            <a:r>
              <a:rPr lang="en-US" sz="1400" dirty="0" smtClean="0"/>
              <a:t>: </a:t>
            </a:r>
            <a:r>
              <a:rPr lang="en-US" sz="1400" dirty="0" err="1" smtClean="0"/>
              <a:t>Vlastní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961311" y="3364880"/>
            <a:ext cx="1595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Zdroj</a:t>
            </a:r>
            <a:r>
              <a:rPr lang="en-US" sz="1400" dirty="0" smtClean="0"/>
              <a:t>: </a:t>
            </a:r>
            <a:r>
              <a:rPr lang="en-US" sz="1400" dirty="0" err="1" smtClean="0"/>
              <a:t>Vlastní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961311" y="5422207"/>
            <a:ext cx="1595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Zdroj</a:t>
            </a:r>
            <a:r>
              <a:rPr lang="en-US" sz="1400" dirty="0" smtClean="0"/>
              <a:t>: </a:t>
            </a:r>
            <a:r>
              <a:rPr lang="en-US" sz="1400" dirty="0" err="1" smtClean="0"/>
              <a:t>Vlastní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5313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 smtClean="0"/>
              <a:t>Závěr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Cíl</a:t>
            </a:r>
            <a:r>
              <a:rPr lang="en-US" dirty="0" smtClean="0"/>
              <a:t> </a:t>
            </a:r>
            <a:r>
              <a:rPr lang="en-US" dirty="0" err="1" smtClean="0"/>
              <a:t>byl</a:t>
            </a:r>
            <a:r>
              <a:rPr lang="en-US" dirty="0" smtClean="0"/>
              <a:t> </a:t>
            </a:r>
            <a:r>
              <a:rPr lang="en-US" dirty="0" err="1" smtClean="0"/>
              <a:t>splněn</a:t>
            </a:r>
            <a:endParaRPr lang="en-US" dirty="0" smtClean="0"/>
          </a:p>
          <a:p>
            <a:r>
              <a:rPr lang="en-US" dirty="0" err="1" smtClean="0"/>
              <a:t>Návrh</a:t>
            </a:r>
            <a:r>
              <a:rPr lang="en-US" dirty="0" smtClean="0"/>
              <a:t> </a:t>
            </a:r>
            <a:r>
              <a:rPr lang="en-US" dirty="0" err="1" smtClean="0"/>
              <a:t>zajímavě</a:t>
            </a:r>
            <a:r>
              <a:rPr lang="en-US" dirty="0" smtClean="0"/>
              <a:t> </a:t>
            </a:r>
            <a:r>
              <a:rPr lang="en-US" dirty="0" err="1" smtClean="0"/>
              <a:t>řešeného</a:t>
            </a:r>
            <a:r>
              <a:rPr lang="en-US" dirty="0" smtClean="0"/>
              <a:t> </a:t>
            </a:r>
            <a:r>
              <a:rPr lang="en-US" dirty="0" err="1" smtClean="0"/>
              <a:t>objektu</a:t>
            </a:r>
            <a:endParaRPr lang="en-US" dirty="0" smtClean="0"/>
          </a:p>
          <a:p>
            <a:r>
              <a:rPr lang="en-US" dirty="0" err="1" smtClean="0"/>
              <a:t>Splnění</a:t>
            </a:r>
            <a:r>
              <a:rPr lang="en-US" dirty="0" smtClean="0"/>
              <a:t> </a:t>
            </a:r>
            <a:r>
              <a:rPr lang="en-US" dirty="0" err="1" smtClean="0"/>
              <a:t>nízkoenergetických</a:t>
            </a:r>
            <a:r>
              <a:rPr lang="en-US" dirty="0" smtClean="0"/>
              <a:t> </a:t>
            </a:r>
            <a:r>
              <a:rPr lang="en-US" dirty="0" err="1" smtClean="0"/>
              <a:t>požadavků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532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 smtClean="0"/>
              <a:t>Otázky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vedoucího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práce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841500"/>
            <a:ext cx="8337833" cy="3689821"/>
          </a:xfrm>
        </p:spPr>
        <p:txBody>
          <a:bodyPr/>
          <a:lstStyle/>
          <a:p>
            <a:r>
              <a:rPr lang="en-US" u="sng" dirty="0" err="1"/>
              <a:t>Jaký</a:t>
            </a:r>
            <a:r>
              <a:rPr lang="en-US" u="sng" dirty="0"/>
              <a:t> </a:t>
            </a:r>
            <a:r>
              <a:rPr lang="en-US" u="sng" dirty="0" err="1"/>
              <a:t>materiál</a:t>
            </a:r>
            <a:r>
              <a:rPr lang="en-US" u="sng" dirty="0"/>
              <a:t> </a:t>
            </a:r>
            <a:r>
              <a:rPr lang="en-US" u="sng" dirty="0" err="1"/>
              <a:t>klempířských</a:t>
            </a:r>
            <a:r>
              <a:rPr lang="en-US" u="sng" dirty="0"/>
              <a:t> </a:t>
            </a:r>
            <a:r>
              <a:rPr lang="en-US" u="sng" dirty="0" err="1"/>
              <a:t>výrobků</a:t>
            </a:r>
            <a:r>
              <a:rPr lang="en-US" u="sng" dirty="0"/>
              <a:t> </a:t>
            </a:r>
            <a:r>
              <a:rPr lang="en-US" u="sng" dirty="0" err="1"/>
              <a:t>byste</a:t>
            </a:r>
            <a:r>
              <a:rPr lang="en-US" u="sng" dirty="0"/>
              <a:t> </a:t>
            </a:r>
            <a:r>
              <a:rPr lang="en-US" u="sng" dirty="0" err="1"/>
              <a:t>doporučil</a:t>
            </a:r>
            <a:r>
              <a:rPr lang="en-US" u="sng" dirty="0"/>
              <a:t> </a:t>
            </a:r>
            <a:r>
              <a:rPr lang="en-US" u="sng" dirty="0" err="1"/>
              <a:t>investorovi</a:t>
            </a:r>
            <a:r>
              <a:rPr lang="en-US" u="sng" dirty="0"/>
              <a:t>, </a:t>
            </a:r>
            <a:r>
              <a:rPr lang="en-US" u="sng" dirty="0" err="1"/>
              <a:t>který</a:t>
            </a:r>
            <a:r>
              <a:rPr lang="en-US" u="sng" dirty="0"/>
              <a:t> by </a:t>
            </a:r>
            <a:r>
              <a:rPr lang="en-US" u="sng" dirty="0" err="1"/>
              <a:t>upřednostnil</a:t>
            </a:r>
            <a:r>
              <a:rPr lang="en-US" u="sng" dirty="0"/>
              <a:t> </a:t>
            </a:r>
            <a:r>
              <a:rPr lang="en-US" u="sng" dirty="0" err="1"/>
              <a:t>delší</a:t>
            </a:r>
            <a:r>
              <a:rPr lang="en-US" u="sng" dirty="0"/>
              <a:t> </a:t>
            </a:r>
            <a:r>
              <a:rPr lang="en-US" u="sng" dirty="0" err="1"/>
              <a:t>životnost</a:t>
            </a:r>
            <a:r>
              <a:rPr lang="en-US" u="sng" dirty="0"/>
              <a:t> a </a:t>
            </a:r>
            <a:r>
              <a:rPr lang="en-US" u="sng" dirty="0" err="1"/>
              <a:t>méně</a:t>
            </a:r>
            <a:r>
              <a:rPr lang="en-US" u="sng" dirty="0"/>
              <a:t> </a:t>
            </a:r>
            <a:r>
              <a:rPr lang="en-US" u="sng" dirty="0" err="1"/>
              <a:t>častý</a:t>
            </a:r>
            <a:r>
              <a:rPr lang="en-US" u="sng" dirty="0"/>
              <a:t> </a:t>
            </a:r>
            <a:r>
              <a:rPr lang="en-US" u="sng" dirty="0" err="1"/>
              <a:t>nátěr</a:t>
            </a:r>
            <a:r>
              <a:rPr lang="en-US" u="sng" dirty="0"/>
              <a:t> </a:t>
            </a:r>
            <a:r>
              <a:rPr lang="en-US" u="sng" dirty="0" err="1"/>
              <a:t>před</a:t>
            </a:r>
            <a:r>
              <a:rPr lang="en-US" u="sng" dirty="0"/>
              <a:t> </a:t>
            </a:r>
            <a:r>
              <a:rPr lang="en-US" u="sng" dirty="0" err="1"/>
              <a:t>finančními</a:t>
            </a:r>
            <a:r>
              <a:rPr lang="en-US" u="sng" dirty="0"/>
              <a:t> </a:t>
            </a:r>
            <a:r>
              <a:rPr lang="en-US" u="sng" dirty="0" err="1"/>
              <a:t>náklady</a:t>
            </a:r>
            <a:r>
              <a:rPr lang="en-US" u="sng" dirty="0" smtClean="0"/>
              <a:t>?</a:t>
            </a:r>
          </a:p>
          <a:p>
            <a:endParaRPr lang="en-US" u="sng" dirty="0"/>
          </a:p>
          <a:p>
            <a:r>
              <a:rPr lang="en-US" i="1" dirty="0" smtClean="0"/>
              <a:t>1. </a:t>
            </a:r>
            <a:r>
              <a:rPr lang="en-US" i="1" dirty="0" err="1" smtClean="0"/>
              <a:t>Pozinkovaný</a:t>
            </a:r>
            <a:r>
              <a:rPr lang="en-US" i="1" dirty="0" smtClean="0"/>
              <a:t> </a:t>
            </a:r>
            <a:r>
              <a:rPr lang="en-US" i="1" dirty="0" err="1" smtClean="0"/>
              <a:t>plech</a:t>
            </a:r>
            <a:r>
              <a:rPr lang="en-US" i="1" dirty="0" smtClean="0"/>
              <a:t> – </a:t>
            </a:r>
            <a:r>
              <a:rPr lang="en-US" i="1" dirty="0" err="1" smtClean="0"/>
              <a:t>nejlevnější</a:t>
            </a:r>
            <a:r>
              <a:rPr lang="en-US" i="1" dirty="0" smtClean="0"/>
              <a:t>,</a:t>
            </a:r>
          </a:p>
          <a:p>
            <a:r>
              <a:rPr lang="en-US" i="1" dirty="0" smtClean="0"/>
              <a:t>2. </a:t>
            </a:r>
            <a:r>
              <a:rPr lang="en-US" i="1" dirty="0" err="1" smtClean="0"/>
              <a:t>Titanzinkový</a:t>
            </a:r>
            <a:r>
              <a:rPr lang="en-US" i="1" dirty="0" smtClean="0"/>
              <a:t> </a:t>
            </a:r>
            <a:r>
              <a:rPr lang="en-US" i="1" dirty="0" err="1" smtClean="0"/>
              <a:t>plech</a:t>
            </a:r>
            <a:r>
              <a:rPr lang="en-US" i="1" dirty="0" smtClean="0"/>
              <a:t> – </a:t>
            </a:r>
            <a:r>
              <a:rPr lang="en-US" i="1" dirty="0" err="1" smtClean="0"/>
              <a:t>draží</a:t>
            </a:r>
            <a:r>
              <a:rPr lang="en-US" i="1" dirty="0" smtClean="0"/>
              <a:t>, ale </a:t>
            </a:r>
            <a:r>
              <a:rPr lang="en-US" i="1" dirty="0" err="1" smtClean="0"/>
              <a:t>vysoká</a:t>
            </a:r>
            <a:r>
              <a:rPr lang="en-US" i="1" dirty="0" smtClean="0"/>
              <a:t> </a:t>
            </a:r>
            <a:r>
              <a:rPr lang="en-US" i="1" dirty="0" err="1" smtClean="0"/>
              <a:t>životnost</a:t>
            </a:r>
            <a:r>
              <a:rPr lang="en-US" i="1" dirty="0" smtClean="0"/>
              <a:t>, </a:t>
            </a:r>
            <a:r>
              <a:rPr lang="en-US" i="1" dirty="0" err="1" smtClean="0"/>
              <a:t>minimální</a:t>
            </a:r>
            <a:r>
              <a:rPr lang="en-US" i="1" dirty="0" smtClean="0"/>
              <a:t> </a:t>
            </a:r>
            <a:r>
              <a:rPr lang="en-US" i="1" dirty="0" err="1" smtClean="0"/>
              <a:t>náklady</a:t>
            </a:r>
            <a:r>
              <a:rPr lang="en-US" i="1" dirty="0" smtClean="0"/>
              <a:t> </a:t>
            </a:r>
            <a:r>
              <a:rPr lang="en-US" i="1" dirty="0" err="1" smtClean="0"/>
              <a:t>na</a:t>
            </a:r>
            <a:r>
              <a:rPr lang="en-US" i="1" dirty="0" smtClean="0"/>
              <a:t> </a:t>
            </a:r>
            <a:r>
              <a:rPr lang="en-US" i="1" dirty="0" err="1" smtClean="0"/>
              <a:t>údržbu</a:t>
            </a:r>
            <a:r>
              <a:rPr lang="en-US" i="1" dirty="0" smtClean="0"/>
              <a:t>,</a:t>
            </a:r>
          </a:p>
          <a:p>
            <a:r>
              <a:rPr lang="en-US" i="1" dirty="0" smtClean="0"/>
              <a:t>3. </a:t>
            </a:r>
            <a:r>
              <a:rPr lang="en-US" i="1" dirty="0" err="1" smtClean="0"/>
              <a:t>Poplastovaný</a:t>
            </a:r>
            <a:r>
              <a:rPr lang="en-US" i="1" dirty="0" smtClean="0"/>
              <a:t> </a:t>
            </a:r>
            <a:r>
              <a:rPr lang="en-US" i="1" dirty="0" err="1" smtClean="0"/>
              <a:t>plech</a:t>
            </a:r>
            <a:r>
              <a:rPr lang="en-US" i="1" dirty="0" smtClean="0"/>
              <a:t> – </a:t>
            </a:r>
            <a:r>
              <a:rPr lang="en-US" i="1" dirty="0" err="1" smtClean="0"/>
              <a:t>vysoká</a:t>
            </a:r>
            <a:r>
              <a:rPr lang="en-US" i="1" dirty="0" smtClean="0"/>
              <a:t> </a:t>
            </a:r>
            <a:r>
              <a:rPr lang="en-US" i="1" dirty="0" err="1" smtClean="0"/>
              <a:t>odolnost</a:t>
            </a:r>
            <a:r>
              <a:rPr lang="en-US" i="1" dirty="0" smtClean="0"/>
              <a:t> </a:t>
            </a:r>
            <a:r>
              <a:rPr lang="en-US" i="1" dirty="0" err="1" smtClean="0"/>
              <a:t>vůči</a:t>
            </a:r>
            <a:r>
              <a:rPr lang="en-US" i="1" dirty="0" smtClean="0"/>
              <a:t> </a:t>
            </a:r>
            <a:r>
              <a:rPr lang="en-US" i="1" dirty="0" err="1" smtClean="0"/>
              <a:t>korozi</a:t>
            </a:r>
            <a:r>
              <a:rPr lang="en-US" i="1" dirty="0" smtClean="0"/>
              <a:t>.</a:t>
            </a:r>
          </a:p>
          <a:p>
            <a:endParaRPr lang="en-US" i="1" dirty="0"/>
          </a:p>
          <a:p>
            <a:endParaRPr lang="en-US" dirty="0" smtClean="0"/>
          </a:p>
          <a:p>
            <a:endParaRPr lang="en-US" i="1" dirty="0" smtClean="0"/>
          </a:p>
          <a:p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9039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 smtClean="0"/>
              <a:t>Otázky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oponenta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err="1" smtClean="0"/>
              <a:t>Charakterizujte</a:t>
            </a:r>
            <a:r>
              <a:rPr lang="en-US" u="sng" dirty="0" smtClean="0"/>
              <a:t> </a:t>
            </a:r>
            <a:r>
              <a:rPr lang="en-US" u="sng" dirty="0" err="1" smtClean="0"/>
              <a:t>komínový</a:t>
            </a:r>
            <a:r>
              <a:rPr lang="en-US" u="sng" dirty="0" smtClean="0"/>
              <a:t> </a:t>
            </a:r>
            <a:r>
              <a:rPr lang="en-US" u="sng" dirty="0" err="1" smtClean="0"/>
              <a:t>systém</a:t>
            </a:r>
            <a:r>
              <a:rPr lang="en-US" u="sng" dirty="0" smtClean="0"/>
              <a:t> </a:t>
            </a:r>
            <a:r>
              <a:rPr lang="en-US" u="sng" dirty="0" err="1" smtClean="0"/>
              <a:t>Heluz</a:t>
            </a:r>
            <a:r>
              <a:rPr lang="en-US" u="sng" dirty="0" smtClean="0"/>
              <a:t> </a:t>
            </a:r>
            <a:r>
              <a:rPr lang="en-US" u="sng" dirty="0" err="1" smtClean="0"/>
              <a:t>Klasik</a:t>
            </a:r>
            <a:r>
              <a:rPr lang="en-US" u="sng" dirty="0" smtClean="0"/>
              <a:t>?</a:t>
            </a:r>
          </a:p>
          <a:p>
            <a:endParaRPr lang="en-US" dirty="0"/>
          </a:p>
          <a:p>
            <a:r>
              <a:rPr lang="en-US" i="1" dirty="0" err="1" smtClean="0"/>
              <a:t>Komínové</a:t>
            </a:r>
            <a:r>
              <a:rPr lang="en-US" i="1" dirty="0" smtClean="0"/>
              <a:t> </a:t>
            </a:r>
            <a:r>
              <a:rPr lang="en-US" i="1" dirty="0" err="1" smtClean="0"/>
              <a:t>těleso</a:t>
            </a:r>
            <a:r>
              <a:rPr lang="en-US" i="1" dirty="0" smtClean="0"/>
              <a:t> </a:t>
            </a:r>
            <a:r>
              <a:rPr lang="en-US" i="1" dirty="0" err="1" smtClean="0"/>
              <a:t>určeno</a:t>
            </a:r>
            <a:r>
              <a:rPr lang="en-US" i="1" dirty="0" smtClean="0"/>
              <a:t> pro </a:t>
            </a:r>
            <a:r>
              <a:rPr lang="en-US" i="1" dirty="0" err="1" smtClean="0"/>
              <a:t>pevná</a:t>
            </a:r>
            <a:r>
              <a:rPr lang="en-US" i="1" dirty="0" smtClean="0"/>
              <a:t> </a:t>
            </a:r>
            <a:r>
              <a:rPr lang="en-US" i="1" dirty="0" err="1" smtClean="0"/>
              <a:t>paliva</a:t>
            </a:r>
            <a:r>
              <a:rPr lang="en-US" i="1" dirty="0" smtClean="0"/>
              <a:t>,</a:t>
            </a:r>
          </a:p>
          <a:p>
            <a:r>
              <a:rPr lang="en-US" i="1" dirty="0" err="1" smtClean="0"/>
              <a:t>Odolnost</a:t>
            </a:r>
            <a:r>
              <a:rPr lang="en-US" i="1" dirty="0" smtClean="0"/>
              <a:t> </a:t>
            </a:r>
            <a:r>
              <a:rPr lang="en-US" i="1" dirty="0" err="1" smtClean="0"/>
              <a:t>vysokým</a:t>
            </a:r>
            <a:r>
              <a:rPr lang="en-US" i="1" dirty="0" smtClean="0"/>
              <a:t> </a:t>
            </a:r>
            <a:r>
              <a:rPr lang="en-US" i="1" dirty="0" err="1" smtClean="0"/>
              <a:t>teplotám</a:t>
            </a:r>
            <a:r>
              <a:rPr lang="en-US" i="1" dirty="0" smtClean="0"/>
              <a:t>, </a:t>
            </a:r>
            <a:r>
              <a:rPr lang="en-US" i="1" dirty="0" err="1" smtClean="0"/>
              <a:t>korozi</a:t>
            </a:r>
            <a:r>
              <a:rPr lang="en-US" i="1" dirty="0" smtClean="0"/>
              <a:t> a </a:t>
            </a:r>
            <a:r>
              <a:rPr lang="en-US" i="1" dirty="0" err="1" smtClean="0"/>
              <a:t>kyselinám</a:t>
            </a:r>
            <a:r>
              <a:rPr lang="en-US" i="1" dirty="0" smtClean="0"/>
              <a:t>,</a:t>
            </a:r>
          </a:p>
          <a:p>
            <a:r>
              <a:rPr lang="en-US" i="1" dirty="0" err="1" smtClean="0"/>
              <a:t>Teplota</a:t>
            </a:r>
            <a:r>
              <a:rPr lang="en-US" i="1" dirty="0" smtClean="0"/>
              <a:t> </a:t>
            </a:r>
            <a:r>
              <a:rPr lang="en-US" i="1" dirty="0" err="1" smtClean="0"/>
              <a:t>spalin</a:t>
            </a:r>
            <a:r>
              <a:rPr lang="en-US" i="1" dirty="0" smtClean="0"/>
              <a:t> 600°C,</a:t>
            </a:r>
          </a:p>
          <a:p>
            <a:r>
              <a:rPr lang="en-US" i="1" dirty="0" err="1" smtClean="0"/>
              <a:t>Požární</a:t>
            </a:r>
            <a:r>
              <a:rPr lang="en-US" i="1" dirty="0" smtClean="0"/>
              <a:t> </a:t>
            </a:r>
            <a:r>
              <a:rPr lang="en-US" i="1" dirty="0" err="1" smtClean="0"/>
              <a:t>odolnost</a:t>
            </a:r>
            <a:r>
              <a:rPr lang="en-US" i="1" dirty="0" smtClean="0"/>
              <a:t> EI 90.</a:t>
            </a:r>
            <a:endParaRPr lang="en-US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9106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788" y="4133272"/>
            <a:ext cx="6477000" cy="472282"/>
          </a:xfrm>
        </p:spPr>
        <p:txBody>
          <a:bodyPr/>
          <a:lstStyle/>
          <a:p>
            <a:r>
              <a:rPr lang="en-US" sz="3200" b="1" dirty="0" err="1" smtClean="0"/>
              <a:t>Děkuji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Vám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za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pozornost</a:t>
            </a:r>
            <a:endParaRPr lang="en-US" sz="3200" b="1" dirty="0"/>
          </a:p>
        </p:txBody>
      </p:sp>
      <p:pic>
        <p:nvPicPr>
          <p:cNvPr id="7" name="Picture Placeholder 6" descr="2 (kopie).pdf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3" r="-13773" b="29410"/>
          <a:stretch/>
        </p:blipFill>
        <p:spPr>
          <a:xfrm>
            <a:off x="175418" y="223838"/>
            <a:ext cx="6858000" cy="303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848813" y="3247711"/>
            <a:ext cx="1595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Zdroj</a:t>
            </a:r>
            <a:r>
              <a:rPr lang="en-US" sz="1400" dirty="0" smtClean="0"/>
              <a:t>: </a:t>
            </a:r>
            <a:r>
              <a:rPr lang="en-US" sz="1400" dirty="0" err="1" smtClean="0"/>
              <a:t>Vlastní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474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 smtClean="0"/>
              <a:t>Cíl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práce</a:t>
            </a:r>
            <a:r>
              <a:rPr lang="en-US" sz="3200" b="1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Cílem</a:t>
            </a:r>
            <a:r>
              <a:rPr lang="en-US" dirty="0" smtClean="0"/>
              <a:t> </a:t>
            </a:r>
            <a:r>
              <a:rPr lang="en-US" dirty="0" err="1" smtClean="0"/>
              <a:t>práce</a:t>
            </a:r>
            <a:r>
              <a:rPr lang="en-US" dirty="0" smtClean="0"/>
              <a:t> je </a:t>
            </a:r>
            <a:r>
              <a:rPr lang="en-US" dirty="0" err="1" smtClean="0"/>
              <a:t>architektonická</a:t>
            </a:r>
            <a:r>
              <a:rPr lang="en-US" dirty="0" smtClean="0"/>
              <a:t> </a:t>
            </a:r>
            <a:r>
              <a:rPr lang="en-US" dirty="0" err="1" smtClean="0"/>
              <a:t>studie</a:t>
            </a:r>
            <a:r>
              <a:rPr lang="en-US" dirty="0" smtClean="0"/>
              <a:t> a </a:t>
            </a:r>
            <a:r>
              <a:rPr lang="en-US" dirty="0" err="1" smtClean="0"/>
              <a:t>stavební</a:t>
            </a:r>
            <a:r>
              <a:rPr lang="en-US" dirty="0" smtClean="0"/>
              <a:t> </a:t>
            </a:r>
            <a:r>
              <a:rPr lang="en-US" dirty="0" err="1" smtClean="0"/>
              <a:t>část</a:t>
            </a:r>
            <a:r>
              <a:rPr lang="en-US" dirty="0" smtClean="0"/>
              <a:t> </a:t>
            </a:r>
            <a:r>
              <a:rPr lang="en-US" dirty="0" err="1" smtClean="0"/>
              <a:t>projektu</a:t>
            </a:r>
            <a:r>
              <a:rPr lang="en-US" dirty="0" smtClean="0"/>
              <a:t> pro </a:t>
            </a:r>
            <a:r>
              <a:rPr lang="en-US" dirty="0" err="1" smtClean="0"/>
              <a:t>stavební</a:t>
            </a:r>
            <a:r>
              <a:rPr lang="en-US" dirty="0" smtClean="0"/>
              <a:t> </a:t>
            </a:r>
            <a:r>
              <a:rPr lang="en-US" dirty="0" err="1" smtClean="0"/>
              <a:t>povolení</a:t>
            </a:r>
            <a:r>
              <a:rPr lang="en-US" dirty="0" smtClean="0"/>
              <a:t> </a:t>
            </a:r>
            <a:r>
              <a:rPr lang="en-US" dirty="0" err="1" smtClean="0"/>
              <a:t>nízkoenergetického</a:t>
            </a:r>
            <a:r>
              <a:rPr lang="en-US" dirty="0" smtClean="0"/>
              <a:t> </a:t>
            </a:r>
            <a:r>
              <a:rPr lang="en-US" dirty="0" err="1" smtClean="0"/>
              <a:t>domu</a:t>
            </a:r>
            <a:r>
              <a:rPr lang="en-US" dirty="0" smtClean="0"/>
              <a:t> s </a:t>
            </a:r>
            <a:r>
              <a:rPr lang="en-US" dirty="0" err="1" smtClean="0"/>
              <a:t>malou</a:t>
            </a:r>
            <a:r>
              <a:rPr lang="en-US" dirty="0" smtClean="0"/>
              <a:t> </a:t>
            </a:r>
            <a:r>
              <a:rPr lang="en-US" dirty="0" err="1" smtClean="0"/>
              <a:t>provozovnou</a:t>
            </a:r>
            <a:r>
              <a:rPr lang="en-US" dirty="0" smtClean="0"/>
              <a:t> </a:t>
            </a:r>
            <a:r>
              <a:rPr lang="en-US" dirty="0" err="1" smtClean="0"/>
              <a:t>majitele</a:t>
            </a:r>
            <a:r>
              <a:rPr lang="en-US" dirty="0" smtClean="0"/>
              <a:t> </a:t>
            </a:r>
            <a:r>
              <a:rPr lang="en-US" dirty="0" err="1" smtClean="0"/>
              <a:t>domu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0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 smtClean="0"/>
              <a:t>Umístění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pic>
        <p:nvPicPr>
          <p:cNvPr id="4" name="Content Placeholder 3" descr="Situace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4" r="31556" b="14534"/>
          <a:stretch/>
        </p:blipFill>
        <p:spPr>
          <a:xfrm>
            <a:off x="457200" y="2172645"/>
            <a:ext cx="4002602" cy="2932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ituace širších vztahů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11" y="2172645"/>
            <a:ext cx="3956716" cy="2989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431952" y="5197971"/>
            <a:ext cx="1595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Zdroj</a:t>
            </a:r>
            <a:r>
              <a:rPr lang="en-US" sz="1400" dirty="0" smtClean="0"/>
              <a:t>: </a:t>
            </a:r>
            <a:r>
              <a:rPr lang="en-US" sz="1400" dirty="0" err="1" smtClean="0"/>
              <a:t>Vlastní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433271" y="5197971"/>
            <a:ext cx="1595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Zdroj</a:t>
            </a:r>
            <a:r>
              <a:rPr lang="en-US" sz="1400" dirty="0" smtClean="0"/>
              <a:t>: </a:t>
            </a:r>
            <a:r>
              <a:rPr lang="en-US" sz="1400" dirty="0" err="1" smtClean="0"/>
              <a:t>Vlastní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617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 smtClean="0"/>
              <a:t>Dispozice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objektu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pic>
        <p:nvPicPr>
          <p:cNvPr id="5" name="Content Placeholder 4" descr="1.NP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36" r="-7636"/>
          <a:stretch>
            <a:fillRect/>
          </a:stretch>
        </p:blipFill>
        <p:spPr>
          <a:xfrm>
            <a:off x="457200" y="1841500"/>
            <a:ext cx="6508750" cy="3755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237137" y="5407223"/>
            <a:ext cx="1595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Zdroj</a:t>
            </a:r>
            <a:r>
              <a:rPr lang="en-US" sz="1400" dirty="0" smtClean="0"/>
              <a:t>: </a:t>
            </a:r>
            <a:r>
              <a:rPr lang="en-US" sz="1400" dirty="0" err="1" smtClean="0"/>
              <a:t>Vlastní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674989" y="2235620"/>
            <a:ext cx="2235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Půdorys</a:t>
            </a:r>
            <a:r>
              <a:rPr lang="en-US" sz="2000" dirty="0" smtClean="0"/>
              <a:t> 1.NP</a:t>
            </a:r>
          </a:p>
          <a:p>
            <a:endParaRPr lang="en-US" sz="2000" dirty="0"/>
          </a:p>
          <a:p>
            <a:pPr marL="342900" indent="-342900">
              <a:buFont typeface="Wingdings" charset="2"/>
              <a:buChar char="§"/>
            </a:pPr>
            <a:r>
              <a:rPr lang="en-US" sz="2000" dirty="0" err="1" smtClean="0"/>
              <a:t>Rozměry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28,4 x 19,85m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145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 smtClean="0"/>
              <a:t>Dispozice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objektu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pic>
        <p:nvPicPr>
          <p:cNvPr id="6" name="Content Placeholder 5" descr="1.NP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8" r="14846" b="10097"/>
          <a:stretch/>
        </p:blipFill>
        <p:spPr>
          <a:xfrm>
            <a:off x="1743396" y="1714500"/>
            <a:ext cx="3325818" cy="392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715324" y="5407223"/>
            <a:ext cx="1595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Zdroj</a:t>
            </a:r>
            <a:r>
              <a:rPr lang="en-US" sz="1400" dirty="0" smtClean="0"/>
              <a:t>: </a:t>
            </a:r>
            <a:r>
              <a:rPr lang="en-US" sz="1400" dirty="0" err="1" smtClean="0"/>
              <a:t>Vlastní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069215" y="2235620"/>
            <a:ext cx="3841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Půdorys</a:t>
            </a:r>
            <a:r>
              <a:rPr lang="en-US" sz="2000" dirty="0" smtClean="0"/>
              <a:t> 1.NP – </a:t>
            </a:r>
            <a:r>
              <a:rPr lang="en-US" sz="2000" dirty="0" err="1" smtClean="0"/>
              <a:t>Obytná</a:t>
            </a:r>
            <a:r>
              <a:rPr lang="en-US" sz="2000" dirty="0" smtClean="0"/>
              <a:t> </a:t>
            </a:r>
            <a:r>
              <a:rPr lang="en-US" sz="2000" dirty="0" err="1" smtClean="0"/>
              <a:t>část</a:t>
            </a:r>
            <a:endParaRPr lang="en-US" sz="2000" dirty="0" smtClean="0"/>
          </a:p>
          <a:p>
            <a:endParaRPr lang="en-US" sz="2000" dirty="0"/>
          </a:p>
          <a:p>
            <a:pPr marL="457200" indent="-457200">
              <a:buFont typeface="Wingdings" charset="2"/>
              <a:buChar char="§"/>
            </a:pPr>
            <a:r>
              <a:rPr lang="en-US" sz="2000" dirty="0" err="1" smtClean="0"/>
              <a:t>Oddělení</a:t>
            </a:r>
            <a:r>
              <a:rPr lang="en-US" sz="2000" dirty="0" smtClean="0"/>
              <a:t> od </a:t>
            </a:r>
            <a:r>
              <a:rPr lang="en-US" sz="2000" dirty="0" err="1" smtClean="0"/>
              <a:t>pracovní</a:t>
            </a:r>
            <a:r>
              <a:rPr lang="en-US" sz="2000" dirty="0" smtClean="0"/>
              <a:t> </a:t>
            </a:r>
            <a:r>
              <a:rPr lang="en-US" sz="2000" dirty="0" err="1" smtClean="0"/>
              <a:t>části</a:t>
            </a:r>
            <a:r>
              <a:rPr lang="en-US" sz="2000" dirty="0" smtClean="0"/>
              <a:t> </a:t>
            </a:r>
            <a:r>
              <a:rPr lang="en-US" sz="2000" dirty="0" err="1" smtClean="0"/>
              <a:t>firmy</a:t>
            </a:r>
            <a:endParaRPr lang="en-US" sz="2000" dirty="0" smtClean="0"/>
          </a:p>
          <a:p>
            <a:pPr marL="457200" indent="-457200">
              <a:buFont typeface="Wingdings" charset="2"/>
              <a:buChar char="§"/>
            </a:pPr>
            <a:r>
              <a:rPr lang="en-US" sz="2000" dirty="0" err="1" smtClean="0"/>
              <a:t>Vzdušný</a:t>
            </a:r>
            <a:r>
              <a:rPr lang="en-US" sz="2000" dirty="0" smtClean="0"/>
              <a:t> </a:t>
            </a:r>
            <a:r>
              <a:rPr lang="en-US" sz="2000" dirty="0" err="1" smtClean="0"/>
              <a:t>prostor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4801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 smtClean="0"/>
              <a:t>Dispozice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objektu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pic>
        <p:nvPicPr>
          <p:cNvPr id="20" name="Content Placeholder 19" descr="1.NP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" t="42610" r="53778" b="12298"/>
          <a:stretch/>
        </p:blipFill>
        <p:spPr>
          <a:xfrm>
            <a:off x="893279" y="2025857"/>
            <a:ext cx="3831411" cy="2907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547400" y="5105480"/>
            <a:ext cx="1595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Zdroj</a:t>
            </a:r>
            <a:r>
              <a:rPr lang="en-US" sz="1400" dirty="0" smtClean="0"/>
              <a:t>: </a:t>
            </a:r>
            <a:r>
              <a:rPr lang="en-US" sz="1400" dirty="0" err="1" smtClean="0"/>
              <a:t>Vlastní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142681" y="2235620"/>
            <a:ext cx="3767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Půdorys</a:t>
            </a:r>
            <a:r>
              <a:rPr lang="en-US" sz="2000" dirty="0" smtClean="0"/>
              <a:t> 1.NP – </a:t>
            </a:r>
            <a:r>
              <a:rPr lang="en-US" sz="2000" dirty="0" err="1" smtClean="0"/>
              <a:t>Zázemí</a:t>
            </a:r>
            <a:r>
              <a:rPr lang="en-US" sz="2000" dirty="0" smtClean="0"/>
              <a:t> </a:t>
            </a:r>
            <a:r>
              <a:rPr lang="en-US" sz="2000" dirty="0" err="1" smtClean="0"/>
              <a:t>firmy</a:t>
            </a:r>
            <a:endParaRPr lang="en-US" sz="2000" dirty="0" smtClean="0"/>
          </a:p>
          <a:p>
            <a:endParaRPr lang="en-US" sz="2000" dirty="0"/>
          </a:p>
          <a:p>
            <a:pPr marL="342900" indent="-342900">
              <a:buFont typeface="Wingdings" charset="2"/>
              <a:buChar char="§"/>
            </a:pPr>
            <a:r>
              <a:rPr lang="en-US" sz="2000" dirty="0" err="1" smtClean="0"/>
              <a:t>Oddělení</a:t>
            </a:r>
            <a:r>
              <a:rPr lang="en-US" sz="2000" dirty="0" smtClean="0"/>
              <a:t> </a:t>
            </a:r>
            <a:r>
              <a:rPr lang="en-US" sz="2000" dirty="0" err="1" smtClean="0"/>
              <a:t>akustickou</a:t>
            </a:r>
            <a:r>
              <a:rPr lang="en-US" sz="2000" dirty="0" smtClean="0"/>
              <a:t> </a:t>
            </a:r>
            <a:r>
              <a:rPr lang="en-US" sz="2000" dirty="0" err="1" smtClean="0"/>
              <a:t>stěnou</a:t>
            </a:r>
            <a:endParaRPr lang="en-US" sz="2000" dirty="0" smtClean="0"/>
          </a:p>
          <a:p>
            <a:pPr marL="342900" indent="-342900">
              <a:buFont typeface="Wingdings" charset="2"/>
              <a:buChar char="§"/>
            </a:pPr>
            <a:r>
              <a:rPr lang="en-US" sz="2000" dirty="0" err="1" smtClean="0"/>
              <a:t>Vlastní</a:t>
            </a:r>
            <a:r>
              <a:rPr lang="en-US" sz="2000" dirty="0" smtClean="0"/>
              <a:t> </a:t>
            </a:r>
            <a:r>
              <a:rPr lang="en-US" sz="2000" dirty="0" err="1" smtClean="0"/>
              <a:t>vstup</a:t>
            </a:r>
            <a:r>
              <a:rPr lang="en-US" sz="2000" dirty="0" smtClean="0"/>
              <a:t> do </a:t>
            </a:r>
            <a:r>
              <a:rPr lang="en-US" sz="2000" dirty="0" err="1" smtClean="0"/>
              <a:t>objektu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394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 smtClean="0"/>
              <a:t>Dispozice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objektu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pic>
        <p:nvPicPr>
          <p:cNvPr id="4" name="Content Placeholder 3" descr="2.NP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84" r="-17984"/>
          <a:stretch>
            <a:fillRect/>
          </a:stretch>
        </p:blipFill>
        <p:spPr>
          <a:xfrm>
            <a:off x="-308981" y="1841501"/>
            <a:ext cx="7274557" cy="364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23460" y="5407223"/>
            <a:ext cx="1595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Zdroj</a:t>
            </a:r>
            <a:r>
              <a:rPr lang="en-US" sz="1400" dirty="0" smtClean="0"/>
              <a:t>: </a:t>
            </a:r>
            <a:r>
              <a:rPr lang="en-US" sz="1400" dirty="0" err="1" smtClean="0"/>
              <a:t>Vlastní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961311" y="2235620"/>
            <a:ext cx="2949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Půdorys</a:t>
            </a:r>
            <a:r>
              <a:rPr lang="en-US" sz="2000" dirty="0" smtClean="0"/>
              <a:t> 2.NP – </a:t>
            </a:r>
            <a:r>
              <a:rPr lang="en-US" sz="2000" dirty="0" err="1" smtClean="0"/>
              <a:t>Obytná</a:t>
            </a:r>
            <a:r>
              <a:rPr lang="en-US" sz="2000" dirty="0" smtClean="0"/>
              <a:t> </a:t>
            </a:r>
            <a:r>
              <a:rPr lang="en-US" sz="2000" dirty="0" err="1" smtClean="0"/>
              <a:t>část</a:t>
            </a:r>
            <a:endParaRPr lang="en-US" sz="2000" dirty="0" smtClean="0"/>
          </a:p>
          <a:p>
            <a:endParaRPr lang="en-US" sz="2000" dirty="0"/>
          </a:p>
          <a:p>
            <a:pPr marL="342900" indent="-342900">
              <a:buFont typeface="Wingdings" charset="2"/>
              <a:buChar char="§"/>
            </a:pPr>
            <a:r>
              <a:rPr lang="en-US" sz="2000" dirty="0" err="1" smtClean="0"/>
              <a:t>Slouží</a:t>
            </a:r>
            <a:r>
              <a:rPr lang="en-US" sz="2000" dirty="0" smtClean="0"/>
              <a:t> pro </a:t>
            </a:r>
            <a:r>
              <a:rPr lang="en-US" sz="2000" dirty="0" err="1" smtClean="0"/>
              <a:t>odpočinek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02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762000"/>
            <a:ext cx="6721563" cy="952500"/>
          </a:xfrm>
        </p:spPr>
        <p:txBody>
          <a:bodyPr/>
          <a:lstStyle/>
          <a:p>
            <a:r>
              <a:rPr lang="en-US" sz="3200" b="1" dirty="0" err="1" smtClean="0"/>
              <a:t>Použité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materiály</a:t>
            </a:r>
            <a:r>
              <a:rPr lang="en-US" sz="3200" b="1" dirty="0" smtClean="0"/>
              <a:t> od </a:t>
            </a:r>
            <a:r>
              <a:rPr lang="en-US" sz="3200" b="1" dirty="0" err="1" smtClean="0"/>
              <a:t>firmy</a:t>
            </a:r>
            <a:r>
              <a:rPr lang="en-US" sz="3200" b="1" dirty="0" smtClean="0"/>
              <a:t> HELUZ</a:t>
            </a:r>
            <a:endParaRPr lang="en-US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824183"/>
            <a:ext cx="8988540" cy="3995776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 err="1" smtClean="0"/>
              <a:t>Obvodové</a:t>
            </a:r>
            <a:r>
              <a:rPr lang="en-US" u="sng" dirty="0" smtClean="0"/>
              <a:t> </a:t>
            </a:r>
            <a:r>
              <a:rPr lang="en-US" u="sng" dirty="0" err="1" smtClean="0"/>
              <a:t>zdivo</a:t>
            </a:r>
            <a:r>
              <a:rPr lang="en-US" u="sng" dirty="0" smtClean="0"/>
              <a:t>:</a:t>
            </a:r>
            <a:r>
              <a:rPr lang="en-US" dirty="0" smtClean="0"/>
              <a:t>  </a:t>
            </a:r>
            <a:r>
              <a:rPr lang="en-US" i="1" dirty="0" smtClean="0"/>
              <a:t>HELUZ 30 FAMILY</a:t>
            </a:r>
          </a:p>
          <a:p>
            <a:r>
              <a:rPr lang="en-US" u="sng" dirty="0" err="1" smtClean="0"/>
              <a:t>Snížené</a:t>
            </a:r>
            <a:r>
              <a:rPr lang="en-US" u="sng" dirty="0" smtClean="0"/>
              <a:t> </a:t>
            </a:r>
            <a:r>
              <a:rPr lang="en-US" u="sng" dirty="0" err="1" smtClean="0"/>
              <a:t>zdivo</a:t>
            </a:r>
            <a:r>
              <a:rPr lang="en-US" u="sng" dirty="0" smtClean="0"/>
              <a:t>:</a:t>
            </a:r>
            <a:r>
              <a:rPr lang="en-US" dirty="0" smtClean="0"/>
              <a:t> </a:t>
            </a:r>
            <a:r>
              <a:rPr lang="en-US" i="1" dirty="0" smtClean="0"/>
              <a:t>HELUZ 30 FAMILY</a:t>
            </a:r>
          </a:p>
          <a:p>
            <a:r>
              <a:rPr lang="en-US" u="sng" dirty="0" err="1" smtClean="0"/>
              <a:t>Akustické</a:t>
            </a:r>
            <a:r>
              <a:rPr lang="en-US" u="sng" dirty="0" smtClean="0"/>
              <a:t> </a:t>
            </a:r>
            <a:r>
              <a:rPr lang="en-US" u="sng" dirty="0" err="1" smtClean="0"/>
              <a:t>zdivo</a:t>
            </a:r>
            <a:r>
              <a:rPr lang="en-US" u="sng" dirty="0" smtClean="0"/>
              <a:t>:</a:t>
            </a:r>
            <a:r>
              <a:rPr lang="en-US" dirty="0" smtClean="0"/>
              <a:t> </a:t>
            </a:r>
            <a:r>
              <a:rPr lang="en-US" i="1" dirty="0" smtClean="0"/>
              <a:t>HELUZ AKU 30/33,3</a:t>
            </a:r>
          </a:p>
          <a:p>
            <a:r>
              <a:rPr lang="en-US" u="sng" dirty="0" err="1" smtClean="0"/>
              <a:t>Příčkové</a:t>
            </a:r>
            <a:r>
              <a:rPr lang="en-US" u="sng" dirty="0" smtClean="0"/>
              <a:t> </a:t>
            </a:r>
            <a:r>
              <a:rPr lang="en-US" u="sng" dirty="0" err="1" smtClean="0"/>
              <a:t>zdivo</a:t>
            </a:r>
            <a:r>
              <a:rPr lang="en-US" u="sng" dirty="0" smtClean="0"/>
              <a:t>:</a:t>
            </a:r>
            <a:r>
              <a:rPr lang="en-US" dirty="0" smtClean="0"/>
              <a:t> </a:t>
            </a:r>
            <a:r>
              <a:rPr lang="en-US" i="1" dirty="0" smtClean="0"/>
              <a:t>HELUZ 11,5</a:t>
            </a:r>
          </a:p>
          <a:p>
            <a:r>
              <a:rPr lang="en-US" u="sng" dirty="0" err="1" smtClean="0"/>
              <a:t>Zděný</a:t>
            </a:r>
            <a:r>
              <a:rPr lang="en-US" u="sng" dirty="0" smtClean="0"/>
              <a:t> </a:t>
            </a:r>
            <a:r>
              <a:rPr lang="en-US" u="sng" dirty="0" err="1" smtClean="0"/>
              <a:t>sloup</a:t>
            </a:r>
            <a:r>
              <a:rPr lang="en-US" u="sng" dirty="0" smtClean="0"/>
              <a:t>:</a:t>
            </a:r>
            <a:r>
              <a:rPr lang="en-US" dirty="0" smtClean="0"/>
              <a:t> </a:t>
            </a:r>
            <a:r>
              <a:rPr lang="en-US" i="1" dirty="0" smtClean="0"/>
              <a:t>HELUZ CV14</a:t>
            </a:r>
          </a:p>
          <a:p>
            <a:r>
              <a:rPr lang="en-US" u="sng" dirty="0" err="1" smtClean="0"/>
              <a:t>Cihelné</a:t>
            </a:r>
            <a:r>
              <a:rPr lang="en-US" u="sng" dirty="0" smtClean="0"/>
              <a:t> </a:t>
            </a:r>
            <a:r>
              <a:rPr lang="en-US" u="sng" dirty="0" err="1" smtClean="0"/>
              <a:t>komínové</a:t>
            </a:r>
            <a:r>
              <a:rPr lang="en-US" u="sng" dirty="0" smtClean="0"/>
              <a:t> </a:t>
            </a:r>
            <a:r>
              <a:rPr lang="en-US" u="sng" dirty="0" err="1" smtClean="0"/>
              <a:t>těleso</a:t>
            </a:r>
            <a:r>
              <a:rPr lang="en-US" u="sng" dirty="0" smtClean="0"/>
              <a:t>:</a:t>
            </a:r>
            <a:r>
              <a:rPr lang="en-US" dirty="0" smtClean="0"/>
              <a:t> </a:t>
            </a:r>
            <a:r>
              <a:rPr lang="en-US" i="1" dirty="0" smtClean="0"/>
              <a:t>HELUZ MULTI</a:t>
            </a:r>
          </a:p>
          <a:p>
            <a:r>
              <a:rPr lang="en-US" u="sng" dirty="0" err="1" smtClean="0"/>
              <a:t>Překlady</a:t>
            </a:r>
            <a:r>
              <a:rPr lang="en-US" u="sng" dirty="0" smtClean="0"/>
              <a:t>:</a:t>
            </a:r>
            <a:r>
              <a:rPr lang="en-US" dirty="0" smtClean="0"/>
              <a:t> </a:t>
            </a:r>
            <a:r>
              <a:rPr lang="en-US" i="1" dirty="0" smtClean="0"/>
              <a:t>HELUZ  23,8</a:t>
            </a:r>
          </a:p>
          <a:p>
            <a:r>
              <a:rPr lang="en-US" u="sng" dirty="0" err="1" smtClean="0"/>
              <a:t>Stropní</a:t>
            </a:r>
            <a:r>
              <a:rPr lang="en-US" u="sng" dirty="0" smtClean="0"/>
              <a:t> </a:t>
            </a:r>
            <a:r>
              <a:rPr lang="en-US" u="sng" dirty="0" err="1" smtClean="0"/>
              <a:t>nosníky</a:t>
            </a:r>
            <a:r>
              <a:rPr lang="en-US" u="sng" dirty="0" smtClean="0"/>
              <a:t>:</a:t>
            </a:r>
            <a:r>
              <a:rPr lang="en-US" dirty="0" smtClean="0"/>
              <a:t> </a:t>
            </a:r>
            <a:r>
              <a:rPr lang="en-US" i="1" dirty="0" err="1" smtClean="0"/>
              <a:t>Stropní</a:t>
            </a:r>
            <a:r>
              <a:rPr lang="en-US" i="1" dirty="0" smtClean="0"/>
              <a:t> </a:t>
            </a:r>
            <a:r>
              <a:rPr lang="en-US" i="1" dirty="0" err="1" smtClean="0"/>
              <a:t>nosníky</a:t>
            </a:r>
            <a:r>
              <a:rPr lang="en-US" i="1" dirty="0" smtClean="0"/>
              <a:t> HELUZ POT, </a:t>
            </a:r>
            <a:r>
              <a:rPr lang="en-US" i="1" dirty="0" err="1" smtClean="0"/>
              <a:t>keramické</a:t>
            </a:r>
            <a:r>
              <a:rPr lang="en-US" i="1" dirty="0" smtClean="0"/>
              <a:t> </a:t>
            </a:r>
            <a:r>
              <a:rPr lang="en-US" i="1" dirty="0" err="1" smtClean="0"/>
              <a:t>vložky</a:t>
            </a:r>
            <a:r>
              <a:rPr lang="en-US" i="1" dirty="0" smtClean="0"/>
              <a:t> MIAKO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52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 smtClean="0"/>
              <a:t>Navržené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skladby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konstrukcí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en-US" b="0" dirty="0" err="1" smtClean="0"/>
              <a:t>Obvodový</a:t>
            </a:r>
            <a:r>
              <a:rPr lang="en-US" b="0" dirty="0" smtClean="0"/>
              <a:t> </a:t>
            </a:r>
            <a:r>
              <a:rPr lang="en-US" b="0" dirty="0" err="1" smtClean="0"/>
              <a:t>plášť</a:t>
            </a:r>
            <a:r>
              <a:rPr lang="en-US" b="0" dirty="0" smtClean="0"/>
              <a:t>:</a:t>
            </a:r>
            <a:endParaRPr lang="en-US" b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279390" y="2241178"/>
            <a:ext cx="4494651" cy="2863959"/>
          </a:xfrm>
        </p:spPr>
        <p:txBody>
          <a:bodyPr/>
          <a:lstStyle/>
          <a:p>
            <a:r>
              <a:rPr lang="en-US" dirty="0" err="1" smtClean="0"/>
              <a:t>Součinitel</a:t>
            </a:r>
            <a:r>
              <a:rPr lang="en-US" dirty="0" smtClean="0"/>
              <a:t> </a:t>
            </a:r>
            <a:r>
              <a:rPr lang="en-US" dirty="0" err="1" smtClean="0"/>
              <a:t>prostupu</a:t>
            </a:r>
            <a:r>
              <a:rPr lang="en-US" dirty="0" smtClean="0"/>
              <a:t> </a:t>
            </a:r>
            <a:r>
              <a:rPr lang="en-US" dirty="0" err="1" smtClean="0"/>
              <a:t>tepla</a:t>
            </a:r>
            <a:r>
              <a:rPr lang="en-US" dirty="0" smtClean="0"/>
              <a:t>: 0,135 W/m</a:t>
            </a:r>
            <a:r>
              <a:rPr lang="en-US" baseline="30000" dirty="0" smtClean="0"/>
              <a:t>2</a:t>
            </a:r>
            <a:r>
              <a:rPr lang="en-US" dirty="0" smtClean="0"/>
              <a:t>K</a:t>
            </a:r>
          </a:p>
          <a:p>
            <a:r>
              <a:rPr lang="en-US" dirty="0" err="1" smtClean="0"/>
              <a:t>Skladba</a:t>
            </a:r>
            <a:r>
              <a:rPr lang="en-US" dirty="0" smtClean="0"/>
              <a:t> </a:t>
            </a:r>
            <a:r>
              <a:rPr lang="en-US" dirty="0" err="1" smtClean="0"/>
              <a:t>vyhovuje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10" name="Content Placeholder 9" descr="Skladby konstrukcí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754" b="-38754"/>
          <a:stretch>
            <a:fillRect/>
          </a:stretch>
        </p:blipFill>
        <p:spPr>
          <a:xfrm>
            <a:off x="352246" y="1711776"/>
            <a:ext cx="3566160" cy="2863959"/>
          </a:xfrm>
        </p:spPr>
      </p:pic>
      <p:sp>
        <p:nvSpPr>
          <p:cNvPr id="11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" y="1720907"/>
            <a:ext cx="3566160" cy="533136"/>
          </a:xfrm>
        </p:spPr>
        <p:txBody>
          <a:bodyPr/>
          <a:lstStyle/>
          <a:p>
            <a:pPr algn="l"/>
            <a:r>
              <a:rPr lang="en-US" b="0" dirty="0" err="1" smtClean="0"/>
              <a:t>Skladba</a:t>
            </a:r>
            <a:r>
              <a:rPr lang="en-US" b="0" dirty="0" smtClean="0"/>
              <a:t>: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160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189</TotalTime>
  <Words>438</Words>
  <Application>Microsoft Macintosh PowerPoint</Application>
  <PresentationFormat>On-screen Show (16:10)</PresentationFormat>
  <Paragraphs>110</Paragraphs>
  <Slides>18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Plaza</vt:lpstr>
      <vt:lpstr>Projekt rodinného domu s malou provozovnou s využitím prvků firmy HELUZ</vt:lpstr>
      <vt:lpstr>Cíl práce:</vt:lpstr>
      <vt:lpstr>Umístění:</vt:lpstr>
      <vt:lpstr>Dispozice objektu:</vt:lpstr>
      <vt:lpstr>Dispozice objektu:</vt:lpstr>
      <vt:lpstr>Dispozice objektu:</vt:lpstr>
      <vt:lpstr>Dispozice objektu:</vt:lpstr>
      <vt:lpstr>Použité materiály od firmy HELUZ</vt:lpstr>
      <vt:lpstr>Navržené skladby konstrukcí:</vt:lpstr>
      <vt:lpstr>Navržené skladby konstrukcí:</vt:lpstr>
      <vt:lpstr>Navržené skladby konstrukcí:</vt:lpstr>
      <vt:lpstr>Navržené skladby konstrukcí:</vt:lpstr>
      <vt:lpstr>Navržené skladby konstrukcí:</vt:lpstr>
      <vt:lpstr>Vizualizace:</vt:lpstr>
      <vt:lpstr>Závěr:</vt:lpstr>
      <vt:lpstr>Otázky vedoucího práce:</vt:lpstr>
      <vt:lpstr>Otázky oponenta:</vt:lpstr>
      <vt:lpstr>Děkuji Vám za pozornost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rodinného domu s malou provozovnou s využitím prvků firmy HELUZ</dc:title>
  <dc:creator>Jan Fošum</dc:creator>
  <cp:lastModifiedBy>Jan Fošum</cp:lastModifiedBy>
  <cp:revision>24</cp:revision>
  <dcterms:created xsi:type="dcterms:W3CDTF">2016-06-07T19:42:39Z</dcterms:created>
  <dcterms:modified xsi:type="dcterms:W3CDTF">2016-06-08T21:09:26Z</dcterms:modified>
</cp:coreProperties>
</file>