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6" r:id="rId8"/>
    <p:sldId id="270" r:id="rId9"/>
    <p:sldId id="269" r:id="rId10"/>
    <p:sldId id="261" r:id="rId11"/>
    <p:sldId id="265" r:id="rId12"/>
    <p:sldId id="262" r:id="rId13"/>
    <p:sldId id="272" r:id="rId14"/>
    <p:sldId id="273" r:id="rId15"/>
    <p:sldId id="263" r:id="rId16"/>
    <p:sldId id="264" r:id="rId17"/>
    <p:sldId id="267" r:id="rId1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94679" autoAdjust="0"/>
  </p:normalViewPr>
  <p:slideViewPr>
    <p:cSldViewPr>
      <p:cViewPr>
        <p:scale>
          <a:sx n="90" d="100"/>
          <a:sy n="90" d="100"/>
        </p:scale>
        <p:origin x="-594" y="-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2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CENA </a:t>
            </a:r>
          </a:p>
        </c:rich>
      </c:tx>
      <c:layout>
        <c:manualLayout>
          <c:xMode val="edge"/>
          <c:yMode val="edge"/>
          <c:x val="0.46721872265966752"/>
          <c:y val="6.722930100295337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29625984251968"/>
          <c:y val="0.24101776595637167"/>
          <c:w val="0.87670372800622154"/>
          <c:h val="0.497087860535640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CENA - porovnání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3.1944444444444442E-2"/>
                  <c:y val="-3.6670527819792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944444444444442E-2"/>
                  <c:y val="-4.5838159774740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61111111111111E-2"/>
                  <c:y val="-3.3614650501476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944444444444345E-2"/>
                  <c:y val="-3.9726405138108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Elektroosmóza</c:v>
                </c:pt>
                <c:pt idx="1">
                  <c:v>Chemická injektáž</c:v>
                </c:pt>
                <c:pt idx="2">
                  <c:v>Podřezávání zdiva</c:v>
                </c:pt>
                <c:pt idx="3">
                  <c:v>Zarážení nerezových plechů</c:v>
                </c:pt>
              </c:strCache>
            </c:strRef>
          </c:cat>
          <c:val>
            <c:numRef>
              <c:f>List1!$B$2:$B$5</c:f>
              <c:numCache>
                <c:formatCode>#,##0</c:formatCode>
                <c:ptCount val="4"/>
                <c:pt idx="0">
                  <c:v>37000</c:v>
                </c:pt>
                <c:pt idx="1">
                  <c:v>30000</c:v>
                </c:pt>
                <c:pt idx="2">
                  <c:v>12000</c:v>
                </c:pt>
                <c:pt idx="3">
                  <c:v>19000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32116096"/>
        <c:axId val="32117888"/>
        <c:axId val="0"/>
      </c:bar3DChart>
      <c:catAx>
        <c:axId val="321160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32117888"/>
        <c:crosses val="autoZero"/>
        <c:auto val="1"/>
        <c:lblAlgn val="ctr"/>
        <c:lblOffset val="100"/>
        <c:noMultiLvlLbl val="0"/>
      </c:catAx>
      <c:valAx>
        <c:axId val="321178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dirty="0" smtClean="0"/>
                  <a:t>Částka v Kč</a:t>
                </a:r>
                <a:endParaRPr lang="cs-CZ" dirty="0"/>
              </a:p>
            </c:rich>
          </c:tx>
          <c:layout>
            <c:manualLayout>
              <c:xMode val="edge"/>
              <c:yMode val="edge"/>
              <c:x val="3.2719160104986877E-2"/>
              <c:y val="0.337122701414799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32116096"/>
        <c:crosses val="autoZero"/>
        <c:crossBetween val="between"/>
        <c:maj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ŽIVOTNOST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46721872265966752"/>
          <c:y val="6.722930100295337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29625984251968"/>
          <c:y val="0.24101776595637167"/>
          <c:w val="0.87670372800622154"/>
          <c:h val="0.497087860535640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ŽIVOTNOST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3.1944444444444442E-2"/>
                  <c:y val="-3.667052781979277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</a:t>
                    </a:r>
                    <a:r>
                      <a:rPr lang="cs-CZ" dirty="0" smtClean="0"/>
                      <a:t> a</a:t>
                    </a:r>
                    <a:r>
                      <a:rPr lang="cs-CZ" baseline="0" dirty="0" smtClean="0"/>
                      <a:t> více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944444444444442E-2"/>
                  <c:y val="-4.58381597747409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</a:t>
                    </a:r>
                    <a:r>
                      <a:rPr lang="cs-CZ" dirty="0" smtClean="0"/>
                      <a:t> - 60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61111111111111E-2"/>
                  <c:y val="-3.3614650501476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944444444444345E-2"/>
                  <c:y val="-3.97264051381088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  <a:r>
                      <a:rPr lang="cs-CZ" dirty="0" smtClean="0"/>
                      <a:t> - 140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Elektroosmóza</c:v>
                </c:pt>
                <c:pt idx="1">
                  <c:v>Chemická injektáž</c:v>
                </c:pt>
                <c:pt idx="2">
                  <c:v>Podřezávání zdiva</c:v>
                </c:pt>
                <c:pt idx="3">
                  <c:v>Zarážení nerezových plechů</c:v>
                </c:pt>
              </c:strCache>
            </c:strRef>
          </c:cat>
          <c:val>
            <c:numRef>
              <c:f>List1!$B$2:$B$5</c:f>
              <c:numCache>
                <c:formatCode>#,##0</c:formatCode>
                <c:ptCount val="4"/>
                <c:pt idx="0">
                  <c:v>30</c:v>
                </c:pt>
                <c:pt idx="1">
                  <c:v>40</c:v>
                </c:pt>
                <c:pt idx="2">
                  <c:v>90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34169216"/>
        <c:axId val="34170752"/>
        <c:axId val="0"/>
      </c:bar3DChart>
      <c:catAx>
        <c:axId val="341692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34170752"/>
        <c:crosses val="autoZero"/>
        <c:auto val="1"/>
        <c:lblAlgn val="ctr"/>
        <c:lblOffset val="100"/>
        <c:noMultiLvlLbl val="0"/>
      </c:catAx>
      <c:valAx>
        <c:axId val="34170752"/>
        <c:scaling>
          <c:orientation val="minMax"/>
          <c:max val="14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dirty="0" smtClean="0"/>
                  <a:t>Doba</a:t>
                </a:r>
                <a:r>
                  <a:rPr lang="cs-CZ" baseline="0" dirty="0" smtClean="0"/>
                  <a:t> životnosti v letech</a:t>
                </a:r>
                <a:endParaRPr lang="cs-CZ" dirty="0"/>
              </a:p>
            </c:rich>
          </c:tx>
          <c:layout>
            <c:manualLayout>
              <c:xMode val="edge"/>
              <c:yMode val="edge"/>
              <c:x val="4.3830271216097991E-2"/>
              <c:y val="0.26072576845689743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34169216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ÚČINNOST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46721872265966752"/>
          <c:y val="6.722930100295337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29625984251968"/>
          <c:y val="0.24101776595637167"/>
          <c:w val="0.87670372800622154"/>
          <c:h val="0.497087860535640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ÚČINNOST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3.1944444444444442E-2"/>
                  <c:y val="-3.6670527819792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944444444444442E-2"/>
                  <c:y val="-4.5838159774740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61111111111111E-2"/>
                  <c:y val="-3.3614650501476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944444444444345E-2"/>
                  <c:y val="-3.9726405138108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Elektroosmóza</c:v>
                </c:pt>
                <c:pt idx="1">
                  <c:v>Chemická injektáž</c:v>
                </c:pt>
                <c:pt idx="2">
                  <c:v>Podřezávání zdiva</c:v>
                </c:pt>
                <c:pt idx="3">
                  <c:v>Zarážení nerezových plechů</c:v>
                </c:pt>
              </c:strCache>
            </c:strRef>
          </c:cat>
          <c:val>
            <c:numRef>
              <c:f>List1!$B$2:$B$5</c:f>
              <c:numCache>
                <c:formatCode>#,##0</c:formatCode>
                <c:ptCount val="4"/>
                <c:pt idx="0">
                  <c:v>80</c:v>
                </c:pt>
                <c:pt idx="1">
                  <c:v>80</c:v>
                </c:pt>
                <c:pt idx="2">
                  <c:v>90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33633024"/>
        <c:axId val="33634560"/>
        <c:axId val="0"/>
      </c:bar3DChart>
      <c:catAx>
        <c:axId val="336330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33634560"/>
        <c:crosses val="autoZero"/>
        <c:auto val="1"/>
        <c:lblAlgn val="ctr"/>
        <c:lblOffset val="100"/>
        <c:noMultiLvlLbl val="0"/>
      </c:catAx>
      <c:valAx>
        <c:axId val="336345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dirty="0" smtClean="0"/>
                  <a:t>Účinnost v procentech [%]</a:t>
                </a:r>
                <a:endParaRPr lang="cs-CZ" dirty="0"/>
              </a:p>
            </c:rich>
          </c:tx>
          <c:layout>
            <c:manualLayout>
              <c:xMode val="edge"/>
              <c:yMode val="edge"/>
              <c:x val="6.3274715660542435E-2"/>
              <c:y val="0.23322287259205288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33633024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222E-85A6-4605-8227-AC15D5A67B9A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BAA7-D7AC-4F1A-A12B-3FE3121D77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72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222E-85A6-4605-8227-AC15D5A67B9A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BAA7-D7AC-4F1A-A12B-3FE3121D77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678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222E-85A6-4605-8227-AC15D5A67B9A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BAA7-D7AC-4F1A-A12B-3FE3121D77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666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222E-85A6-4605-8227-AC15D5A67B9A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BAA7-D7AC-4F1A-A12B-3FE3121D77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693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222E-85A6-4605-8227-AC15D5A67B9A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BAA7-D7AC-4F1A-A12B-3FE3121D77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84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222E-85A6-4605-8227-AC15D5A67B9A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BAA7-D7AC-4F1A-A12B-3FE3121D77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25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222E-85A6-4605-8227-AC15D5A67B9A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BAA7-D7AC-4F1A-A12B-3FE3121D77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59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222E-85A6-4605-8227-AC15D5A67B9A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BAA7-D7AC-4F1A-A12B-3FE3121D77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70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222E-85A6-4605-8227-AC15D5A67B9A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BAA7-D7AC-4F1A-A12B-3FE3121D77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85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222E-85A6-4605-8227-AC15D5A67B9A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BAA7-D7AC-4F1A-A12B-3FE3121D77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8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222E-85A6-4605-8227-AC15D5A67B9A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BAA7-D7AC-4F1A-A12B-3FE3121D77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235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C222E-85A6-4605-8227-AC15D5A67B9A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ABAA7-D7AC-4F1A-A12B-3FE3121D77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24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Rekonstrukce spodní stavby rodinného domu 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79512" y="3867894"/>
            <a:ext cx="6048672" cy="111526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Autor: 		Dvořák Jan, 7784</a:t>
            </a:r>
          </a:p>
          <a:p>
            <a:pPr algn="l"/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Vedoucí: 	Ing. Jan Plachý, Ph.D., 8355  </a:t>
            </a:r>
          </a:p>
          <a:p>
            <a:pPr algn="l"/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Oponent: 	Ing. Jan Čížek, 12949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43608" y="123477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Vysoká škola technická a ekonomická v Českých Budějovicích </a:t>
            </a:r>
          </a:p>
          <a:p>
            <a:pPr algn="ctr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Ústav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technicko-technologický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3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Použité metody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metoda: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Elektroosmóza</a:t>
            </a:r>
          </a:p>
          <a:p>
            <a:pPr marL="0" indent="0">
              <a:buNone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Výhody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nízké náklady, rychlá instalace, téměř žádné zásahy do zdiva, vysuší vše okolo (příčky, podlahy, stropy), bezúdržbový </a:t>
            </a:r>
          </a:p>
          <a:p>
            <a:pPr marL="0" indent="0">
              <a:buNone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Nevýhody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doba vysoušení 1-3 roky , zavedení katody pod úroveň podlahy</a:t>
            </a: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použití sanační omítky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Cemix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WTA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5" r="12433"/>
          <a:stretch/>
        </p:blipFill>
        <p:spPr>
          <a:xfrm>
            <a:off x="4932040" y="2643758"/>
            <a:ext cx="3983368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876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Použité metody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metoda: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Chemická injektáž </a:t>
            </a:r>
          </a:p>
          <a:p>
            <a:pPr marL="0" indent="0">
              <a:buNone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Výhody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jednoduchost, rychlost, variabilní použití, možnost provedení plošných i rubových izolací</a:t>
            </a:r>
          </a:p>
          <a:p>
            <a:pPr marL="0" indent="0">
              <a:buNone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Nevýhody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možnost úniku tlakově aplikované látky do mezer bez kontroly – nemusí tak dojít k potřebnému vzlínání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vlhosti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použití sanační omítky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Cemix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WTA </a:t>
            </a: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5" r="8849" b="9659"/>
          <a:stretch/>
        </p:blipFill>
        <p:spPr>
          <a:xfrm>
            <a:off x="5220072" y="2969122"/>
            <a:ext cx="3559452" cy="217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2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Dosažené výsledky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260859"/>
              </p:ext>
            </p:extLst>
          </p:nvPr>
        </p:nvGraphicFramePr>
        <p:xfrm>
          <a:off x="0" y="987574"/>
          <a:ext cx="9144000" cy="4155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482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Dosažené výsledky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126027"/>
              </p:ext>
            </p:extLst>
          </p:nvPr>
        </p:nvGraphicFramePr>
        <p:xfrm>
          <a:off x="0" y="987574"/>
          <a:ext cx="9144000" cy="4155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610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Dosažené výsledky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815806"/>
              </p:ext>
            </p:extLst>
          </p:nvPr>
        </p:nvGraphicFramePr>
        <p:xfrm>
          <a:off x="0" y="987574"/>
          <a:ext cx="9144000" cy="4155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610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Závěrečné zhodnocení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Bližší nahlédnutí do problematiky rekonstrukce spodní stavby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Nové znalosti a poznatky v technologiích spodní stavby budov 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Porozumění stavebním materiálům 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Cíl bakalářské práce byl splněn 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355726"/>
            <a:ext cx="3528392" cy="249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8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Odpovědi na otázky 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863"/>
          </a:xfrm>
        </p:spPr>
        <p:txBody>
          <a:bodyPr>
            <a:normAutofit/>
          </a:bodyPr>
          <a:lstStyle/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Vysvětlete pojem: ˶Sanační omítka WTA˝?</a:t>
            </a:r>
          </a:p>
          <a:p>
            <a:pPr marL="228600" indent="-228600">
              <a:buFont typeface="+mj-lt"/>
              <a:buAutoNum type="arabicPeriod"/>
            </a:pPr>
            <a:endParaRPr lang="cs-CZ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Jak zabráníte přísunu vody z exteriéru ke konstrukci?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endParaRPr lang="cs-CZ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Proč může být nevhodné podřezávat zdivo nebo zarážet plechy v konstrukcích, které nesou klenby? 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endParaRPr lang="cs-CZ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Jakým způsobem lze ochránit železobetonové základové konstrukce před působením agresivních vod?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endParaRPr lang="cs-CZ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 je ˝Bílá vana˝ a kdy lze tento typ základové konstrukce použít?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93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2067694"/>
            <a:ext cx="8229600" cy="85725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4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Obsah prezentace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Motivace a důvody k řešení daného problému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Cíl práce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Výzkumný problém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Metodika práce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Charakteristika objektu a poruchy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Použité metody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Dosažené výsledky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Závěrečné zhodnocení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Odpovědi na otázky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62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Motivace a důvody k řešení daného problému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Trend stavitelství přednost rekonstrukce před novostavbou</a:t>
            </a: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Jedna z nejdůležitějších částí domu – spodní stavba</a:t>
            </a: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Zájem o rekonstrukce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jako 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celek 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07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Návrh konkrétních materiálů a technologických postupů pro daný objekt</a:t>
            </a: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Návrh určité sanační metody a aplikace na zvolený objektu</a:t>
            </a: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Výkresová dokumentace </a:t>
            </a: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1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Výzkumný problém 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Rekonstrukce hydroizolace spodní stavby na vybraném objektu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Navržení vhodné metody sanace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7694"/>
            <a:ext cx="425856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9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Metodika práce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Průzkum proveden pouze pozorovací metodou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ybrány dvě metody sanace 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Aplikace vybraných sanačních metod a jejich pracovní postup 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Zhodnocení vybraných variant a určit jejich klady a zápory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Charakteristika objektu a poruchy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údaje o objektu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Rodinný dům, částečně podsklepený, jednopodlažní, orientovaný na východní stranu</a:t>
            </a: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Objekt se skládá z vesnického stavení a velké stodoly</a:t>
            </a: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posledních letech tu neproběhla žádná rozsáhlá rekonstrukce – pouze výměna oken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33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" y="60439"/>
            <a:ext cx="5232578" cy="317461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95677"/>
            <a:ext cx="665797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455" y="720945"/>
            <a:ext cx="2376264" cy="2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Šipka doprava 5"/>
          <p:cNvSpPr/>
          <p:nvPr/>
        </p:nvSpPr>
        <p:spPr>
          <a:xfrm rot="2494163">
            <a:off x="2891074" y="2417602"/>
            <a:ext cx="3096344" cy="232481"/>
          </a:xfrm>
          <a:prstGeom prst="rightArrow">
            <a:avLst>
              <a:gd name="adj1" fmla="val 50000"/>
              <a:gd name="adj2" fmla="val 53691"/>
            </a:avLst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0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Charakteristika objektu a 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poruchy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údaje o poruše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Vlhkost podsklepené části </a:t>
            </a: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Pronikání vlhkosti pouze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z jedné strany</a:t>
            </a: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Porucha vlhkosti dosahuje </a:t>
            </a: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do výšky 15-20 cm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28" t="2430"/>
          <a:stretch/>
        </p:blipFill>
        <p:spPr>
          <a:xfrm>
            <a:off x="4644008" y="1203598"/>
            <a:ext cx="4421067" cy="383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431</Words>
  <Application>Microsoft Office PowerPoint</Application>
  <PresentationFormat>Předvádění na obrazovce (16:9)</PresentationFormat>
  <Paragraphs>122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Rekonstrukce spodní stavby rodinného domu  </vt:lpstr>
      <vt:lpstr>Obsah prezentace</vt:lpstr>
      <vt:lpstr>Motivace a důvody k řešení daného problému</vt:lpstr>
      <vt:lpstr>Cíl práce</vt:lpstr>
      <vt:lpstr>Výzkumný problém </vt:lpstr>
      <vt:lpstr>Metodika práce</vt:lpstr>
      <vt:lpstr>Charakteristika objektu a poruchy</vt:lpstr>
      <vt:lpstr>Prezentace aplikace PowerPoint</vt:lpstr>
      <vt:lpstr>Charakteristika objektu a poruchy</vt:lpstr>
      <vt:lpstr>Použité metody</vt:lpstr>
      <vt:lpstr>Použité metody</vt:lpstr>
      <vt:lpstr>Dosažené výsledky</vt:lpstr>
      <vt:lpstr>Dosažené výsledky</vt:lpstr>
      <vt:lpstr>Dosažené výsledky</vt:lpstr>
      <vt:lpstr>Závěrečné zhodnocení</vt:lpstr>
      <vt:lpstr>Odpovědi na otázky 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Rekonstrukce spodní stavby rodinného domu</dc:title>
  <dc:creator>Honza</dc:creator>
  <cp:lastModifiedBy>Honza</cp:lastModifiedBy>
  <cp:revision>39</cp:revision>
  <dcterms:created xsi:type="dcterms:W3CDTF">2016-06-05T19:31:38Z</dcterms:created>
  <dcterms:modified xsi:type="dcterms:W3CDTF">2016-06-08T18:26:36Z</dcterms:modified>
</cp:coreProperties>
</file>