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73" r:id="rId6"/>
    <p:sldId id="275" r:id="rId7"/>
    <p:sldId id="259" r:id="rId8"/>
    <p:sldId id="260" r:id="rId9"/>
    <p:sldId id="261" r:id="rId10"/>
    <p:sldId id="262" r:id="rId11"/>
    <p:sldId id="267" r:id="rId12"/>
    <p:sldId id="263" r:id="rId13"/>
    <p:sldId id="264" r:id="rId14"/>
    <p:sldId id="265" r:id="rId15"/>
    <p:sldId id="274" r:id="rId16"/>
    <p:sldId id="268" r:id="rId17"/>
    <p:sldId id="272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52B9A96-C832-4965-BA29-3B3696D26A67}" type="datetimeFigureOut">
              <a:rPr lang="cs-CZ" smtClean="0"/>
              <a:pPr/>
              <a:t>8.6.2016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6769AB-37BC-4A71-94E0-4C098A5E1FF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00298" y="642918"/>
            <a:ext cx="4857784" cy="1714512"/>
          </a:xfrm>
        </p:spPr>
        <p:txBody>
          <a:bodyPr>
            <a:normAutofit fontScale="90000"/>
          </a:bodyPr>
          <a:lstStyle/>
          <a:p>
            <a:r>
              <a:rPr lang="cs-CZ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Vysoká škola technická a ekonomická v Českých Budějovicích</a:t>
            </a:r>
            <a:br>
              <a:rPr lang="cs-CZ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 technicko-technologický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7486680" cy="1643074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Student: 		</a:t>
            </a:r>
            <a:r>
              <a:rPr lang="cs-CZ" sz="2000" dirty="0" smtClean="0"/>
              <a:t>		Tomáš </a:t>
            </a:r>
            <a:r>
              <a:rPr lang="cs-CZ" sz="2000" dirty="0" smtClean="0"/>
              <a:t>Czaban </a:t>
            </a:r>
          </a:p>
          <a:p>
            <a:pPr algn="just"/>
            <a:r>
              <a:rPr lang="cs-CZ" sz="2000" dirty="0" smtClean="0"/>
              <a:t>Vedoucí bakalářské práce: 		</a:t>
            </a:r>
            <a:r>
              <a:rPr lang="cs-CZ" sz="2000" dirty="0" smtClean="0"/>
              <a:t>	Ing</a:t>
            </a:r>
            <a:r>
              <a:rPr lang="cs-CZ" sz="2000" dirty="0" smtClean="0"/>
              <a:t>. Michal Kraus, Ph.D.</a:t>
            </a:r>
          </a:p>
          <a:p>
            <a:pPr algn="just"/>
            <a:r>
              <a:rPr lang="cs-CZ" sz="2000" dirty="0" smtClean="0"/>
              <a:t>Oponent bakalářské práce: 	</a:t>
            </a:r>
            <a:r>
              <a:rPr lang="cs-CZ" sz="2000" dirty="0" smtClean="0"/>
              <a:t>	Ing</a:t>
            </a:r>
            <a:r>
              <a:rPr lang="cs-CZ" sz="2000" dirty="0" smtClean="0"/>
              <a:t>.  Andrea Šandová</a:t>
            </a:r>
          </a:p>
          <a:p>
            <a:pPr algn="just"/>
            <a:r>
              <a:rPr lang="cs-CZ" sz="2000" dirty="0" smtClean="0"/>
              <a:t>červen 2016</a:t>
            </a:r>
            <a:endParaRPr lang="cs-CZ" sz="2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28728" y="2428868"/>
            <a:ext cx="7406640" cy="171451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Novostavba objektu s nízkou spotřebou energie</a:t>
            </a:r>
            <a:endParaRPr kumimoji="0" lang="cs-CZ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409" name="Picture 1" descr="C:\Users\HP\Desktop\Logo_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1214446" cy="121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Skladby obalových kcí. a jejich součinitel prostupu tepla</a:t>
            </a:r>
            <a:endParaRPr lang="cs-CZ" dirty="0"/>
          </a:p>
        </p:txBody>
      </p:sp>
      <p:sp>
        <p:nvSpPr>
          <p:cNvPr id="12289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1000100" y="1785926"/>
            <a:ext cx="485778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P1 -  Podlaha na terénu: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Plovoucí laminátová podlaha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 folie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Betonová mazanina tl.60 mm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 folie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Polystyren Isover EPS Perimetr tl.180 mm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Asfaltový pás Sklobit G200 S40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Podkladní železobetonová deska tl.150 mm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dirty="0" smtClean="0"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/>
              <a:t>Požadavek: U,N  =  </a:t>
            </a:r>
            <a:r>
              <a:rPr lang="cs-CZ" sz="2000" dirty="0" smtClean="0"/>
              <a:t>0,45 W/(m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.K)</a:t>
            </a:r>
            <a:endParaRPr lang="cs-CZ" sz="2000" dirty="0"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/>
              <a:t>Součinitel prostupu tepla konstrukce </a:t>
            </a:r>
            <a:r>
              <a:rPr lang="cs-CZ" sz="2000" dirty="0" smtClean="0"/>
              <a:t>U: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sz="2000" dirty="0" smtClean="0"/>
              <a:t>U = </a:t>
            </a:r>
            <a:r>
              <a:rPr lang="cs-CZ" sz="2000" b="1" dirty="0" smtClean="0"/>
              <a:t>0.194 W/(m</a:t>
            </a:r>
            <a:r>
              <a:rPr lang="cs-CZ" sz="2000" b="1" baseline="30000" dirty="0" smtClean="0"/>
              <a:t>2</a:t>
            </a:r>
            <a:r>
              <a:rPr lang="cs-CZ" sz="2000" b="1" dirty="0" smtClean="0"/>
              <a:t>.K)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358082" y="5643578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 vlastní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000760" y="1524000"/>
            <a:ext cx="2932928" cy="397670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643051"/>
            <a:ext cx="238601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Skladby obalových kcí. a jejich součinitel prostupu tepla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00100" y="1571612"/>
            <a:ext cx="5286412" cy="46434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u="sng" dirty="0" smtClean="0"/>
              <a:t>Z </a:t>
            </a:r>
            <a:r>
              <a:rPr lang="cs-CZ" b="1" u="sng" dirty="0"/>
              <a:t>– Obvodová stěna:</a:t>
            </a:r>
            <a:endParaRPr lang="cs-CZ" dirty="0"/>
          </a:p>
          <a:p>
            <a:r>
              <a:rPr lang="cs-CZ" dirty="0"/>
              <a:t>Omítka vápenocementová tl. 10 mm</a:t>
            </a:r>
          </a:p>
          <a:p>
            <a:r>
              <a:rPr lang="cs-CZ" dirty="0"/>
              <a:t>Nosné zdivo – Heluz Family 44 2in1 tl.440 mm</a:t>
            </a:r>
          </a:p>
          <a:p>
            <a:r>
              <a:rPr lang="cs-CZ" dirty="0"/>
              <a:t>Stěrková hmota – Baumit Procontact</a:t>
            </a:r>
          </a:p>
          <a:p>
            <a:r>
              <a:rPr lang="cs-CZ" dirty="0"/>
              <a:t>Tepelná izolace – Polystyren Baumit EPS-F tl.100 mm</a:t>
            </a:r>
          </a:p>
          <a:p>
            <a:r>
              <a:rPr lang="cs-CZ" dirty="0"/>
              <a:t>Lepící stěrková hmota Baumit Procontact vyztužená sklotextilní síťovinou</a:t>
            </a:r>
          </a:p>
          <a:p>
            <a:r>
              <a:rPr lang="cs-CZ" dirty="0"/>
              <a:t>Štuková vápenocementová omítka tl.15 mm</a:t>
            </a:r>
          </a:p>
          <a:p>
            <a:r>
              <a:rPr lang="cs-CZ" dirty="0"/>
              <a:t>Silikátová barva </a:t>
            </a:r>
            <a:r>
              <a:rPr lang="cs-CZ" dirty="0" smtClean="0"/>
              <a:t>Baumit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Požadavek: U,N  =  </a:t>
            </a:r>
            <a:r>
              <a:rPr lang="cs-CZ" dirty="0" smtClean="0"/>
              <a:t>0,30 W/(m</a:t>
            </a:r>
            <a:r>
              <a:rPr lang="cs-CZ" baseline="30000" dirty="0" smtClean="0"/>
              <a:t>2</a:t>
            </a:r>
            <a:r>
              <a:rPr lang="cs-CZ" dirty="0" smtClean="0"/>
              <a:t>.K)</a:t>
            </a:r>
          </a:p>
          <a:p>
            <a:pPr>
              <a:buNone/>
            </a:pPr>
            <a:r>
              <a:rPr lang="cs-CZ" dirty="0" smtClean="0"/>
              <a:t>Součinitel </a:t>
            </a:r>
            <a:r>
              <a:rPr lang="cs-CZ" dirty="0"/>
              <a:t>prostupu tepla konstrukce </a:t>
            </a:r>
            <a:r>
              <a:rPr lang="cs-CZ" dirty="0" smtClean="0"/>
              <a:t>U: </a:t>
            </a:r>
          </a:p>
          <a:p>
            <a:pPr>
              <a:buNone/>
            </a:pPr>
            <a:r>
              <a:rPr lang="cs-CZ" dirty="0" smtClean="0"/>
              <a:t>U = </a:t>
            </a:r>
            <a:r>
              <a:rPr lang="cs-CZ" b="1" dirty="0" smtClean="0"/>
              <a:t>0.168 W/(m</a:t>
            </a:r>
            <a:r>
              <a:rPr lang="cs-CZ" b="1" baseline="30000" dirty="0" smtClean="0"/>
              <a:t>2</a:t>
            </a:r>
            <a:r>
              <a:rPr lang="cs-CZ" b="1" dirty="0" smtClean="0"/>
              <a:t>.K)</a:t>
            </a:r>
            <a:endParaRPr lang="cs-CZ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429520" y="5857892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572264" y="1524000"/>
            <a:ext cx="2361424" cy="419101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3116"/>
            <a:ext cx="2047873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Skladby obalových kcí. a jejich součinitel prostupu tepla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28662" y="1600200"/>
            <a:ext cx="4500594" cy="5257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8000" b="1" u="sng" dirty="0"/>
              <a:t>S1 – Terasa v 2.NP:</a:t>
            </a:r>
            <a:endParaRPr lang="cs-CZ" sz="8000" dirty="0"/>
          </a:p>
          <a:p>
            <a:r>
              <a:rPr lang="cs-CZ" sz="8000" dirty="0"/>
              <a:t>Keramická dlažba tl.20 mm</a:t>
            </a:r>
          </a:p>
          <a:p>
            <a:r>
              <a:rPr lang="cs-CZ" sz="8000" dirty="0"/>
              <a:t>Vzduchová mezera tl.70 mm (rektifikační nastavitelné terče PB-2)</a:t>
            </a:r>
          </a:p>
          <a:p>
            <a:r>
              <a:rPr lang="cs-CZ" sz="8000" dirty="0"/>
              <a:t>Pojistná hydroizolace Fatrafol 814</a:t>
            </a:r>
          </a:p>
          <a:p>
            <a:r>
              <a:rPr lang="cs-CZ" sz="8000" dirty="0"/>
              <a:t>Spádový polystyren 1,75 % - Rigips EPS S Stabil tl.130 mm (slabší místo)</a:t>
            </a:r>
          </a:p>
          <a:p>
            <a:r>
              <a:rPr lang="cs-CZ" sz="8000" dirty="0"/>
              <a:t>Parozábrana Elastodek 40S</a:t>
            </a:r>
          </a:p>
          <a:p>
            <a:r>
              <a:rPr lang="cs-CZ" sz="8000" dirty="0"/>
              <a:t>Strop Elegohouse tl.250 mm</a:t>
            </a:r>
          </a:p>
          <a:p>
            <a:r>
              <a:rPr lang="cs-CZ" sz="8000" dirty="0"/>
              <a:t>Omítka vápenocementová tl.10 </a:t>
            </a:r>
            <a:r>
              <a:rPr lang="cs-CZ" sz="8000" dirty="0" smtClean="0"/>
              <a:t>mm</a:t>
            </a:r>
          </a:p>
          <a:p>
            <a:endParaRPr lang="cs-CZ" sz="8000" dirty="0" smtClean="0"/>
          </a:p>
          <a:p>
            <a:pPr>
              <a:buNone/>
            </a:pPr>
            <a:r>
              <a:rPr lang="cs-CZ" sz="8000" dirty="0" smtClean="0"/>
              <a:t>Požadavek</a:t>
            </a:r>
            <a:r>
              <a:rPr lang="cs-CZ" sz="8000" dirty="0"/>
              <a:t>: U,N  =  </a:t>
            </a:r>
            <a:r>
              <a:rPr lang="cs-CZ" sz="8000" dirty="0" smtClean="0"/>
              <a:t>0,24 W/(m</a:t>
            </a:r>
            <a:r>
              <a:rPr lang="cs-CZ" sz="8000" baseline="30000" dirty="0" smtClean="0"/>
              <a:t>2</a:t>
            </a:r>
            <a:r>
              <a:rPr lang="cs-CZ" sz="8000" dirty="0" smtClean="0"/>
              <a:t>.K)</a:t>
            </a:r>
            <a:endParaRPr lang="cs-CZ" sz="8000" dirty="0"/>
          </a:p>
          <a:p>
            <a:pPr>
              <a:buNone/>
            </a:pPr>
            <a:r>
              <a:rPr lang="cs-CZ" sz="8000" dirty="0"/>
              <a:t>Součinitel prostupu tepla konstrukce </a:t>
            </a:r>
            <a:r>
              <a:rPr lang="cs-CZ" sz="8000" dirty="0" smtClean="0"/>
              <a:t>U: </a:t>
            </a:r>
          </a:p>
          <a:p>
            <a:pPr>
              <a:buNone/>
            </a:pPr>
            <a:r>
              <a:rPr lang="cs-CZ" sz="8000" dirty="0" smtClean="0"/>
              <a:t>U = </a:t>
            </a:r>
            <a:r>
              <a:rPr lang="cs-CZ" sz="8000" b="1" dirty="0" smtClean="0"/>
              <a:t>0.176 W/(m</a:t>
            </a:r>
            <a:r>
              <a:rPr lang="cs-CZ" sz="8000" b="1" baseline="30000" dirty="0" smtClean="0"/>
              <a:t>2</a:t>
            </a:r>
            <a:r>
              <a:rPr lang="cs-CZ" sz="8000" b="1" dirty="0" smtClean="0"/>
              <a:t>.K)</a:t>
            </a:r>
            <a:endParaRPr lang="cs-CZ" sz="8000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572132" y="1524000"/>
            <a:ext cx="3361556" cy="466344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215206" y="4929198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857364"/>
            <a:ext cx="235745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Skladby obalových kcí. a jejich součinitel prostupu tepla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1538" y="1524000"/>
            <a:ext cx="4593174" cy="5334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u="sng" dirty="0"/>
              <a:t>S2 - Zelená střecha</a:t>
            </a:r>
            <a:endParaRPr lang="cs-CZ" dirty="0"/>
          </a:p>
          <a:p>
            <a:r>
              <a:rPr lang="cs-CZ" dirty="0"/>
              <a:t>Hydroosev Optigreen</a:t>
            </a:r>
          </a:p>
          <a:p>
            <a:r>
              <a:rPr lang="cs-CZ" dirty="0"/>
              <a:t>Jednovrstvý extenzivní substrát optigreen typ M * tl.55 mm</a:t>
            </a:r>
          </a:p>
          <a:p>
            <a:r>
              <a:rPr lang="cs-CZ" dirty="0"/>
              <a:t>Filtrační textilie Optigreen typ 105</a:t>
            </a:r>
          </a:p>
          <a:p>
            <a:r>
              <a:rPr lang="cs-CZ" dirty="0"/>
              <a:t>Drenážní nopová folie Optigreen typ FKD 25 tl.25 mm</a:t>
            </a:r>
          </a:p>
          <a:p>
            <a:r>
              <a:rPr lang="cs-CZ" dirty="0"/>
              <a:t>Pojistná hydroizolace Fatrafol 814</a:t>
            </a:r>
          </a:p>
          <a:p>
            <a:r>
              <a:rPr lang="cs-CZ" dirty="0"/>
              <a:t>Spádový polystyren 1,75 % - Rigips EPS S Stabil tl.130 mm (slabší místo)</a:t>
            </a:r>
          </a:p>
          <a:p>
            <a:r>
              <a:rPr lang="cs-CZ" dirty="0"/>
              <a:t>Parozábrana Elastodek 40S</a:t>
            </a:r>
          </a:p>
          <a:p>
            <a:r>
              <a:rPr lang="cs-CZ" dirty="0"/>
              <a:t>Strop Elegohouse tl.250 mm</a:t>
            </a:r>
          </a:p>
          <a:p>
            <a:r>
              <a:rPr lang="cs-CZ" dirty="0"/>
              <a:t>Omítka vápenocementová tl.10 </a:t>
            </a:r>
            <a:r>
              <a:rPr lang="cs-CZ" dirty="0" smtClean="0"/>
              <a:t>mm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Požadavek: U,N  =  0,24 W/(m</a:t>
            </a:r>
            <a:r>
              <a:rPr lang="cs-CZ" baseline="30000" dirty="0" smtClean="0"/>
              <a:t>2</a:t>
            </a:r>
            <a:r>
              <a:rPr lang="cs-CZ" dirty="0" smtClean="0"/>
              <a:t>.K)</a:t>
            </a:r>
          </a:p>
          <a:p>
            <a:pPr>
              <a:buNone/>
            </a:pPr>
            <a:r>
              <a:rPr lang="cs-CZ" dirty="0" smtClean="0"/>
              <a:t>Součinitel prostupu tepla konstrukce U: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U = </a:t>
            </a:r>
            <a:r>
              <a:rPr lang="cs-CZ" b="1" dirty="0" smtClean="0"/>
              <a:t>0.176 W/(m</a:t>
            </a:r>
            <a:r>
              <a:rPr lang="cs-CZ" b="1" baseline="30000" dirty="0" smtClean="0"/>
              <a:t>2</a:t>
            </a:r>
            <a:r>
              <a:rPr lang="cs-CZ" b="1" dirty="0" smtClean="0"/>
              <a:t>.K)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58082" y="4786322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 vlastní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34124" y="2071678"/>
            <a:ext cx="2452718" cy="257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401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Skladby obalových kcí. a jejich součinitel prostupu tepla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00100" y="1357298"/>
            <a:ext cx="4786346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b="1" u="sng" dirty="0"/>
              <a:t>S3 – Střecha se zatepleným podhledem:</a:t>
            </a:r>
            <a:endParaRPr lang="cs-CZ" sz="1400" dirty="0"/>
          </a:p>
          <a:p>
            <a:r>
              <a:rPr lang="cs-CZ" sz="1400" dirty="0"/>
              <a:t>Střešní krytina falcovaná z hliníkového plechu tl.0,6 mm</a:t>
            </a:r>
          </a:p>
          <a:p>
            <a:r>
              <a:rPr lang="cs-CZ" sz="1400" dirty="0"/>
              <a:t>Závěsné latě – Smrkové 60x40 tl.40 mm</a:t>
            </a:r>
          </a:p>
          <a:p>
            <a:r>
              <a:rPr lang="cs-CZ" sz="1400" dirty="0"/>
              <a:t>Kontralatě – Smrkové 60x40 tl.40 mm</a:t>
            </a:r>
          </a:p>
          <a:p>
            <a:r>
              <a:rPr lang="cs-CZ" sz="1400" dirty="0"/>
              <a:t>Pojistná hydroizolace – Jutafol N 220 Special </a:t>
            </a:r>
          </a:p>
          <a:p>
            <a:r>
              <a:rPr lang="cs-CZ" sz="1400" dirty="0"/>
              <a:t>Bednění – OSB desky tl.25 mm</a:t>
            </a:r>
          </a:p>
          <a:p>
            <a:r>
              <a:rPr lang="cs-CZ" sz="1400" dirty="0"/>
              <a:t>Nosná kce. střechy – Dřevěný příhradový vazník</a:t>
            </a:r>
          </a:p>
          <a:p>
            <a:r>
              <a:rPr lang="cs-CZ" sz="1400" dirty="0"/>
              <a:t>Vzduchová mezera tl. 355 mm (od spodního líce dolního pásu vazníku)</a:t>
            </a:r>
          </a:p>
          <a:p>
            <a:r>
              <a:rPr lang="cs-CZ" sz="1400" dirty="0"/>
              <a:t>Tepelná izolace – Minerální vata Isover Uni tl.300 mm</a:t>
            </a:r>
          </a:p>
          <a:p>
            <a:r>
              <a:rPr lang="cs-CZ" sz="1400" dirty="0"/>
              <a:t>Parozábrana – Jutafol N 220 Special</a:t>
            </a:r>
          </a:p>
          <a:p>
            <a:r>
              <a:rPr lang="cs-CZ" sz="1400" dirty="0"/>
              <a:t>Vzduchová mezera, tl.30 mm (konstrukce ocelového roštu)</a:t>
            </a:r>
          </a:p>
          <a:p>
            <a:r>
              <a:rPr lang="cs-CZ" sz="1400" dirty="0"/>
              <a:t>Sádrokartonová deska tl.15 mm zavěšená na ocelových </a:t>
            </a:r>
            <a:r>
              <a:rPr lang="cs-CZ" sz="1400" dirty="0" smtClean="0"/>
              <a:t>profilech</a:t>
            </a:r>
          </a:p>
          <a:p>
            <a:endParaRPr lang="cs-CZ" sz="1400" dirty="0"/>
          </a:p>
          <a:p>
            <a:pPr>
              <a:buNone/>
            </a:pPr>
            <a:r>
              <a:rPr lang="cs-CZ" sz="1400" dirty="0"/>
              <a:t>Požadavek: U,N  =  </a:t>
            </a:r>
            <a:r>
              <a:rPr lang="cs-CZ" sz="1400" dirty="0" smtClean="0"/>
              <a:t>0,30 W/(m</a:t>
            </a:r>
            <a:r>
              <a:rPr lang="cs-CZ" sz="1400" baseline="30000" dirty="0" smtClean="0"/>
              <a:t>2</a:t>
            </a:r>
            <a:r>
              <a:rPr lang="cs-CZ" sz="1400" dirty="0" smtClean="0"/>
              <a:t>.K)</a:t>
            </a:r>
          </a:p>
          <a:p>
            <a:pPr>
              <a:buNone/>
            </a:pPr>
            <a:r>
              <a:rPr lang="cs-CZ" sz="1400" dirty="0" smtClean="0"/>
              <a:t>Součinitel </a:t>
            </a:r>
            <a:r>
              <a:rPr lang="cs-CZ" sz="1400" dirty="0"/>
              <a:t>prostupu tepla konstrukce </a:t>
            </a:r>
            <a:r>
              <a:rPr lang="cs-CZ" sz="1400" dirty="0" smtClean="0"/>
              <a:t>U: </a:t>
            </a:r>
          </a:p>
          <a:p>
            <a:pPr>
              <a:buNone/>
            </a:pPr>
            <a:r>
              <a:rPr lang="cs-CZ" sz="1400" dirty="0" smtClean="0"/>
              <a:t>U = </a:t>
            </a:r>
            <a:r>
              <a:rPr lang="cs-CZ" sz="1400" b="1" dirty="0" smtClean="0"/>
              <a:t>0.120 W/(m</a:t>
            </a:r>
            <a:r>
              <a:rPr lang="cs-CZ" sz="1400" b="1" baseline="30000" dirty="0" smtClean="0"/>
              <a:t>2</a:t>
            </a:r>
            <a:r>
              <a:rPr lang="cs-CZ" sz="1400" b="1" dirty="0" smtClean="0"/>
              <a:t>.K)</a:t>
            </a:r>
            <a:endParaRPr lang="cs-CZ" sz="1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29520" y="6286520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 vlastní</a:t>
            </a:r>
            <a:endParaRPr lang="cs-CZ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785926"/>
            <a:ext cx="250033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zařízení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Tepelné čerpadlo vzduch - voda EasyMaster-60Z-2015</a:t>
            </a:r>
          </a:p>
          <a:p>
            <a:r>
              <a:rPr lang="cs-CZ" sz="2800" dirty="0" smtClean="0"/>
              <a:t>Elektrokotel Therm EL 15 </a:t>
            </a:r>
          </a:p>
          <a:p>
            <a:r>
              <a:rPr lang="cs-CZ" sz="2800" dirty="0" smtClean="0"/>
              <a:t>Akumulační nádrž Mastertherm G800/2-ACU</a:t>
            </a:r>
          </a:p>
          <a:p>
            <a:r>
              <a:rPr lang="cs-CZ" sz="2800" dirty="0" smtClean="0"/>
              <a:t>Radiátory Korado</a:t>
            </a:r>
          </a:p>
          <a:p>
            <a:r>
              <a:rPr lang="cs-CZ" sz="2800" dirty="0" smtClean="0"/>
              <a:t>Fotovoltaické panely CEEG SST250-60 </a:t>
            </a:r>
          </a:p>
          <a:p>
            <a:r>
              <a:rPr lang="cs-CZ" sz="2800" dirty="0" smtClean="0"/>
              <a:t>Centrální rekuperační jednotka Reversus 400 BP EVO-PH SV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Vyhodnocení výsledků a posouzení budovy podle TNI 730329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5608" y="1857364"/>
            <a:ext cx="7498080" cy="50006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Průměrný součinitel prostupu tepla </a:t>
            </a:r>
            <a:r>
              <a:rPr lang="cs-CZ" b="1" dirty="0" smtClean="0"/>
              <a:t>budovy</a:t>
            </a:r>
          </a:p>
          <a:p>
            <a:pPr>
              <a:buNone/>
            </a:pPr>
            <a:r>
              <a:rPr lang="cs-CZ" dirty="0" smtClean="0"/>
              <a:t>U,em,max:  		0,35 W/(m</a:t>
            </a:r>
            <a:r>
              <a:rPr lang="cs-CZ" baseline="30000" dirty="0" smtClean="0"/>
              <a:t>2</a:t>
            </a:r>
            <a:r>
              <a:rPr lang="cs-CZ" dirty="0" smtClean="0"/>
              <a:t>.K)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U,em</a:t>
            </a:r>
            <a:r>
              <a:rPr lang="cs-CZ" dirty="0"/>
              <a:t>:</a:t>
            </a:r>
            <a:r>
              <a:rPr lang="cs-CZ" dirty="0" smtClean="0"/>
              <a:t> 			</a:t>
            </a:r>
            <a:r>
              <a:rPr lang="cs-CZ" b="1" dirty="0" smtClean="0"/>
              <a:t>0,19</a:t>
            </a:r>
            <a:r>
              <a:rPr lang="cs-CZ" dirty="0" smtClean="0"/>
              <a:t> W/(m</a:t>
            </a:r>
            <a:r>
              <a:rPr lang="cs-CZ" baseline="30000" dirty="0" smtClean="0"/>
              <a:t>2</a:t>
            </a:r>
            <a:r>
              <a:rPr lang="cs-CZ" dirty="0" smtClean="0"/>
              <a:t>.K)</a:t>
            </a:r>
          </a:p>
          <a:p>
            <a:pPr>
              <a:buNone/>
            </a:pPr>
            <a:r>
              <a:rPr lang="cs-CZ" dirty="0" smtClean="0"/>
              <a:t>Pasivní rodinný dům (0,19 &lt; 0,22) W/(m</a:t>
            </a:r>
            <a:r>
              <a:rPr lang="cs-CZ" baseline="30000" dirty="0" smtClean="0"/>
              <a:t>2</a:t>
            </a:r>
            <a:r>
              <a:rPr lang="cs-CZ" dirty="0" smtClean="0"/>
              <a:t>.K)</a:t>
            </a:r>
          </a:p>
          <a:p>
            <a:pPr>
              <a:buNone/>
            </a:pPr>
            <a:r>
              <a:rPr lang="cs-CZ" b="1" dirty="0" smtClean="0"/>
              <a:t>Měrná </a:t>
            </a:r>
            <a:r>
              <a:rPr lang="cs-CZ" b="1" dirty="0"/>
              <a:t>potřeba tepla na </a:t>
            </a:r>
            <a:r>
              <a:rPr lang="cs-CZ" b="1" dirty="0" smtClean="0"/>
              <a:t>vytápění</a:t>
            </a:r>
          </a:p>
          <a:p>
            <a:pPr>
              <a:buNone/>
            </a:pPr>
            <a:r>
              <a:rPr lang="cs-CZ" dirty="0"/>
              <a:t>E,A,max:  	</a:t>
            </a:r>
            <a:r>
              <a:rPr lang="cs-CZ" dirty="0" smtClean="0"/>
              <a:t>	50 </a:t>
            </a:r>
            <a:r>
              <a:rPr lang="cs-CZ" dirty="0"/>
              <a:t>kWh</a:t>
            </a:r>
            <a:r>
              <a:rPr lang="cs-CZ" dirty="0" smtClean="0"/>
              <a:t>/(m</a:t>
            </a:r>
            <a:r>
              <a:rPr lang="cs-CZ" baseline="30000" dirty="0" smtClean="0"/>
              <a:t>2</a:t>
            </a:r>
            <a:r>
              <a:rPr lang="cs-CZ" dirty="0" smtClean="0"/>
              <a:t>.a)</a:t>
            </a:r>
          </a:p>
          <a:p>
            <a:pPr>
              <a:buNone/>
            </a:pPr>
            <a:r>
              <a:rPr lang="cs-CZ" dirty="0"/>
              <a:t>E,A:  	</a:t>
            </a:r>
            <a:r>
              <a:rPr lang="cs-CZ" dirty="0" smtClean="0"/>
              <a:t>		</a:t>
            </a:r>
            <a:r>
              <a:rPr lang="cs-CZ" b="1" dirty="0" smtClean="0"/>
              <a:t>21</a:t>
            </a:r>
            <a:r>
              <a:rPr lang="cs-CZ" dirty="0" smtClean="0"/>
              <a:t> </a:t>
            </a:r>
            <a:r>
              <a:rPr lang="cs-CZ" dirty="0"/>
              <a:t>kWh</a:t>
            </a:r>
            <a:r>
              <a:rPr lang="cs-CZ" dirty="0" smtClean="0"/>
              <a:t>/(m</a:t>
            </a:r>
            <a:r>
              <a:rPr lang="cs-CZ" baseline="30000" dirty="0" smtClean="0"/>
              <a:t>2</a:t>
            </a:r>
            <a:r>
              <a:rPr lang="cs-CZ" dirty="0" smtClean="0"/>
              <a:t>.a</a:t>
            </a:r>
            <a:r>
              <a:rPr lang="cs-CZ" dirty="0"/>
              <a:t>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Nízkoenergetický rodinný dům</a:t>
            </a:r>
          </a:p>
          <a:p>
            <a:pPr>
              <a:buNone/>
            </a:pPr>
            <a:r>
              <a:rPr lang="cs-CZ" b="1" dirty="0" smtClean="0"/>
              <a:t>Měrná </a:t>
            </a:r>
            <a:r>
              <a:rPr lang="cs-CZ" b="1" dirty="0"/>
              <a:t>neobnovitelná primární </a:t>
            </a:r>
            <a:r>
              <a:rPr lang="cs-CZ" b="1" dirty="0" smtClean="0"/>
              <a:t>energie</a:t>
            </a:r>
          </a:p>
          <a:p>
            <a:pPr>
              <a:buNone/>
            </a:pPr>
            <a:r>
              <a:rPr lang="cs-CZ" dirty="0"/>
              <a:t>PE,A,max:  	</a:t>
            </a:r>
            <a:r>
              <a:rPr lang="cs-CZ" dirty="0" smtClean="0"/>
              <a:t>	60 </a:t>
            </a:r>
            <a:r>
              <a:rPr lang="cs-CZ" dirty="0"/>
              <a:t>kWh</a:t>
            </a:r>
            <a:r>
              <a:rPr lang="cs-CZ" dirty="0" smtClean="0"/>
              <a:t>/(m</a:t>
            </a:r>
            <a:r>
              <a:rPr lang="cs-CZ" baseline="30000" dirty="0" smtClean="0"/>
              <a:t>2</a:t>
            </a:r>
            <a:r>
              <a:rPr lang="cs-CZ" dirty="0" smtClean="0"/>
              <a:t>.a)</a:t>
            </a:r>
          </a:p>
          <a:p>
            <a:pPr>
              <a:buNone/>
            </a:pPr>
            <a:r>
              <a:rPr lang="cs-CZ" dirty="0"/>
              <a:t>PE,A:  	</a:t>
            </a:r>
            <a:r>
              <a:rPr lang="cs-CZ" dirty="0" smtClean="0"/>
              <a:t>		</a:t>
            </a:r>
            <a:r>
              <a:rPr lang="cs-CZ" b="1" dirty="0" smtClean="0"/>
              <a:t>63</a:t>
            </a:r>
            <a:r>
              <a:rPr lang="cs-CZ" dirty="0" smtClean="0"/>
              <a:t> </a:t>
            </a:r>
            <a:r>
              <a:rPr lang="cs-CZ" dirty="0"/>
              <a:t>kWh</a:t>
            </a:r>
            <a:r>
              <a:rPr lang="cs-CZ" dirty="0" smtClean="0"/>
              <a:t>/(m</a:t>
            </a:r>
            <a:r>
              <a:rPr lang="cs-CZ" baseline="30000" dirty="0" smtClean="0"/>
              <a:t>2</a:t>
            </a:r>
            <a:r>
              <a:rPr lang="cs-CZ" dirty="0" smtClean="0"/>
              <a:t>.a)</a:t>
            </a:r>
          </a:p>
          <a:p>
            <a:pPr>
              <a:buNone/>
            </a:pPr>
            <a:r>
              <a:rPr lang="cs-CZ" dirty="0" smtClean="0"/>
              <a:t>Nízkoenergetický rodinný dům</a:t>
            </a:r>
          </a:p>
          <a:p>
            <a:pPr>
              <a:buNone/>
            </a:pPr>
            <a:r>
              <a:rPr lang="cs-CZ" b="1" dirty="0" smtClean="0"/>
              <a:t>Zatřídění </a:t>
            </a:r>
            <a:r>
              <a:rPr lang="cs-CZ" b="1" dirty="0"/>
              <a:t>rodinného </a:t>
            </a:r>
            <a:r>
              <a:rPr lang="cs-CZ" b="1" dirty="0" smtClean="0"/>
              <a:t>domu</a:t>
            </a:r>
          </a:p>
          <a:p>
            <a:pPr>
              <a:buNone/>
            </a:pPr>
            <a:r>
              <a:rPr lang="cs-CZ" dirty="0"/>
              <a:t>RD lze podle čl. 8.3 TNI 730329 zařadit do třídy: 	</a:t>
            </a:r>
            <a:r>
              <a:rPr lang="cs-CZ" b="1" u="sng" dirty="0"/>
              <a:t>RD 25NE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2976" y="1285860"/>
            <a:ext cx="7790712" cy="49625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dirty="0" smtClean="0"/>
              <a:t>Návrh architektonické studie a výkresové dokumentace nízkoenergetického RD (Projekt pro stavební povolení)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Návrh obalových konstrukcí z hlediska tepelně - technických vlastností:</a:t>
            </a:r>
          </a:p>
          <a:p>
            <a:r>
              <a:rPr lang="cs-CZ" sz="2800" dirty="0" smtClean="0"/>
              <a:t>Obalové kce. splňují tepelně technické požadavky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Energetické vyhodnocení budovy:</a:t>
            </a:r>
          </a:p>
          <a:p>
            <a:r>
              <a:rPr lang="cs-CZ" sz="2800" dirty="0" smtClean="0"/>
              <a:t>Dům splňuje požadavky pro nízkoenergetické domy	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fajf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4214818"/>
            <a:ext cx="1285875" cy="500066"/>
          </a:xfrm>
          <a:prstGeom prst="rect">
            <a:avLst/>
          </a:prstGeom>
        </p:spPr>
      </p:pic>
      <p:pic>
        <p:nvPicPr>
          <p:cNvPr id="5" name="Obrázek 4" descr="fajf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5857892"/>
            <a:ext cx="1285875" cy="500066"/>
          </a:xfrm>
          <a:prstGeom prst="rect">
            <a:avLst/>
          </a:prstGeom>
        </p:spPr>
      </p:pic>
      <p:pic>
        <p:nvPicPr>
          <p:cNvPr id="6" name="Obrázek 5" descr="fajfk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2143116"/>
            <a:ext cx="1285875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vedoucího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000" b="1" dirty="0" smtClean="0"/>
              <a:t>Z výsledků vyhodnocení energetické náročnosti budovy splňuje navržený objekt požadavky na nízkoenergetický standard.  Jaké opatření by bylo potřeba přijmout,  aby objekt splňoval požadavky pro pasivní standard?</a:t>
            </a:r>
          </a:p>
          <a:p>
            <a:pPr>
              <a:buNone/>
            </a:pPr>
            <a:endParaRPr lang="cs-CZ" sz="2000" b="1" dirty="0" smtClean="0"/>
          </a:p>
          <a:p>
            <a:r>
              <a:rPr lang="cs-CZ" sz="2000" dirty="0" smtClean="0"/>
              <a:t>Snížení  potřeby tepla na vytápění a snížení měrné neobnovitelné primární energie</a:t>
            </a:r>
          </a:p>
          <a:p>
            <a:r>
              <a:rPr lang="cs-CZ" sz="2000" dirty="0" smtClean="0"/>
              <a:t>Snížení součinitele prostupu tepla obalových kcí. (zdivo)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2000" b="1" dirty="0" smtClean="0"/>
              <a:t>Jaká je současná situace v oblasti dotací či finančních příspěvků na výstavbu energeticky úsporných budov? Bylo by možné využít některou z forem dotací na navrhovaný objekt?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Nová zelená úsporám: </a:t>
            </a:r>
          </a:p>
          <a:p>
            <a:pPr>
              <a:buNone/>
            </a:pPr>
            <a:r>
              <a:rPr lang="cs-CZ" sz="2000" dirty="0" smtClean="0"/>
              <a:t>Efektivní využití zdrojů energie:</a:t>
            </a:r>
          </a:p>
          <a:p>
            <a:pPr>
              <a:buNone/>
            </a:pPr>
            <a:r>
              <a:rPr lang="cs-CZ" sz="2000" dirty="0" smtClean="0"/>
              <a:t>Dotace: </a:t>
            </a:r>
          </a:p>
          <a:p>
            <a:r>
              <a:rPr lang="cs-CZ" sz="2000" dirty="0" smtClean="0"/>
              <a:t>na ekologicky šetrný zdroj tepla</a:t>
            </a:r>
          </a:p>
          <a:p>
            <a:r>
              <a:rPr lang="cs-CZ" sz="2000" dirty="0" smtClean="0"/>
              <a:t>na systém nuceného větrání se zpětným získáváním tepla</a:t>
            </a:r>
          </a:p>
          <a:p>
            <a:r>
              <a:rPr lang="cs-CZ" sz="2000" dirty="0" smtClean="0"/>
              <a:t>na instalaci fotovoltaických panelů</a:t>
            </a:r>
          </a:p>
          <a:p>
            <a:pPr>
              <a:buNone/>
            </a:pPr>
            <a:r>
              <a:rPr lang="cs-CZ" sz="2000" dirty="0" smtClean="0"/>
              <a:t>Dotace je omezena na 50% z doložených výdajů (max. 5mil)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dotazy oponenta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V případě dopracování projektu na pasivní dům by mohla být vedena instalace vzduchotechnických cest jako proudění s přirozeným pohybem vzduchu?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Ne</a:t>
            </a:r>
          </a:p>
          <a:p>
            <a:pPr>
              <a:buNone/>
            </a:pPr>
            <a:r>
              <a:rPr lang="cs-CZ" sz="2000" dirty="0" smtClean="0"/>
              <a:t>Aerace:</a:t>
            </a:r>
          </a:p>
          <a:p>
            <a:r>
              <a:rPr lang="cs-CZ" sz="2000" dirty="0" smtClean="0"/>
              <a:t>Narušení konceptu pasivního domu (otvory)</a:t>
            </a:r>
          </a:p>
          <a:p>
            <a:r>
              <a:rPr lang="cs-CZ" sz="2000" dirty="0" smtClean="0"/>
              <a:t>Nefunkčnost při bezvětří a při malém teplotním rozdílu (v létě)</a:t>
            </a:r>
          </a:p>
          <a:p>
            <a:r>
              <a:rPr lang="cs-CZ" sz="2000" dirty="0" smtClean="0"/>
              <a:t>Nelze ovládat odvětrání v požadovaných místnostech (kuchyň, koupelna)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/>
          <a:lstStyle/>
          <a:p>
            <a:r>
              <a:rPr lang="cs-CZ" sz="2800" dirty="0" smtClean="0"/>
              <a:t>Motivace  a důvody k řešení daného problému</a:t>
            </a:r>
          </a:p>
          <a:p>
            <a:r>
              <a:rPr lang="cs-CZ" sz="2800" dirty="0" smtClean="0"/>
              <a:t>Cíl práce</a:t>
            </a:r>
          </a:p>
          <a:p>
            <a:r>
              <a:rPr lang="cs-CZ" sz="2800" dirty="0" smtClean="0"/>
              <a:t>Architektonické a stavebně - konstrukční řešení</a:t>
            </a:r>
          </a:p>
          <a:p>
            <a:r>
              <a:rPr lang="cs-CZ" sz="2800" dirty="0" smtClean="0"/>
              <a:t>Vyhodnocení výsledků</a:t>
            </a:r>
          </a:p>
          <a:p>
            <a:r>
              <a:rPr lang="cs-CZ" sz="2800" dirty="0" smtClean="0"/>
              <a:t>Závěrečné shrnutí</a:t>
            </a:r>
          </a:p>
          <a:p>
            <a:r>
              <a:rPr lang="cs-CZ" sz="2800" dirty="0" smtClean="0"/>
              <a:t>Doplňující dotazy vedoucího a oponenta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0166" y="2428868"/>
            <a:ext cx="7406640" cy="1472184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79068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428868"/>
            <a:ext cx="7498080" cy="3819532"/>
          </a:xfrm>
        </p:spPr>
        <p:txBody>
          <a:bodyPr/>
          <a:lstStyle/>
          <a:p>
            <a:r>
              <a:rPr lang="cs-CZ" sz="2800" dirty="0" smtClean="0"/>
              <a:t>Návrh moderního rodinného domu šetrného k životnímu prostředí</a:t>
            </a:r>
          </a:p>
          <a:p>
            <a:r>
              <a:rPr lang="cs-CZ" sz="2800" dirty="0" smtClean="0"/>
              <a:t>Aktuálnost tématu</a:t>
            </a:r>
          </a:p>
          <a:p>
            <a:r>
              <a:rPr lang="cs-CZ" sz="2800" dirty="0" smtClean="0"/>
              <a:t>Uplatnění v budoucnu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2143116"/>
            <a:ext cx="8286776" cy="41052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Návrh nízkoenergetického rodinného domu:</a:t>
            </a:r>
          </a:p>
          <a:p>
            <a:r>
              <a:rPr lang="cs-CZ" sz="2800" dirty="0" smtClean="0"/>
              <a:t>Architektonická studie</a:t>
            </a:r>
          </a:p>
          <a:p>
            <a:r>
              <a:rPr lang="cs-CZ" sz="2800" dirty="0" smtClean="0"/>
              <a:t>Výkresová dokumentace (v úrovni „projekt pro stavební povolení“)</a:t>
            </a:r>
          </a:p>
          <a:p>
            <a:r>
              <a:rPr lang="cs-CZ" sz="2800" dirty="0" smtClean="0"/>
              <a:t>Tepelně technické posouzení navržených kcí.</a:t>
            </a:r>
          </a:p>
          <a:p>
            <a:r>
              <a:rPr lang="cs-CZ" sz="2800" dirty="0" smtClean="0"/>
              <a:t>Vyhodnocení energetické náročnosti budovy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 stavby</a:t>
            </a:r>
            <a:endParaRPr lang="cs-CZ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607223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48" y="2928934"/>
            <a:ext cx="819148" cy="9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ovéPole 15"/>
          <p:cNvSpPr txBox="1"/>
          <p:nvPr/>
        </p:nvSpPr>
        <p:spPr>
          <a:xfrm>
            <a:off x="1428728" y="5143513"/>
            <a:ext cx="36913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Místo stavby: 	České Budějovice</a:t>
            </a:r>
          </a:p>
          <a:p>
            <a:r>
              <a:rPr lang="cs-CZ" dirty="0" smtClean="0"/>
              <a:t>Lokalita: 		Švábovo hrádek</a:t>
            </a:r>
          </a:p>
          <a:p>
            <a:r>
              <a:rPr lang="cs-CZ" dirty="0" smtClean="0"/>
              <a:t>Parcela číslo: 	1894/157</a:t>
            </a:r>
          </a:p>
          <a:p>
            <a:r>
              <a:rPr lang="cs-CZ" dirty="0" smtClean="0"/>
              <a:t>Plocha pozemku:	1577 m</a:t>
            </a:r>
            <a:r>
              <a:rPr lang="cs-CZ" baseline="30000" dirty="0" smtClean="0"/>
              <a:t>2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572264" y="5715016"/>
            <a:ext cx="2323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 vlastní (upravená mapa z KN)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00100" y="1524000"/>
            <a:ext cx="4093108" cy="466344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Druh objektu:	 Rodinný dům</a:t>
            </a:r>
          </a:p>
          <a:p>
            <a:r>
              <a:rPr lang="cs-CZ" sz="2000" dirty="0" smtClean="0"/>
              <a:t>Charakter stavby: Novostavba</a:t>
            </a:r>
          </a:p>
          <a:p>
            <a:r>
              <a:rPr lang="cs-CZ" sz="2000" dirty="0" smtClean="0"/>
              <a:t>Zastavěná Plocha: 249 m</a:t>
            </a:r>
            <a:r>
              <a:rPr lang="cs-CZ" sz="2000" baseline="30000" dirty="0" smtClean="0"/>
              <a:t>2</a:t>
            </a:r>
            <a:endParaRPr lang="cs-CZ" sz="2000" dirty="0" smtClean="0"/>
          </a:p>
          <a:p>
            <a:r>
              <a:rPr lang="cs-CZ" sz="2000" dirty="0" smtClean="0"/>
              <a:t>Obestavěný prostor:1364,42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Počet podlaží: 2</a:t>
            </a:r>
            <a:endParaRPr lang="cs-CZ" sz="2000" baseline="30000" dirty="0" smtClean="0"/>
          </a:p>
          <a:p>
            <a:r>
              <a:rPr lang="cs-CZ" sz="2000" dirty="0" smtClean="0"/>
              <a:t>Počet bytových jednotek: 1</a:t>
            </a:r>
            <a:endParaRPr lang="cs-CZ" sz="2000" baseline="30000" dirty="0" smtClean="0"/>
          </a:p>
          <a:p>
            <a:r>
              <a:rPr lang="cs-CZ" sz="2000" dirty="0" smtClean="0"/>
              <a:t>Počet uživatelů: 5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785926"/>
            <a:ext cx="365760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7358082" y="4429132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 vlastní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8072462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Architektonické a stavebně - konstrukční řešení</a:t>
            </a:r>
            <a:endParaRPr lang="cs-CZ" sz="3600" dirty="0"/>
          </a:p>
        </p:txBody>
      </p:sp>
      <p:pic>
        <p:nvPicPr>
          <p:cNvPr id="4" name="Zástupný symbol pro obsah 3" descr="vizualizac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9892" y="1447800"/>
            <a:ext cx="6789766" cy="4800600"/>
          </a:xfrm>
        </p:spPr>
      </p:pic>
      <p:sp>
        <p:nvSpPr>
          <p:cNvPr id="5" name="TextovéPole 4"/>
          <p:cNvSpPr txBox="1"/>
          <p:nvPr/>
        </p:nvSpPr>
        <p:spPr>
          <a:xfrm>
            <a:off x="7500958" y="6357958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 vlastní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797226"/>
          </a:xfrm>
        </p:spPr>
        <p:txBody>
          <a:bodyPr/>
          <a:lstStyle/>
          <a:p>
            <a:r>
              <a:rPr lang="cs-CZ" dirty="0" smtClean="0"/>
              <a:t>Dispozice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85852" y="1142984"/>
            <a:ext cx="3657600" cy="46196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1.NP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14298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2.NP</a:t>
            </a:r>
            <a:endParaRPr lang="cs-CZ" dirty="0"/>
          </a:p>
        </p:txBody>
      </p:sp>
      <p:pic>
        <p:nvPicPr>
          <p:cNvPr id="1027" name="Picture 3" descr="C:\Users\HP\Desktop\1.N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4214842" cy="3714776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785926"/>
            <a:ext cx="464343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7429520" y="6143644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 vlastní</a:t>
            </a:r>
            <a:endParaRPr lang="cs-CZ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9586" y="5072074"/>
            <a:ext cx="819148" cy="9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cs-CZ" dirty="0" smtClean="0"/>
              <a:t>Vyznačení skladeb obalových kcí.</a:t>
            </a:r>
            <a:endParaRPr lang="cs-CZ" dirty="0"/>
          </a:p>
        </p:txBody>
      </p:sp>
      <p:pic>
        <p:nvPicPr>
          <p:cNvPr id="9" name="Zástupný symbol pro obsah 8" descr="skladb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357298"/>
            <a:ext cx="8358246" cy="4714908"/>
          </a:xfrm>
        </p:spPr>
      </p:pic>
      <p:sp>
        <p:nvSpPr>
          <p:cNvPr id="7" name="TextovéPole 6"/>
          <p:cNvSpPr txBox="1"/>
          <p:nvPr/>
        </p:nvSpPr>
        <p:spPr>
          <a:xfrm>
            <a:off x="7572396" y="6286520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 vlastní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714</TotalTime>
  <Words>649</Words>
  <Application>Microsoft Office PowerPoint</Application>
  <PresentationFormat>Předvádění na obrazovce (4:3)</PresentationFormat>
  <Paragraphs>180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Slunovrat</vt:lpstr>
      <vt:lpstr>Vysoká škola technická a ekonomická v Českých Budějovicích Ústav technicko-technologický </vt:lpstr>
      <vt:lpstr>Obsah</vt:lpstr>
      <vt:lpstr>Motivace  a důvody k řešení daného problému</vt:lpstr>
      <vt:lpstr>Cíl práce</vt:lpstr>
      <vt:lpstr>Umístění stavby</vt:lpstr>
      <vt:lpstr>Základní informace</vt:lpstr>
      <vt:lpstr>Architektonické a stavebně - konstrukční řešení</vt:lpstr>
      <vt:lpstr>Dispozice</vt:lpstr>
      <vt:lpstr>Vyznačení skladeb obalových kcí.</vt:lpstr>
      <vt:lpstr>Skladby obalových kcí. a jejich součinitel prostupu tepla</vt:lpstr>
      <vt:lpstr>Skladby obalových kcí. a jejich součinitel prostupu tepla</vt:lpstr>
      <vt:lpstr>Skladby obalových kcí. a jejich součinitel prostupu tepla</vt:lpstr>
      <vt:lpstr>Skladby obalových kcí. a jejich součinitel prostupu tepla</vt:lpstr>
      <vt:lpstr>Skladby obalových kcí. a jejich součinitel prostupu tepla</vt:lpstr>
      <vt:lpstr>Technická zařízení</vt:lpstr>
      <vt:lpstr>Vyhodnocení výsledků a posouzení budovy podle TNI 730329</vt:lpstr>
      <vt:lpstr>Závěrečné shrnutí</vt:lpstr>
      <vt:lpstr>Doplňující dotazy vedoucího</vt:lpstr>
      <vt:lpstr>Doplňující dotazy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Novostavba objektu s nízkou spotřebou energie</dc:title>
  <dc:creator>HP</dc:creator>
  <cp:lastModifiedBy>HP</cp:lastModifiedBy>
  <cp:revision>86</cp:revision>
  <dcterms:created xsi:type="dcterms:W3CDTF">2016-06-07T08:13:47Z</dcterms:created>
  <dcterms:modified xsi:type="dcterms:W3CDTF">2016-06-08T18:03:37Z</dcterms:modified>
</cp:coreProperties>
</file>