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2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77" r:id="rId6"/>
    <p:sldId id="278" r:id="rId7"/>
    <p:sldId id="281" r:id="rId8"/>
    <p:sldId id="282" r:id="rId9"/>
    <p:sldId id="283" r:id="rId10"/>
    <p:sldId id="288" r:id="rId11"/>
    <p:sldId id="280" r:id="rId12"/>
    <p:sldId id="284" r:id="rId13"/>
    <p:sldId id="285" r:id="rId14"/>
    <p:sldId id="286" r:id="rId15"/>
    <p:sldId id="287" r:id="rId16"/>
    <p:sldId id="289" r:id="rId17"/>
    <p:sldId id="27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1" autoAdjust="0"/>
    <p:restoredTop sz="94662" autoAdjust="0"/>
  </p:normalViewPr>
  <p:slideViewPr>
    <p:cSldViewPr>
      <p:cViewPr varScale="1">
        <p:scale>
          <a:sx n="83" d="100"/>
          <a:sy n="83" d="100"/>
        </p:scale>
        <p:origin x="-1368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6E48EF-3908-40FE-81F7-5A81675C308F}" type="datetimeFigureOut">
              <a:rPr lang="cs-CZ" smtClean="0"/>
              <a:t>08.06.2016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BF835-4C67-4CCB-80E4-5DA036CCEC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09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17C4B7-2C25-4AA5-8AC7-965588402DF8}" type="datetimeFigureOut">
              <a:rPr lang="cs-CZ" smtClean="0"/>
              <a:t>08.06.2016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F3D3D2-5EDF-47F6-9258-C893420692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7C4B7-2C25-4AA5-8AC7-965588402DF8}" type="datetimeFigureOut">
              <a:rPr lang="cs-CZ" smtClean="0"/>
              <a:t>08.06.2016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3D3D2-5EDF-47F6-9258-C893420692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7C4B7-2C25-4AA5-8AC7-965588402DF8}" type="datetimeFigureOut">
              <a:rPr lang="cs-CZ" smtClean="0"/>
              <a:t>08.06.2016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3D3D2-5EDF-47F6-9258-C893420692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7C4B7-2C25-4AA5-8AC7-965588402DF8}" type="datetimeFigureOut">
              <a:rPr lang="cs-CZ" smtClean="0"/>
              <a:t>08.06.2016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3D3D2-5EDF-47F6-9258-C893420692D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7C4B7-2C25-4AA5-8AC7-965588402DF8}" type="datetimeFigureOut">
              <a:rPr lang="cs-CZ" smtClean="0"/>
              <a:t>08.06.2016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3D3D2-5EDF-47F6-9258-C893420692D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7C4B7-2C25-4AA5-8AC7-965588402DF8}" type="datetimeFigureOut">
              <a:rPr lang="cs-CZ" smtClean="0"/>
              <a:t>08.06.2016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3D3D2-5EDF-47F6-9258-C893420692D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7C4B7-2C25-4AA5-8AC7-965588402DF8}" type="datetimeFigureOut">
              <a:rPr lang="cs-CZ" smtClean="0"/>
              <a:t>08.06.2016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3D3D2-5EDF-47F6-9258-C893420692D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7C4B7-2C25-4AA5-8AC7-965588402DF8}" type="datetimeFigureOut">
              <a:rPr lang="cs-CZ" smtClean="0"/>
              <a:t>08.06.2016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3D3D2-5EDF-47F6-9258-C893420692DF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17C4B7-2C25-4AA5-8AC7-965588402DF8}" type="datetimeFigureOut">
              <a:rPr lang="cs-CZ" smtClean="0"/>
              <a:t>08.06.2016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3D3D2-5EDF-47F6-9258-C893420692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B17C4B7-2C25-4AA5-8AC7-965588402DF8}" type="datetimeFigureOut">
              <a:rPr lang="cs-CZ" smtClean="0"/>
              <a:t>08.06.2016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3D3D2-5EDF-47F6-9258-C893420692D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17C4B7-2C25-4AA5-8AC7-965588402DF8}" type="datetimeFigureOut">
              <a:rPr lang="cs-CZ" smtClean="0"/>
              <a:t>08.06.2016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F3D3D2-5EDF-47F6-9258-C893420692D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B17C4B7-2C25-4AA5-8AC7-965588402DF8}" type="datetimeFigureOut">
              <a:rPr lang="cs-CZ" smtClean="0"/>
              <a:t>08.06.2016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8F3D3D2-5EDF-47F6-9258-C893420692D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78000"/>
                <a:lumMod val="100000"/>
              </a:schemeClr>
            </a:gs>
            <a:gs pos="100000">
              <a:schemeClr val="bg2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0"/>
          <p:cNvSpPr>
            <a:spLocks noGrp="1"/>
          </p:cNvSpPr>
          <p:nvPr>
            <p:ph type="ctrTitle"/>
          </p:nvPr>
        </p:nvSpPr>
        <p:spPr>
          <a:xfrm>
            <a:off x="467544" y="1232084"/>
            <a:ext cx="8136904" cy="277298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Došková a šindelová krytina na šikmé střeše z pohledu tradice a dneška</a:t>
            </a:r>
            <a:endParaRPr lang="cs-CZ" dirty="0"/>
          </a:p>
        </p:txBody>
      </p:sp>
      <p:sp>
        <p:nvSpPr>
          <p:cNvPr id="10" name="Podnadpis 9"/>
          <p:cNvSpPr>
            <a:spLocks noGrp="1"/>
          </p:cNvSpPr>
          <p:nvPr>
            <p:ph type="subTitle" idx="1"/>
          </p:nvPr>
        </p:nvSpPr>
        <p:spPr>
          <a:xfrm>
            <a:off x="111968" y="5301208"/>
            <a:ext cx="9032032" cy="1656184"/>
          </a:xfrm>
        </p:spPr>
        <p:txBody>
          <a:bodyPr>
            <a:normAutofit/>
          </a:bodyPr>
          <a:lstStyle/>
          <a:p>
            <a:pPr algn="l"/>
            <a:r>
              <a:rPr lang="cs-CZ" sz="2400" dirty="0" smtClean="0">
                <a:solidFill>
                  <a:schemeClr val="bg1"/>
                </a:solidFill>
              </a:rPr>
              <a:t>Autor bakalářské práce: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smtClean="0">
                <a:solidFill>
                  <a:schemeClr val="bg1"/>
                </a:solidFill>
              </a:rPr>
              <a:t>      Tomáš Bartoš</a:t>
            </a:r>
          </a:p>
          <a:p>
            <a:pPr algn="l"/>
            <a:r>
              <a:rPr lang="cs-CZ" sz="2400" dirty="0" smtClean="0">
                <a:solidFill>
                  <a:schemeClr val="bg1"/>
                </a:solidFill>
              </a:rPr>
              <a:t>Vedoucí bakalářské práce:    Ing. Jan Plachý, Ph.D.</a:t>
            </a:r>
          </a:p>
          <a:p>
            <a:pPr algn="l"/>
            <a:r>
              <a:rPr lang="cs-CZ" sz="2400" dirty="0" smtClean="0">
                <a:solidFill>
                  <a:schemeClr val="bg1"/>
                </a:solidFill>
              </a:rPr>
              <a:t>Oponent bakalářské práce:   Ing. Markéta </a:t>
            </a:r>
            <a:r>
              <a:rPr lang="cs-CZ" sz="2400" dirty="0" smtClean="0">
                <a:solidFill>
                  <a:schemeClr val="bg1"/>
                </a:solidFill>
              </a:rPr>
              <a:t>Myslivečková </a:t>
            </a:r>
            <a:r>
              <a:rPr lang="cs-CZ" sz="2400" b="1" dirty="0" smtClean="0">
                <a:solidFill>
                  <a:schemeClr val="tx1"/>
                </a:solidFill>
              </a:rPr>
              <a:t>České Budějovice, červen 2016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-23014" y="9490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Vysoká škola technická a ekonomická v Českých Budějovicích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Katedra stavebnictví</a:t>
            </a:r>
            <a:endParaRPr lang="cs-CZ" dirty="0">
              <a:solidFill>
                <a:srgbClr val="C00000"/>
              </a:solidFill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79558"/>
            <a:ext cx="11430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03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6750455"/>
              </p:ext>
            </p:extLst>
          </p:nvPr>
        </p:nvGraphicFramePr>
        <p:xfrm>
          <a:off x="603592" y="1944866"/>
          <a:ext cx="7828880" cy="38164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9106"/>
                <a:gridCol w="702937"/>
                <a:gridCol w="592785"/>
                <a:gridCol w="651782"/>
                <a:gridCol w="693924"/>
                <a:gridCol w="753857"/>
                <a:gridCol w="641482"/>
                <a:gridCol w="700478"/>
                <a:gridCol w="692987"/>
                <a:gridCol w="699542"/>
              </a:tblGrid>
              <a:tr h="11772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Kritérium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Váha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kritéria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Došky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Dřevěné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šindele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Asfaltové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šindele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Pálené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tašky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43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Sklon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943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Cena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943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Vzhled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943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Životnost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12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943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Údržba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8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943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Hmotnost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847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u="none" dirty="0">
                          <a:effectLst/>
                        </a:rPr>
                        <a:t>Tepelná </a:t>
                      </a:r>
                      <a:r>
                        <a:rPr lang="cs-CZ" sz="1200" u="none" dirty="0" err="1">
                          <a:effectLst/>
                        </a:rPr>
                        <a:t>iz</a:t>
                      </a:r>
                      <a:r>
                        <a:rPr lang="cs-CZ" sz="1200" u="none" dirty="0">
                          <a:effectLst/>
                        </a:rPr>
                        <a:t>.</a:t>
                      </a:r>
                      <a:endParaRPr lang="cs-CZ" sz="1200" u="none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u="none" dirty="0">
                          <a:effectLst/>
                        </a:rPr>
                        <a:t>3</a:t>
                      </a:r>
                      <a:endParaRPr lang="cs-CZ" sz="1200" u="none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u="none" dirty="0">
                          <a:effectLst/>
                        </a:rPr>
                        <a:t>5</a:t>
                      </a:r>
                      <a:endParaRPr lang="cs-CZ" sz="1200" u="none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u="none" dirty="0">
                          <a:effectLst/>
                        </a:rPr>
                        <a:t>15</a:t>
                      </a:r>
                      <a:endParaRPr lang="cs-CZ" sz="1200" u="none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u="none" dirty="0">
                          <a:effectLst/>
                        </a:rPr>
                        <a:t>1</a:t>
                      </a:r>
                      <a:endParaRPr lang="cs-CZ" sz="1200" u="none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u="none" dirty="0">
                          <a:effectLst/>
                        </a:rPr>
                        <a:t>3</a:t>
                      </a:r>
                      <a:endParaRPr lang="cs-CZ" sz="1200" u="none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u="none" dirty="0">
                          <a:effectLst/>
                        </a:rPr>
                        <a:t>1</a:t>
                      </a:r>
                      <a:endParaRPr lang="cs-CZ" sz="1200" u="none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u="none" dirty="0">
                          <a:effectLst/>
                        </a:rPr>
                        <a:t>3</a:t>
                      </a:r>
                      <a:endParaRPr lang="cs-CZ" sz="1200" u="none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u="none" dirty="0">
                          <a:effectLst/>
                        </a:rPr>
                        <a:t>1</a:t>
                      </a:r>
                      <a:endParaRPr lang="cs-CZ" sz="1200" u="none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u="none" dirty="0">
                          <a:effectLst/>
                        </a:rPr>
                        <a:t>3</a:t>
                      </a:r>
                      <a:endParaRPr lang="cs-CZ" sz="1200" u="none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943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Pokládka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2943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CELKEM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0" u="none" dirty="0" smtClean="0">
                          <a:effectLst/>
                          <a:latin typeface="Times New Roman"/>
                          <a:ea typeface="Calibri"/>
                        </a:rPr>
                        <a:t>55</a:t>
                      </a:r>
                      <a:endParaRPr lang="cs-CZ" sz="1200" i="0" u="none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0" u="none" dirty="0">
                          <a:effectLst/>
                        </a:rPr>
                        <a:t> </a:t>
                      </a:r>
                      <a:endParaRPr lang="cs-CZ" sz="1200" i="0" u="none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0" u="none" dirty="0" smtClean="0">
                          <a:effectLst/>
                        </a:rPr>
                        <a:t>79</a:t>
                      </a:r>
                      <a:endParaRPr lang="cs-CZ" sz="1200" i="0" u="none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0" u="none" dirty="0">
                          <a:effectLst/>
                        </a:rPr>
                        <a:t> </a:t>
                      </a:r>
                      <a:endParaRPr lang="cs-CZ" sz="1200" i="0" u="none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0" u="none" dirty="0" smtClean="0">
                          <a:effectLst/>
                        </a:rPr>
                        <a:t>75</a:t>
                      </a:r>
                      <a:endParaRPr lang="cs-CZ" sz="1200" i="0" u="none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0" u="none" dirty="0">
                          <a:effectLst/>
                        </a:rPr>
                        <a:t> </a:t>
                      </a:r>
                      <a:endParaRPr lang="cs-CZ" sz="1200" i="0" u="none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i="0" u="none" dirty="0" smtClean="0">
                          <a:effectLst/>
                        </a:rPr>
                        <a:t>85</a:t>
                      </a:r>
                      <a:endParaRPr lang="cs-CZ" sz="1200" i="0" u="none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Multikriteriální analýza</a:t>
            </a:r>
            <a:endParaRPr lang="cs-CZ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401984" y="5763453"/>
            <a:ext cx="100811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cs-CZ" altLang="cs-CZ" sz="1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Zroj</a:t>
            </a:r>
            <a:r>
              <a:rPr kumimoji="0" lang="cs-CZ" altLang="cs-CZ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vlastní</a:t>
            </a: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11632" y="1124744"/>
            <a:ext cx="6013200" cy="1200329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cs-CZ" altLang="cs-CZ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místo – Pálené tašky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2. místo – 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řevěný šindel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3. místo – Asfaltový šindel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4. místo - Došky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26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cs-CZ" sz="1800" dirty="0" smtClean="0"/>
              <a:t>Roubená horská chata</a:t>
            </a:r>
          </a:p>
          <a:p>
            <a:pPr marL="109728" indent="0">
              <a:buNone/>
            </a:pPr>
            <a:endParaRPr lang="cs-CZ" sz="1800" dirty="0" smtClean="0"/>
          </a:p>
          <a:p>
            <a:pPr>
              <a:buFont typeface="Arial" charset="0"/>
              <a:buChar char="•"/>
            </a:pPr>
            <a:r>
              <a:rPr lang="cs-CZ" sz="1800" dirty="0" smtClean="0"/>
              <a:t>Počet </a:t>
            </a:r>
            <a:r>
              <a:rPr lang="cs-CZ" sz="1800" dirty="0"/>
              <a:t>nadzemních podlaží: </a:t>
            </a:r>
            <a:r>
              <a:rPr lang="cs-CZ" sz="1800" dirty="0" smtClean="0"/>
              <a:t>2</a:t>
            </a:r>
          </a:p>
          <a:p>
            <a:pPr marL="109728" indent="0">
              <a:buNone/>
            </a:pPr>
            <a:endParaRPr lang="cs-CZ" sz="1800" dirty="0"/>
          </a:p>
          <a:p>
            <a:pPr>
              <a:buFont typeface="Arial" charset="0"/>
              <a:buChar char="•"/>
            </a:pPr>
            <a:r>
              <a:rPr lang="cs-CZ" sz="1800" dirty="0" smtClean="0"/>
              <a:t>Sklon </a:t>
            </a:r>
            <a:r>
              <a:rPr lang="cs-CZ" sz="1800" dirty="0" smtClean="0"/>
              <a:t>střechy: </a:t>
            </a:r>
            <a:r>
              <a:rPr lang="cs-CZ" sz="1800" dirty="0" smtClean="0"/>
              <a:t>45°</a:t>
            </a:r>
          </a:p>
          <a:p>
            <a:pPr marL="109728" indent="0">
              <a:buNone/>
            </a:pPr>
            <a:endParaRPr lang="cs-CZ" sz="1800" dirty="0" smtClean="0"/>
          </a:p>
          <a:p>
            <a:pPr>
              <a:buFont typeface="Arial" charset="0"/>
              <a:buChar char="•"/>
            </a:pPr>
            <a:r>
              <a:rPr lang="cs-CZ" sz="1800" dirty="0" smtClean="0"/>
              <a:t>Původní krytina: </a:t>
            </a:r>
          </a:p>
          <a:p>
            <a:pPr marL="109728" indent="0">
              <a:buNone/>
            </a:pPr>
            <a:r>
              <a:rPr lang="cs-CZ" sz="1800" dirty="0"/>
              <a:t>	</a:t>
            </a:r>
            <a:r>
              <a:rPr lang="cs-CZ" sz="1800" dirty="0" err="1" smtClean="0"/>
              <a:t>Bramac</a:t>
            </a:r>
            <a:r>
              <a:rPr lang="cs-CZ" sz="1800" dirty="0" smtClean="0"/>
              <a:t> </a:t>
            </a:r>
            <a:r>
              <a:rPr lang="cs-CZ" sz="1800" dirty="0" err="1" smtClean="0"/>
              <a:t>Tegatit</a:t>
            </a:r>
            <a:endParaRPr lang="cs-CZ" sz="1800" dirty="0" smtClean="0"/>
          </a:p>
          <a:p>
            <a:pPr marL="109728" indent="0">
              <a:buNone/>
            </a:pPr>
            <a:endParaRPr lang="cs-CZ" sz="1800" dirty="0" smtClean="0"/>
          </a:p>
          <a:p>
            <a:pPr>
              <a:buFont typeface="Arial" charset="0"/>
              <a:buChar char="•"/>
            </a:pPr>
            <a:r>
              <a:rPr lang="cs-CZ" sz="1800" dirty="0" smtClean="0"/>
              <a:t>Nová střešní krytina: </a:t>
            </a:r>
          </a:p>
          <a:p>
            <a:pPr marL="109728" indent="0">
              <a:buNone/>
            </a:pPr>
            <a:r>
              <a:rPr lang="cs-CZ" sz="1800" dirty="0"/>
              <a:t>	</a:t>
            </a:r>
            <a:r>
              <a:rPr lang="cs-CZ" sz="1800" dirty="0" smtClean="0"/>
              <a:t>Dřevěné šindele </a:t>
            </a:r>
            <a:endParaRPr lang="cs-CZ" sz="1800" dirty="0"/>
          </a:p>
          <a:p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objektu</a:t>
            </a:r>
            <a:endParaRPr lang="cs-CZ" dirty="0"/>
          </a:p>
        </p:txBody>
      </p:sp>
      <p:pic>
        <p:nvPicPr>
          <p:cNvPr id="3074" name="Picture 2" descr="C:\Users\tomas\OneDrive\posraná bakalářka\chata\WP_20131026_16_54_58_Pro_c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-1"/>
            <a:ext cx="4860032" cy="4963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8158495" y="4963307"/>
            <a:ext cx="99578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000" dirty="0"/>
              <a:t>Zdroj: vlastní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381" y="5619890"/>
            <a:ext cx="11430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02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500" dirty="0" smtClean="0"/>
              <a:t>Dřevěné šindele: </a:t>
            </a:r>
          </a:p>
          <a:p>
            <a:pPr lvl="1"/>
            <a:r>
              <a:rPr lang="cs-CZ" sz="2500" dirty="0" smtClean="0"/>
              <a:t>Alpský šindel</a:t>
            </a:r>
          </a:p>
          <a:p>
            <a:pPr lvl="1"/>
            <a:r>
              <a:rPr lang="cs-CZ" sz="2500" dirty="0" smtClean="0"/>
              <a:t>Štípaný </a:t>
            </a:r>
          </a:p>
          <a:p>
            <a:pPr lvl="1"/>
            <a:r>
              <a:rPr lang="cs-CZ" sz="2500" dirty="0" smtClean="0"/>
              <a:t>Trojité krytí</a:t>
            </a:r>
          </a:p>
          <a:p>
            <a:pPr lvl="1"/>
            <a:r>
              <a:rPr lang="cs-CZ" sz="2500" dirty="0" smtClean="0"/>
              <a:t>Modřínové dřevo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marL="2057400" lvl="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Nová střešní </a:t>
            </a:r>
            <a:r>
              <a:rPr lang="cs-CZ" sz="4400" dirty="0" smtClean="0"/>
              <a:t>krytina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381" y="5619890"/>
            <a:ext cx="11430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91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Přírodní krytiny mohou konkurovat moderním střešním krytinám. </a:t>
            </a:r>
          </a:p>
          <a:p>
            <a:endParaRPr lang="cs-CZ" dirty="0" smtClean="0"/>
          </a:p>
          <a:p>
            <a:r>
              <a:rPr lang="cs-CZ" dirty="0" smtClean="0"/>
              <a:t>Výhody přírodních krytin:</a:t>
            </a:r>
          </a:p>
          <a:p>
            <a:pPr lvl="1"/>
            <a:r>
              <a:rPr lang="cs-CZ" dirty="0"/>
              <a:t>Nezaměnitelný vzhled</a:t>
            </a:r>
          </a:p>
          <a:p>
            <a:pPr lvl="1"/>
            <a:r>
              <a:rPr lang="cs-CZ" dirty="0"/>
              <a:t>Ekologická výroba z přírodních zdrojů</a:t>
            </a:r>
          </a:p>
          <a:p>
            <a:pPr lvl="1"/>
            <a:r>
              <a:rPr lang="cs-CZ" dirty="0"/>
              <a:t>Šetrnost k životnímu </a:t>
            </a:r>
            <a:r>
              <a:rPr lang="cs-CZ" dirty="0" smtClean="0"/>
              <a:t>prostředí</a:t>
            </a:r>
          </a:p>
          <a:p>
            <a:pPr marL="393192" lvl="1" indent="0">
              <a:buNone/>
            </a:pPr>
            <a:endParaRPr lang="cs-CZ" dirty="0" smtClean="0"/>
          </a:p>
          <a:p>
            <a:r>
              <a:rPr lang="cs-CZ" dirty="0" smtClean="0"/>
              <a:t>Nevýhody přírodních krytin</a:t>
            </a:r>
          </a:p>
          <a:p>
            <a:pPr lvl="1"/>
            <a:r>
              <a:rPr lang="cs-CZ" dirty="0" smtClean="0"/>
              <a:t>Vysoká cena</a:t>
            </a:r>
          </a:p>
          <a:p>
            <a:pPr lvl="1"/>
            <a:r>
              <a:rPr lang="cs-CZ" dirty="0" smtClean="0"/>
              <a:t>Malá skupina odborných firem</a:t>
            </a:r>
          </a:p>
          <a:p>
            <a:pPr lvl="1"/>
            <a:r>
              <a:rPr lang="cs-CZ" dirty="0" smtClean="0"/>
              <a:t>Sklon střešní roviny</a:t>
            </a:r>
            <a:endParaRPr lang="cs-CZ" dirty="0"/>
          </a:p>
          <a:p>
            <a:pPr lvl="1"/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400" dirty="0">
                <a:latin typeface="Times New Roman" pitchFamily="18" charset="0"/>
                <a:cs typeface="Times New Roman" pitchFamily="18" charset="0"/>
              </a:rPr>
              <a:t>Závěrečné shrnutí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381" y="5619890"/>
            <a:ext cx="11430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57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500" dirty="0" smtClean="0"/>
              <a:t>Seznámení se s jednotlivými krytinami</a:t>
            </a:r>
          </a:p>
          <a:p>
            <a:endParaRPr lang="cs-CZ" sz="2500" dirty="0"/>
          </a:p>
          <a:p>
            <a:r>
              <a:rPr lang="cs-CZ" sz="2500" dirty="0" smtClean="0"/>
              <a:t>Porovnání jednotlivých krytin</a:t>
            </a:r>
          </a:p>
          <a:p>
            <a:endParaRPr lang="cs-CZ" sz="2500" dirty="0"/>
          </a:p>
          <a:p>
            <a:r>
              <a:rPr lang="cs-CZ" sz="2500" dirty="0" smtClean="0"/>
              <a:t>Podklad při rozhodování o výběru střešní krytiny</a:t>
            </a:r>
            <a:endParaRPr lang="cs-CZ" sz="25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latin typeface="Times New Roman" pitchFamily="18" charset="0"/>
                <a:cs typeface="Times New Roman" pitchFamily="18" charset="0"/>
              </a:rPr>
              <a:t>Přínos práce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381" y="5619890"/>
            <a:ext cx="11430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04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dirty="0" smtClean="0"/>
              <a:t>Proč </a:t>
            </a:r>
            <a:r>
              <a:rPr lang="cs-CZ" sz="1800" dirty="0"/>
              <a:t>jste ve výběru novodobé šindelové krytiny upřednostnil asfaltové šindele před plastovými</a:t>
            </a:r>
            <a:r>
              <a:rPr lang="cs-CZ" sz="1800" dirty="0" smtClean="0"/>
              <a:t>?</a:t>
            </a:r>
          </a:p>
          <a:p>
            <a:endParaRPr lang="cs-CZ" sz="1800" dirty="0"/>
          </a:p>
          <a:p>
            <a:r>
              <a:rPr lang="cs-CZ" sz="1800" dirty="0" smtClean="0"/>
              <a:t>Proč </a:t>
            </a:r>
            <a:r>
              <a:rPr lang="cs-CZ" sz="1800" dirty="0"/>
              <a:t>jste pro zastřešení objektu vybral alpský šindel před klasickým valašským</a:t>
            </a:r>
            <a:r>
              <a:rPr lang="cs-CZ" sz="1800" dirty="0" smtClean="0"/>
              <a:t>?</a:t>
            </a:r>
          </a:p>
          <a:p>
            <a:endParaRPr lang="cs-CZ" sz="1800" dirty="0"/>
          </a:p>
          <a:p>
            <a:r>
              <a:rPr lang="cs-CZ" sz="1800" dirty="0" smtClean="0"/>
              <a:t>Nakreslete </a:t>
            </a:r>
            <a:r>
              <a:rPr lang="cs-CZ" sz="1800" dirty="0"/>
              <a:t>možnosti řešení odvětrání střešního pláště u vikýře a u hřebene</a:t>
            </a:r>
            <a:r>
              <a:rPr lang="cs-CZ" sz="1800" dirty="0" smtClean="0"/>
              <a:t>.</a:t>
            </a:r>
          </a:p>
          <a:p>
            <a:endParaRPr lang="cs-CZ" sz="1800" dirty="0"/>
          </a:p>
          <a:p>
            <a:r>
              <a:rPr lang="cs-CZ" sz="1800" dirty="0" smtClean="0"/>
              <a:t>Vysvětlete </a:t>
            </a:r>
            <a:r>
              <a:rPr lang="cs-CZ" sz="1800" dirty="0"/>
              <a:t>prosím text v kapitole 3.1.5.6. „ Konstrukční dřevo a výrobky na bázi dřeva </a:t>
            </a:r>
            <a:r>
              <a:rPr lang="cs-CZ" sz="1800" dirty="0" smtClean="0"/>
              <a:t>jsou zpravidla </a:t>
            </a:r>
            <a:r>
              <a:rPr lang="cs-CZ" sz="1800" dirty="0"/>
              <a:t>řazené do třídy D a E.“ Jedná se o </a:t>
            </a:r>
            <a:r>
              <a:rPr lang="cs-CZ" sz="1800" dirty="0" smtClean="0"/>
              <a:t>zařazení dle </a:t>
            </a:r>
            <a:r>
              <a:rPr lang="cs-CZ" sz="1800" dirty="0"/>
              <a:t>současně platné legislativy? O </a:t>
            </a:r>
            <a:r>
              <a:rPr lang="cs-CZ" sz="1800" dirty="0" smtClean="0"/>
              <a:t>jaké zařazení se </a:t>
            </a:r>
            <a:r>
              <a:rPr lang="cs-CZ" sz="1800" dirty="0"/>
              <a:t>prosím jedná 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dirty="0">
                <a:latin typeface="Times New Roman" pitchFamily="18" charset="0"/>
                <a:cs typeface="Times New Roman" pitchFamily="18" charset="0"/>
              </a:rPr>
              <a:t>Otázky od </a:t>
            </a:r>
            <a:r>
              <a:rPr lang="cs-CZ" altLang="cs-CZ" sz="4400" dirty="0" smtClean="0">
                <a:latin typeface="Times New Roman" pitchFamily="18" charset="0"/>
                <a:cs typeface="Times New Roman" pitchFamily="18" charset="0"/>
              </a:rPr>
              <a:t>vedoucího práce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381" y="5619890"/>
            <a:ext cx="11430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09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dirty="0"/>
              <a:t>Jaké základní požadavky musí splňovat stavba, aby respektovala </a:t>
            </a:r>
            <a:r>
              <a:rPr lang="cs-CZ" sz="1800" dirty="0" smtClean="0"/>
              <a:t>hospodárnost pro </a:t>
            </a:r>
            <a:r>
              <a:rPr lang="cs-CZ" sz="1800" dirty="0"/>
              <a:t>zamýšlené využití objektu</a:t>
            </a:r>
            <a:r>
              <a:rPr lang="cs-CZ" sz="1800" dirty="0" smtClean="0"/>
              <a:t>?</a:t>
            </a:r>
          </a:p>
          <a:p>
            <a:endParaRPr lang="cs-CZ" sz="1800" dirty="0"/>
          </a:p>
          <a:p>
            <a:r>
              <a:rPr lang="cs-CZ" sz="1800" dirty="0"/>
              <a:t>Jaké základní faktory ovlivňují návrh a posouzení střešních konstrukcí</a:t>
            </a:r>
            <a:r>
              <a:rPr lang="cs-CZ" sz="1800" dirty="0" smtClean="0"/>
              <a:t>?</a:t>
            </a:r>
          </a:p>
          <a:p>
            <a:endParaRPr lang="cs-CZ" sz="1800" dirty="0"/>
          </a:p>
          <a:p>
            <a:r>
              <a:rPr lang="cs-CZ" sz="1800" dirty="0"/>
              <a:t>Z jakých hlavních důvodů se v praxi přistupuje k rekonstrukcím střešních konstrukcí</a:t>
            </a:r>
            <a:r>
              <a:rPr lang="cs-CZ" sz="1800" dirty="0" smtClean="0"/>
              <a:t>?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Pokud by se rekonstruovala střešní krytina nad prostorem bez tepelně vlhkostních požadavků,</a:t>
            </a:r>
          </a:p>
          <a:p>
            <a:pPr marL="109728" indent="0">
              <a:buNone/>
            </a:pPr>
            <a:r>
              <a:rPr lang="pl-PL" sz="1800" dirty="0" smtClean="0"/>
              <a:t>   jaké </a:t>
            </a:r>
            <a:r>
              <a:rPr lang="pl-PL" sz="1800" dirty="0"/>
              <a:t>zásady by bylo nutné dodržet?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400" dirty="0">
                <a:latin typeface="Times New Roman" pitchFamily="18" charset="0"/>
                <a:cs typeface="Times New Roman" pitchFamily="18" charset="0"/>
              </a:rPr>
              <a:t>Otázky od </a:t>
            </a:r>
            <a:r>
              <a:rPr lang="cs-CZ" altLang="cs-CZ" sz="4400" dirty="0" smtClean="0">
                <a:latin typeface="Times New Roman" pitchFamily="18" charset="0"/>
                <a:cs typeface="Times New Roman" pitchFamily="18" charset="0"/>
              </a:rPr>
              <a:t>oponenta práce</a:t>
            </a:r>
            <a:endParaRPr lang="cs-CZ" sz="4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381" y="5619890"/>
            <a:ext cx="11430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84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352928" cy="2592288"/>
          </a:xfrm>
        </p:spPr>
        <p:txBody>
          <a:bodyPr>
            <a:normAutofit/>
          </a:bodyPr>
          <a:lstStyle/>
          <a:p>
            <a:pPr algn="ctr"/>
            <a:r>
              <a:rPr lang="cs-CZ" sz="5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DĚKUJI ZA VAŠI </a:t>
            </a:r>
            <a:r>
              <a:rPr lang="cs-CZ" sz="5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POZORNOST</a:t>
            </a:r>
            <a:br>
              <a:rPr lang="cs-CZ" sz="5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cs-CZ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Tomáš Bartoš</a:t>
            </a:r>
            <a:br>
              <a:rPr lang="cs-CZ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cs-CZ" sz="24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9659</a:t>
            </a:r>
            <a:endParaRPr lang="cs-CZ" sz="54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23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415026"/>
          </a:xfrm>
        </p:spPr>
        <p:txBody>
          <a:bodyPr anchor="ctr">
            <a:noAutofit/>
          </a:bodyPr>
          <a:lstStyle/>
          <a:p>
            <a:endParaRPr lang="cs-CZ" sz="1800" dirty="0" smtClean="0"/>
          </a:p>
          <a:p>
            <a:endParaRPr lang="cs-CZ" sz="2000" dirty="0"/>
          </a:p>
          <a:p>
            <a:r>
              <a:rPr lang="cs-CZ" sz="2000" dirty="0" smtClean="0"/>
              <a:t>Motivace a důvody k řešení daného problému</a:t>
            </a:r>
          </a:p>
          <a:p>
            <a:r>
              <a:rPr lang="cs-CZ" sz="2000" dirty="0" smtClean="0"/>
              <a:t>Cíl práce</a:t>
            </a:r>
          </a:p>
          <a:p>
            <a:r>
              <a:rPr lang="cs-CZ" sz="2000" dirty="0"/>
              <a:t>Výzkumný </a:t>
            </a:r>
            <a:r>
              <a:rPr lang="cs-CZ" sz="2000" dirty="0" smtClean="0"/>
              <a:t>problém</a:t>
            </a:r>
          </a:p>
          <a:p>
            <a:r>
              <a:rPr lang="cs-CZ" sz="2000" dirty="0"/>
              <a:t>Použité </a:t>
            </a:r>
            <a:r>
              <a:rPr lang="cs-CZ" sz="2000" dirty="0" smtClean="0"/>
              <a:t>metody</a:t>
            </a:r>
          </a:p>
          <a:p>
            <a:r>
              <a:rPr lang="cs-CZ" sz="2000" dirty="0" smtClean="0"/>
              <a:t>Porovnání </a:t>
            </a:r>
            <a:r>
              <a:rPr lang="cs-CZ" sz="2000" dirty="0" smtClean="0"/>
              <a:t>jednotlivých krytin</a:t>
            </a:r>
            <a:endParaRPr lang="cs-CZ" sz="2000" dirty="0" smtClean="0"/>
          </a:p>
          <a:p>
            <a:r>
              <a:rPr lang="cs-CZ" sz="2000" dirty="0" smtClean="0"/>
              <a:t>Multikriteriální analýza</a:t>
            </a:r>
            <a:endParaRPr lang="cs-CZ" sz="2000" dirty="0" smtClean="0"/>
          </a:p>
          <a:p>
            <a:r>
              <a:rPr lang="cs-CZ" sz="2000" dirty="0"/>
              <a:t>Popis </a:t>
            </a:r>
            <a:r>
              <a:rPr lang="cs-CZ" sz="2000" dirty="0" smtClean="0"/>
              <a:t>objektu</a:t>
            </a:r>
          </a:p>
          <a:p>
            <a:r>
              <a:rPr lang="cs-CZ" sz="2000" dirty="0" smtClean="0"/>
              <a:t>Nová střešní krytina</a:t>
            </a:r>
          </a:p>
          <a:p>
            <a:r>
              <a:rPr lang="cs-CZ" altLang="cs-CZ" sz="2000" dirty="0">
                <a:cs typeface="Times New Roman" pitchFamily="18" charset="0"/>
              </a:rPr>
              <a:t>Závěrečné </a:t>
            </a:r>
            <a:r>
              <a:rPr lang="cs-CZ" altLang="cs-CZ" sz="2000" dirty="0" smtClean="0">
                <a:cs typeface="Times New Roman" pitchFamily="18" charset="0"/>
              </a:rPr>
              <a:t>shrnutí</a:t>
            </a:r>
          </a:p>
          <a:p>
            <a:r>
              <a:rPr lang="cs-CZ" sz="2000" dirty="0" smtClean="0">
                <a:cs typeface="Times New Roman" pitchFamily="18" charset="0"/>
              </a:rPr>
              <a:t>Přínos práce</a:t>
            </a:r>
          </a:p>
          <a:p>
            <a:r>
              <a:rPr lang="cs-CZ" altLang="cs-CZ" sz="2000" dirty="0" smtClean="0">
                <a:cs typeface="Times New Roman" pitchFamily="18" charset="0"/>
              </a:rPr>
              <a:t>Otázky</a:t>
            </a:r>
            <a:endParaRPr lang="cs-CZ" sz="1800" dirty="0" smtClean="0"/>
          </a:p>
          <a:p>
            <a:endParaRPr lang="cs-CZ" sz="1800" dirty="0" smtClean="0"/>
          </a:p>
          <a:p>
            <a:endParaRPr lang="cs-CZ" sz="1800" b="1" dirty="0" smtClean="0"/>
          </a:p>
          <a:p>
            <a:endParaRPr lang="cs-CZ" sz="1800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381" y="5619890"/>
            <a:ext cx="11430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43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17639"/>
            <a:ext cx="8023920" cy="4202252"/>
          </a:xfrm>
        </p:spPr>
        <p:txBody>
          <a:bodyPr anchor="ctr"/>
          <a:lstStyle/>
          <a:p>
            <a:r>
              <a:rPr lang="cs-CZ" dirty="0"/>
              <a:t>Zajímavost tématu</a:t>
            </a:r>
          </a:p>
          <a:p>
            <a:endParaRPr lang="cs-CZ" dirty="0" smtClean="0"/>
          </a:p>
          <a:p>
            <a:r>
              <a:rPr lang="cs-CZ" dirty="0"/>
              <a:t>Prohloubení znalostí v dané </a:t>
            </a:r>
            <a:r>
              <a:rPr lang="cs-CZ" dirty="0" smtClean="0"/>
              <a:t>problematice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Motivace a důvody k řešení daného problému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381" y="5619890"/>
            <a:ext cx="11430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62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124745"/>
            <a:ext cx="8229600" cy="4680520"/>
          </a:xfrm>
        </p:spPr>
        <p:txBody>
          <a:bodyPr anchor="ctr">
            <a:normAutofit/>
          </a:bodyPr>
          <a:lstStyle/>
          <a:p>
            <a:r>
              <a:rPr lang="cs-CZ" dirty="0" smtClean="0"/>
              <a:t>Teoretická část</a:t>
            </a:r>
          </a:p>
          <a:p>
            <a:pPr marL="109728" indent="0">
              <a:buNone/>
            </a:pPr>
            <a:r>
              <a:rPr lang="cs-CZ" sz="2000" dirty="0" smtClean="0"/>
              <a:t>	- </a:t>
            </a:r>
            <a:r>
              <a:rPr lang="cs-CZ" sz="2000" dirty="0" smtClean="0"/>
              <a:t>seznámení </a:t>
            </a:r>
            <a:r>
              <a:rPr lang="cs-CZ" sz="2000" dirty="0"/>
              <a:t>s doškovou a šindelovou střešní </a:t>
            </a:r>
            <a:r>
              <a:rPr lang="cs-CZ" sz="2000" dirty="0" smtClean="0"/>
              <a:t>       	   	   krytinou</a:t>
            </a:r>
          </a:p>
          <a:p>
            <a:pPr marL="109728" indent="0">
              <a:buNone/>
            </a:pPr>
            <a:r>
              <a:rPr lang="cs-CZ" sz="2000" dirty="0" smtClean="0"/>
              <a:t>	- </a:t>
            </a:r>
            <a:r>
              <a:rPr lang="cs-CZ" sz="2000" dirty="0" smtClean="0"/>
              <a:t>popsat </a:t>
            </a:r>
            <a:r>
              <a:rPr lang="cs-CZ" sz="2000" dirty="0"/>
              <a:t>jednotlivé krytiny, jejich </a:t>
            </a:r>
            <a:r>
              <a:rPr lang="cs-CZ" sz="2000" dirty="0" smtClean="0"/>
              <a:t>pokládku </a:t>
            </a:r>
            <a:r>
              <a:rPr lang="cs-CZ" sz="2000" dirty="0"/>
              <a:t>a </a:t>
            </a:r>
            <a:r>
              <a:rPr lang="cs-CZ" sz="2000" dirty="0" smtClean="0"/>
              <a:t>	   	   výhody </a:t>
            </a:r>
            <a:r>
              <a:rPr lang="cs-CZ" sz="2000" dirty="0"/>
              <a:t>či nevýhody daného </a:t>
            </a:r>
            <a:r>
              <a:rPr lang="cs-CZ" sz="2000" dirty="0" smtClean="0"/>
              <a:t>materiálu</a:t>
            </a:r>
          </a:p>
          <a:p>
            <a:pPr marL="109728" indent="0">
              <a:buNone/>
            </a:pPr>
            <a:endParaRPr lang="cs-CZ" sz="2000" dirty="0" smtClean="0"/>
          </a:p>
          <a:p>
            <a:r>
              <a:rPr lang="cs-CZ" dirty="0" smtClean="0"/>
              <a:t>Aplikační části </a:t>
            </a:r>
          </a:p>
          <a:p>
            <a:pPr marL="109728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- porovnat </a:t>
            </a:r>
            <a:r>
              <a:rPr lang="cs-CZ" sz="2000" dirty="0"/>
              <a:t>jednotlivé </a:t>
            </a:r>
            <a:r>
              <a:rPr lang="cs-CZ" sz="2000" dirty="0" smtClean="0"/>
              <a:t>krytiny</a:t>
            </a:r>
          </a:p>
          <a:p>
            <a:pPr marL="109728" indent="0">
              <a:buNone/>
            </a:pPr>
            <a:r>
              <a:rPr lang="cs-CZ" sz="2000" dirty="0" smtClean="0"/>
              <a:t>	- řešit </a:t>
            </a:r>
            <a:r>
              <a:rPr lang="cs-CZ" sz="2000" dirty="0"/>
              <a:t>rekreační </a:t>
            </a:r>
            <a:r>
              <a:rPr lang="cs-CZ" sz="2000" dirty="0" smtClean="0"/>
              <a:t>objekt, na kterém dojde k 	  	   	   výměně </a:t>
            </a:r>
            <a:r>
              <a:rPr lang="cs-CZ" sz="2000" dirty="0"/>
              <a:t>umělé střešní krytiny za </a:t>
            </a:r>
            <a:r>
              <a:rPr lang="cs-CZ" sz="2000" dirty="0" smtClean="0"/>
              <a:t>krytinu </a:t>
            </a:r>
            <a:r>
              <a:rPr lang="cs-CZ" sz="2000" dirty="0" smtClean="0"/>
              <a:t>přírodní</a:t>
            </a:r>
            <a:endParaRPr lang="cs-CZ" sz="2000" dirty="0" smtClean="0"/>
          </a:p>
          <a:p>
            <a:pPr marL="109728" indent="0">
              <a:buNone/>
            </a:pPr>
            <a:endParaRPr lang="cs-CZ" sz="2000" dirty="0" smtClean="0"/>
          </a:p>
          <a:p>
            <a:pPr marL="109728" indent="0">
              <a:buNone/>
            </a:pP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381" y="5619890"/>
            <a:ext cx="11430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13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Porovnání jednotlivých střešních krytin</a:t>
            </a:r>
          </a:p>
          <a:p>
            <a:endParaRPr lang="cs-CZ" dirty="0" smtClean="0"/>
          </a:p>
          <a:p>
            <a:r>
              <a:rPr lang="cs-CZ" dirty="0" smtClean="0"/>
              <a:t>Vyhotovit multikriteriální analýzu</a:t>
            </a:r>
          </a:p>
          <a:p>
            <a:endParaRPr lang="cs-CZ" dirty="0"/>
          </a:p>
          <a:p>
            <a:r>
              <a:rPr lang="cs-CZ" dirty="0"/>
              <a:t>Výměna původní střešní krytiny z pálených střešních tašek </a:t>
            </a:r>
            <a:r>
              <a:rPr lang="cs-CZ" dirty="0" smtClean="0"/>
              <a:t>za </a:t>
            </a:r>
            <a:r>
              <a:rPr lang="cs-CZ" dirty="0"/>
              <a:t>krytinu přírodní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Výzkumný problém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381" y="5619890"/>
            <a:ext cx="11430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98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Analýza dokumentů</a:t>
            </a:r>
          </a:p>
          <a:p>
            <a:pPr marL="109728" indent="0">
              <a:buNone/>
            </a:pPr>
            <a:r>
              <a:rPr lang="cs-CZ" dirty="0"/>
              <a:t> </a:t>
            </a:r>
            <a:r>
              <a:rPr lang="cs-CZ" dirty="0" smtClean="0"/>
              <a:t> odborné publikace, články, montážní             </a:t>
            </a:r>
          </a:p>
          <a:p>
            <a:pPr marL="109728" indent="0">
              <a:buNone/>
            </a:pPr>
            <a:r>
              <a:rPr lang="cs-CZ" dirty="0"/>
              <a:t> </a:t>
            </a:r>
            <a:r>
              <a:rPr lang="cs-CZ" dirty="0" smtClean="0"/>
              <a:t> manuály, technické listy, internet</a:t>
            </a:r>
          </a:p>
          <a:p>
            <a:endParaRPr lang="cs-CZ" dirty="0"/>
          </a:p>
          <a:p>
            <a:r>
              <a:rPr lang="cs-CZ" u="sng" dirty="0" smtClean="0"/>
              <a:t>Vlastní </a:t>
            </a:r>
            <a:r>
              <a:rPr lang="cs-CZ" u="sng" dirty="0" smtClean="0"/>
              <a:t>projekt </a:t>
            </a:r>
            <a:endParaRPr lang="cs-CZ" u="sng" dirty="0" smtClean="0"/>
          </a:p>
          <a:p>
            <a:pPr marL="109728" indent="0">
              <a:buNone/>
            </a:pPr>
            <a:r>
              <a:rPr lang="cs-CZ" dirty="0" smtClean="0"/>
              <a:t>   </a:t>
            </a:r>
            <a:r>
              <a:rPr lang="cs-CZ" dirty="0" smtClean="0"/>
              <a:t>Aplikační část</a:t>
            </a:r>
          </a:p>
          <a:p>
            <a:pPr marL="109728" indent="0">
              <a:buNone/>
            </a:pPr>
            <a:r>
              <a:rPr lang="cs-CZ" dirty="0" smtClean="0"/>
              <a:t>   Program </a:t>
            </a:r>
            <a:r>
              <a:rPr lang="cs-CZ" dirty="0" err="1" smtClean="0"/>
              <a:t>AutoCad</a:t>
            </a:r>
            <a:r>
              <a:rPr lang="cs-CZ" dirty="0" smtClean="0"/>
              <a:t> 2016</a:t>
            </a:r>
          </a:p>
          <a:p>
            <a:pPr marL="109728" indent="0">
              <a:buNone/>
            </a:pPr>
            <a:r>
              <a:rPr lang="cs-CZ" dirty="0"/>
              <a:t> </a:t>
            </a:r>
            <a:r>
              <a:rPr lang="cs-CZ" dirty="0" smtClean="0"/>
              <a:t>  Detaily vypracované ručně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metody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381" y="5619890"/>
            <a:ext cx="11430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03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018451"/>
          </a:xfrm>
        </p:spPr>
        <p:txBody>
          <a:bodyPr numCol="2">
            <a:normAutofit/>
          </a:bodyPr>
          <a:lstStyle/>
          <a:p>
            <a:pPr marL="109728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</a:t>
            </a:r>
            <a:r>
              <a:rPr lang="cs-CZ" sz="1800" b="1" u="sng" dirty="0" smtClean="0"/>
              <a:t>Přírodní došky</a:t>
            </a:r>
          </a:p>
          <a:p>
            <a:r>
              <a:rPr lang="cs-CZ" sz="1800" dirty="0" smtClean="0"/>
              <a:t>Materiál: </a:t>
            </a:r>
            <a:r>
              <a:rPr lang="cs-CZ" sz="1800" dirty="0" smtClean="0"/>
              <a:t>sláma</a:t>
            </a:r>
            <a:r>
              <a:rPr lang="cs-CZ" sz="1800" dirty="0" smtClean="0"/>
              <a:t>, rákos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Použití: </a:t>
            </a:r>
            <a:r>
              <a:rPr lang="cs-CZ" sz="1800" dirty="0" smtClean="0"/>
              <a:t>památkové </a:t>
            </a:r>
            <a:r>
              <a:rPr lang="cs-CZ" sz="1800" dirty="0" smtClean="0"/>
              <a:t>objekty</a:t>
            </a:r>
          </a:p>
          <a:p>
            <a:pPr marL="1143000" lvl="4" indent="0">
              <a:buNone/>
            </a:pPr>
            <a:r>
              <a:rPr lang="cs-CZ" sz="900" dirty="0"/>
              <a:t> </a:t>
            </a:r>
            <a:r>
              <a:rPr lang="cs-CZ" sz="900" dirty="0" smtClean="0"/>
              <a:t>  </a:t>
            </a:r>
            <a:r>
              <a:rPr lang="cs-CZ" dirty="0"/>
              <a:t>r</a:t>
            </a:r>
            <a:r>
              <a:rPr lang="cs-CZ" dirty="0" smtClean="0"/>
              <a:t>odinné </a:t>
            </a:r>
            <a:r>
              <a:rPr lang="cs-CZ" dirty="0" smtClean="0"/>
              <a:t>domy </a:t>
            </a:r>
            <a:endParaRPr lang="cs-CZ" sz="900" dirty="0"/>
          </a:p>
          <a:p>
            <a:endParaRPr lang="cs-CZ" sz="1800" dirty="0" smtClean="0"/>
          </a:p>
          <a:p>
            <a:r>
              <a:rPr lang="cs-CZ" sz="1800" dirty="0" smtClean="0"/>
              <a:t>Výhody: </a:t>
            </a:r>
            <a:r>
              <a:rPr lang="cs-CZ" sz="1800" dirty="0"/>
              <a:t>tepelně izolační </a:t>
            </a:r>
            <a:endParaRPr lang="cs-CZ" sz="1800" dirty="0" smtClean="0"/>
          </a:p>
          <a:p>
            <a:pPr marL="109728" indent="0">
              <a:buNone/>
            </a:pPr>
            <a:r>
              <a:rPr lang="cs-CZ" sz="1800" dirty="0" smtClean="0"/>
              <a:t>                 vlastnosti</a:t>
            </a:r>
          </a:p>
          <a:p>
            <a:endParaRPr lang="cs-CZ" sz="1800" dirty="0"/>
          </a:p>
          <a:p>
            <a:r>
              <a:rPr lang="cs-CZ" sz="1800" dirty="0" smtClean="0"/>
              <a:t>Nevýhody: hořlavý materiál</a:t>
            </a:r>
          </a:p>
          <a:p>
            <a:pPr marL="109728" indent="0">
              <a:buNone/>
            </a:pPr>
            <a:r>
              <a:rPr lang="cs-CZ" sz="1800" dirty="0" smtClean="0"/>
              <a:t>                    pokládka</a:t>
            </a:r>
          </a:p>
          <a:p>
            <a:pPr marL="109728" indent="0">
              <a:buNone/>
            </a:pPr>
            <a:r>
              <a:rPr lang="cs-CZ" sz="1800" dirty="0" smtClean="0"/>
              <a:t>    </a:t>
            </a:r>
            <a:r>
              <a:rPr lang="cs-CZ" sz="1800" b="1" u="sng" dirty="0" smtClean="0"/>
              <a:t>Umělé došky</a:t>
            </a:r>
          </a:p>
          <a:p>
            <a:r>
              <a:rPr lang="cs-CZ" sz="1800" dirty="0"/>
              <a:t>Materiál: polypropylen a polyetylen </a:t>
            </a:r>
            <a:endParaRPr lang="cs-CZ" sz="1800" dirty="0" smtClean="0"/>
          </a:p>
          <a:p>
            <a:endParaRPr lang="cs-CZ" sz="1800" dirty="0" smtClean="0"/>
          </a:p>
          <a:p>
            <a:pPr marL="365760" lvl="4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cs-CZ" sz="1800" dirty="0" smtClean="0"/>
              <a:t>Použití: </a:t>
            </a:r>
            <a:r>
              <a:rPr lang="cs-CZ" dirty="0"/>
              <a:t>p</a:t>
            </a:r>
            <a:r>
              <a:rPr lang="cs-CZ" dirty="0" smtClean="0"/>
              <a:t>ergoly</a:t>
            </a:r>
            <a:endParaRPr lang="cs-CZ" dirty="0" smtClean="0"/>
          </a:p>
          <a:p>
            <a:pPr marL="109728" lvl="4" indent="0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r>
              <a:rPr lang="cs-CZ" dirty="0"/>
              <a:t> </a:t>
            </a:r>
            <a:r>
              <a:rPr lang="cs-CZ" dirty="0" smtClean="0"/>
              <a:t>               </a:t>
            </a:r>
            <a:r>
              <a:rPr lang="cs-CZ" dirty="0" smtClean="0"/>
              <a:t>altány</a:t>
            </a:r>
            <a:endParaRPr lang="cs-CZ" sz="1800" dirty="0" smtClean="0"/>
          </a:p>
          <a:p>
            <a:pPr marL="109728" indent="0">
              <a:buNone/>
            </a:pPr>
            <a:endParaRPr lang="cs-CZ" sz="1800" dirty="0" smtClean="0"/>
          </a:p>
          <a:p>
            <a:r>
              <a:rPr lang="cs-CZ" sz="1800" dirty="0" smtClean="0"/>
              <a:t>Výhody: </a:t>
            </a:r>
            <a:r>
              <a:rPr lang="cs-CZ" sz="1800" dirty="0" smtClean="0"/>
              <a:t>nehořlavý </a:t>
            </a:r>
            <a:r>
              <a:rPr lang="cs-CZ" sz="1800" dirty="0" smtClean="0"/>
              <a:t>materiál</a:t>
            </a:r>
          </a:p>
          <a:p>
            <a:endParaRPr lang="cs-CZ" sz="1800" dirty="0"/>
          </a:p>
          <a:p>
            <a:endParaRPr lang="cs-CZ" sz="1800" dirty="0" smtClean="0"/>
          </a:p>
          <a:p>
            <a:r>
              <a:rPr lang="cs-CZ" sz="1800" dirty="0" smtClean="0"/>
              <a:t>Nevýhody: vodopropustné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pPr lvl="2"/>
            <a:r>
              <a:rPr lang="cs-CZ" sz="4100" b="1" dirty="0" smtClean="0"/>
              <a:t>Porovnání</a:t>
            </a:r>
            <a:br>
              <a:rPr lang="cs-CZ" sz="4100" b="1" dirty="0" smtClean="0"/>
            </a:br>
            <a:r>
              <a:rPr lang="cs-CZ" sz="4100" b="1" dirty="0" smtClean="0"/>
              <a:t>umělé x přírodní došky</a:t>
            </a:r>
            <a:endParaRPr lang="cs-CZ" sz="41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6381" y="5619890"/>
            <a:ext cx="1143000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467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109728" indent="0">
              <a:buNone/>
            </a:pPr>
            <a:r>
              <a:rPr lang="cs-CZ" sz="1800" dirty="0" smtClean="0"/>
              <a:t>   </a:t>
            </a:r>
            <a:r>
              <a:rPr lang="cs-CZ" sz="1800" b="1" u="sng" dirty="0"/>
              <a:t>Přírodní došky</a:t>
            </a:r>
          </a:p>
          <a:p>
            <a:r>
              <a:rPr lang="cs-CZ" sz="1800" dirty="0"/>
              <a:t>Materiál: </a:t>
            </a:r>
            <a:r>
              <a:rPr lang="cs-CZ" sz="1800" dirty="0" smtClean="0"/>
              <a:t>sláma</a:t>
            </a:r>
            <a:r>
              <a:rPr lang="cs-CZ" sz="1800" dirty="0"/>
              <a:t>, rákos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Použití: </a:t>
            </a:r>
            <a:r>
              <a:rPr lang="cs-CZ" sz="1800" dirty="0" smtClean="0"/>
              <a:t>památkové </a:t>
            </a:r>
            <a:r>
              <a:rPr lang="cs-CZ" sz="1800" dirty="0"/>
              <a:t>objekty</a:t>
            </a:r>
          </a:p>
          <a:p>
            <a:pPr marL="1143000" lvl="4" indent="0">
              <a:buNone/>
            </a:pPr>
            <a:r>
              <a:rPr lang="cs-CZ" sz="900" dirty="0"/>
              <a:t>   </a:t>
            </a:r>
            <a:r>
              <a:rPr lang="cs-CZ" dirty="0"/>
              <a:t>r</a:t>
            </a:r>
            <a:r>
              <a:rPr lang="cs-CZ" dirty="0" smtClean="0"/>
              <a:t>odinné </a:t>
            </a:r>
            <a:r>
              <a:rPr lang="cs-CZ" dirty="0"/>
              <a:t>domy </a:t>
            </a:r>
            <a:endParaRPr lang="cs-CZ" sz="900" dirty="0"/>
          </a:p>
          <a:p>
            <a:endParaRPr lang="cs-CZ" sz="1800" dirty="0"/>
          </a:p>
          <a:p>
            <a:r>
              <a:rPr lang="cs-CZ" sz="1800" dirty="0"/>
              <a:t>Výhody: tepelně izolační </a:t>
            </a:r>
          </a:p>
          <a:p>
            <a:pPr marL="109728" indent="0">
              <a:buNone/>
            </a:pPr>
            <a:r>
              <a:rPr lang="cs-CZ" sz="1800" dirty="0"/>
              <a:t>                 vlastnosti</a:t>
            </a:r>
          </a:p>
          <a:p>
            <a:endParaRPr lang="cs-CZ" sz="1800" dirty="0"/>
          </a:p>
          <a:p>
            <a:r>
              <a:rPr lang="cs-CZ" sz="1800" dirty="0"/>
              <a:t>Nevýhody: hořlavý materiál</a:t>
            </a:r>
          </a:p>
          <a:p>
            <a:pPr marL="109728" indent="0">
              <a:buNone/>
            </a:pPr>
            <a:r>
              <a:rPr lang="cs-CZ" sz="1800" dirty="0"/>
              <a:t>                    </a:t>
            </a:r>
            <a:r>
              <a:rPr lang="cs-CZ" sz="1800" dirty="0" smtClean="0"/>
              <a:t>pokládka</a:t>
            </a:r>
          </a:p>
          <a:p>
            <a:pPr marL="109728" indent="0">
              <a:buNone/>
            </a:pPr>
            <a:endParaRPr lang="cs-CZ" sz="1800" dirty="0" smtClean="0"/>
          </a:p>
          <a:p>
            <a:pPr marL="109728" indent="0">
              <a:buNone/>
            </a:pPr>
            <a:endParaRPr lang="cs-CZ" sz="1800" dirty="0"/>
          </a:p>
          <a:p>
            <a:pPr marL="109728" indent="0">
              <a:buNone/>
            </a:pPr>
            <a:r>
              <a:rPr lang="cs-CZ" sz="1800" dirty="0"/>
              <a:t>    </a:t>
            </a:r>
            <a:r>
              <a:rPr lang="cs-CZ" sz="1800" b="1" u="sng" dirty="0" smtClean="0"/>
              <a:t>Dřevěné šindele</a:t>
            </a:r>
            <a:endParaRPr lang="cs-CZ" sz="1800" b="1" u="sng" dirty="0"/>
          </a:p>
          <a:p>
            <a:r>
              <a:rPr lang="cs-CZ" sz="1800" dirty="0"/>
              <a:t>Materiál</a:t>
            </a:r>
            <a:r>
              <a:rPr lang="cs-CZ" sz="1800" dirty="0" smtClean="0"/>
              <a:t>: </a:t>
            </a:r>
            <a:r>
              <a:rPr lang="cs-CZ" sz="1800" dirty="0"/>
              <a:t>d</a:t>
            </a:r>
            <a:r>
              <a:rPr lang="cs-CZ" sz="1800" dirty="0" smtClean="0"/>
              <a:t>řevo</a:t>
            </a:r>
            <a:endParaRPr lang="cs-CZ" sz="1800" dirty="0" smtClean="0"/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Použití: </a:t>
            </a:r>
            <a:r>
              <a:rPr lang="cs-CZ" sz="1800" dirty="0" smtClean="0"/>
              <a:t>památkové </a:t>
            </a:r>
            <a:r>
              <a:rPr lang="cs-CZ" sz="1800" dirty="0"/>
              <a:t>objekty</a:t>
            </a:r>
          </a:p>
          <a:p>
            <a:pPr marL="1143000" lvl="4" indent="0">
              <a:buNone/>
            </a:pPr>
            <a:r>
              <a:rPr lang="cs-CZ" sz="900" dirty="0"/>
              <a:t>  </a:t>
            </a:r>
            <a:r>
              <a:rPr lang="cs-CZ" sz="900" dirty="0" smtClean="0"/>
              <a:t>  </a:t>
            </a:r>
            <a:r>
              <a:rPr lang="cs-CZ" dirty="0"/>
              <a:t>r</a:t>
            </a:r>
            <a:r>
              <a:rPr lang="cs-CZ" dirty="0" smtClean="0"/>
              <a:t>odinné </a:t>
            </a:r>
            <a:r>
              <a:rPr lang="cs-CZ" dirty="0"/>
              <a:t>domy </a:t>
            </a:r>
            <a:endParaRPr lang="cs-CZ" sz="900" dirty="0"/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Výhody: </a:t>
            </a:r>
            <a:r>
              <a:rPr lang="cs-CZ" sz="1800" dirty="0" smtClean="0"/>
              <a:t>životnost, pokládka</a:t>
            </a:r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r>
              <a:rPr lang="cs-CZ" sz="1800" dirty="0"/>
              <a:t>Nevýhody: </a:t>
            </a:r>
            <a:r>
              <a:rPr lang="cs-CZ" sz="1800" dirty="0" smtClean="0"/>
              <a:t>hořlavý materiál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Porovnání</a:t>
            </a:r>
            <a:br>
              <a:rPr lang="cs-CZ" dirty="0"/>
            </a:br>
            <a:r>
              <a:rPr lang="cs-CZ" dirty="0" smtClean="0"/>
              <a:t>přírodní došky </a:t>
            </a:r>
            <a:r>
              <a:rPr lang="cs-CZ" dirty="0"/>
              <a:t>x </a:t>
            </a:r>
            <a:r>
              <a:rPr lang="cs-CZ" dirty="0" smtClean="0"/>
              <a:t>dřevěné šindele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736606"/>
              </p:ext>
            </p:extLst>
          </p:nvPr>
        </p:nvGraphicFramePr>
        <p:xfrm>
          <a:off x="3849568" y="5013176"/>
          <a:ext cx="5308600" cy="1645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4735"/>
                <a:gridCol w="1054735"/>
                <a:gridCol w="1068070"/>
                <a:gridCol w="1066800"/>
                <a:gridCol w="106426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Druh krytiny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Sklon střechy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Hmotnost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Životnost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Přibližná cena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Došky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45°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 kg/m</a:t>
                      </a:r>
                      <a:r>
                        <a:rPr lang="cs-CZ" sz="1200" baseline="300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 let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1500,- Kč/m</a:t>
                      </a:r>
                      <a:r>
                        <a:rPr lang="cs-CZ" sz="1200" baseline="300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Šindel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30°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40 kg/m</a:t>
                      </a:r>
                      <a:r>
                        <a:rPr lang="cs-CZ" sz="1200" baseline="30000" dirty="0">
                          <a:effectLst/>
                        </a:rPr>
                        <a:t>2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70 let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1500,- Kč/m</a:t>
                      </a:r>
                      <a:r>
                        <a:rPr lang="cs-CZ" sz="1200" baseline="30000" dirty="0">
                          <a:effectLst/>
                        </a:rPr>
                        <a:t>2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3995936" y="6597352"/>
            <a:ext cx="1069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 </a:t>
            </a:r>
            <a:r>
              <a:rPr lang="cs-CZ" sz="1000" dirty="0"/>
              <a:t>Zdroj: vlastní</a:t>
            </a:r>
          </a:p>
        </p:txBody>
      </p:sp>
    </p:spTree>
    <p:extLst>
      <p:ext uri="{BB962C8B-B14F-4D97-AF65-F5344CB8AC3E}">
        <p14:creationId xmlns:p14="http://schemas.microsoft.com/office/powerpoint/2010/main" val="115091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109728" indent="0">
              <a:buNone/>
            </a:pPr>
            <a:r>
              <a:rPr lang="cs-CZ" sz="1800" b="1" dirty="0" smtClean="0"/>
              <a:t>    </a:t>
            </a:r>
            <a:r>
              <a:rPr lang="cs-CZ" sz="1800" b="1" u="sng" dirty="0" smtClean="0"/>
              <a:t>Asfaltové šindele</a:t>
            </a:r>
            <a:endParaRPr lang="cs-CZ" sz="1800" b="1" u="sng" dirty="0"/>
          </a:p>
          <a:p>
            <a:r>
              <a:rPr lang="cs-CZ" sz="1800" dirty="0"/>
              <a:t>Materiál: </a:t>
            </a:r>
            <a:r>
              <a:rPr lang="cs-CZ" sz="1800" dirty="0"/>
              <a:t>a</a:t>
            </a:r>
            <a:r>
              <a:rPr lang="cs-CZ" sz="1800" dirty="0" smtClean="0"/>
              <a:t>sfalt</a:t>
            </a:r>
            <a:endParaRPr lang="cs-CZ" sz="1800" dirty="0"/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Použití: </a:t>
            </a:r>
            <a:r>
              <a:rPr lang="cs-CZ" sz="1800" dirty="0"/>
              <a:t>r</a:t>
            </a:r>
            <a:r>
              <a:rPr lang="cs-CZ" sz="1800" dirty="0" smtClean="0"/>
              <a:t>odinné </a:t>
            </a:r>
            <a:r>
              <a:rPr lang="cs-CZ" sz="1800" dirty="0"/>
              <a:t>domy </a:t>
            </a:r>
            <a:endParaRPr lang="cs-CZ" sz="900" dirty="0"/>
          </a:p>
          <a:p>
            <a:endParaRPr lang="cs-CZ" sz="1800" dirty="0"/>
          </a:p>
          <a:p>
            <a:r>
              <a:rPr lang="cs-CZ" sz="1800" dirty="0"/>
              <a:t>Výhody: </a:t>
            </a:r>
            <a:r>
              <a:rPr lang="cs-CZ" sz="1800" dirty="0" smtClean="0"/>
              <a:t>sklon střechy</a:t>
            </a:r>
          </a:p>
          <a:p>
            <a:pPr marL="109728" indent="0">
              <a:buNone/>
            </a:pPr>
            <a:r>
              <a:rPr lang="cs-CZ" sz="1800" dirty="0"/>
              <a:t>	</a:t>
            </a:r>
            <a:r>
              <a:rPr lang="cs-CZ" sz="1800" dirty="0" smtClean="0"/>
              <a:t>     požární odolnost</a:t>
            </a:r>
            <a:endParaRPr lang="cs-CZ" sz="1800" dirty="0"/>
          </a:p>
          <a:p>
            <a:endParaRPr lang="cs-CZ" sz="1800" dirty="0"/>
          </a:p>
          <a:p>
            <a:r>
              <a:rPr lang="cs-CZ" sz="1800" dirty="0"/>
              <a:t>Nevýhody: </a:t>
            </a:r>
            <a:r>
              <a:rPr lang="cs-CZ" sz="1800" dirty="0" smtClean="0"/>
              <a:t>životnost</a:t>
            </a:r>
          </a:p>
          <a:p>
            <a:pPr marL="109728" indent="0">
              <a:buNone/>
            </a:pPr>
            <a:r>
              <a:rPr lang="cs-CZ" sz="1800" dirty="0"/>
              <a:t>	 </a:t>
            </a:r>
            <a:r>
              <a:rPr lang="cs-CZ" sz="1800" dirty="0" smtClean="0"/>
              <a:t>        neekologické</a:t>
            </a:r>
          </a:p>
          <a:p>
            <a:endParaRPr lang="cs-CZ" sz="1800" dirty="0"/>
          </a:p>
          <a:p>
            <a:pPr marL="109728" indent="0">
              <a:buNone/>
            </a:pPr>
            <a:endParaRPr lang="cs-CZ" sz="1800" dirty="0"/>
          </a:p>
          <a:p>
            <a:pPr marL="109728" indent="0">
              <a:buNone/>
            </a:pPr>
            <a:endParaRPr lang="cs-CZ" sz="1800" dirty="0"/>
          </a:p>
          <a:p>
            <a:pPr marL="109728" indent="0">
              <a:buNone/>
            </a:pPr>
            <a:r>
              <a:rPr lang="cs-CZ" sz="1800" dirty="0" smtClean="0"/>
              <a:t>    </a:t>
            </a:r>
            <a:r>
              <a:rPr lang="cs-CZ" sz="1800" b="1" u="sng" dirty="0"/>
              <a:t>Dřevěné šindele</a:t>
            </a:r>
          </a:p>
          <a:p>
            <a:r>
              <a:rPr lang="cs-CZ" sz="1800" dirty="0"/>
              <a:t>Materiál: </a:t>
            </a:r>
            <a:r>
              <a:rPr lang="cs-CZ" sz="1800" dirty="0"/>
              <a:t>d</a:t>
            </a:r>
            <a:r>
              <a:rPr lang="cs-CZ" sz="1800" dirty="0" smtClean="0"/>
              <a:t>řevo</a:t>
            </a:r>
            <a:endParaRPr lang="cs-CZ" sz="1800" dirty="0"/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Použití: </a:t>
            </a:r>
            <a:r>
              <a:rPr lang="cs-CZ" sz="1800" dirty="0" smtClean="0"/>
              <a:t>památkové </a:t>
            </a:r>
            <a:r>
              <a:rPr lang="cs-CZ" sz="1800" dirty="0"/>
              <a:t>objekty</a:t>
            </a:r>
          </a:p>
          <a:p>
            <a:pPr marL="1143000" lvl="4" indent="0">
              <a:buNone/>
            </a:pPr>
            <a:r>
              <a:rPr lang="cs-CZ" sz="900" dirty="0"/>
              <a:t>  </a:t>
            </a:r>
            <a:r>
              <a:rPr lang="cs-CZ" sz="900" dirty="0" smtClean="0"/>
              <a:t>  </a:t>
            </a:r>
            <a:r>
              <a:rPr lang="cs-CZ" dirty="0"/>
              <a:t>r</a:t>
            </a:r>
            <a:r>
              <a:rPr lang="cs-CZ" dirty="0" smtClean="0"/>
              <a:t>odinné </a:t>
            </a:r>
            <a:r>
              <a:rPr lang="cs-CZ" dirty="0"/>
              <a:t>domy </a:t>
            </a:r>
            <a:endParaRPr lang="cs-CZ" sz="900" dirty="0"/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Výhody: </a:t>
            </a:r>
            <a:r>
              <a:rPr lang="cs-CZ" sz="1800" dirty="0" smtClean="0"/>
              <a:t>životnost</a:t>
            </a:r>
            <a:endParaRPr lang="cs-CZ" sz="1800" dirty="0"/>
          </a:p>
          <a:p>
            <a:endParaRPr lang="cs-CZ" sz="1800" dirty="0"/>
          </a:p>
          <a:p>
            <a:r>
              <a:rPr lang="cs-CZ" sz="1800" dirty="0"/>
              <a:t>Nevýhody: hořlavý materiál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Porovnání</a:t>
            </a:r>
            <a:br>
              <a:rPr lang="cs-CZ" dirty="0"/>
            </a:br>
            <a:r>
              <a:rPr lang="cs-CZ" dirty="0"/>
              <a:t>a</a:t>
            </a:r>
            <a:r>
              <a:rPr lang="cs-CZ" dirty="0" smtClean="0"/>
              <a:t>sfaltové šindele x </a:t>
            </a:r>
            <a:r>
              <a:rPr lang="cs-CZ" dirty="0"/>
              <a:t>dřevěné šindele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629984"/>
              </p:ext>
            </p:extLst>
          </p:nvPr>
        </p:nvGraphicFramePr>
        <p:xfrm>
          <a:off x="3835400" y="5013176"/>
          <a:ext cx="5308600" cy="1645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0625"/>
                <a:gridCol w="989965"/>
                <a:gridCol w="996950"/>
                <a:gridCol w="1066800"/>
                <a:gridCol w="106426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Druh materiálu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Sklon střechy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Hmotnost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Životnost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Přibližná cena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Asfalt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15°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10 kg/m</a:t>
                      </a:r>
                      <a:r>
                        <a:rPr lang="cs-CZ" sz="1200" baseline="300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20 let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500,- Kč/m</a:t>
                      </a:r>
                      <a:r>
                        <a:rPr lang="cs-CZ" sz="1200" baseline="300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Dřevo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30°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 kg/m</a:t>
                      </a:r>
                      <a:r>
                        <a:rPr lang="cs-CZ" sz="1200" baseline="30000">
                          <a:effectLst/>
                        </a:rPr>
                        <a:t>2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70 let</a:t>
                      </a:r>
                      <a:endParaRPr lang="cs-CZ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1500,- Kč/m</a:t>
                      </a:r>
                      <a:r>
                        <a:rPr lang="cs-CZ" sz="1200" baseline="30000" dirty="0">
                          <a:effectLst/>
                        </a:rPr>
                        <a:t>2</a:t>
                      </a: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3851920" y="6611779"/>
            <a:ext cx="99578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000" dirty="0"/>
              <a:t>Zdroj: vlastní</a:t>
            </a:r>
          </a:p>
        </p:txBody>
      </p:sp>
    </p:spTree>
    <p:extLst>
      <p:ext uri="{BB962C8B-B14F-4D97-AF65-F5344CB8AC3E}">
        <p14:creationId xmlns:p14="http://schemas.microsoft.com/office/powerpoint/2010/main" val="401193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1251</TotalTime>
  <Words>686</Words>
  <Application>Microsoft Office PowerPoint</Application>
  <PresentationFormat>Předvádění na obrazovce (4:3)</PresentationFormat>
  <Paragraphs>316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Shluk</vt:lpstr>
      <vt:lpstr>Došková a šindelová krytina na šikmé střeše z pohledu tradice a dneška</vt:lpstr>
      <vt:lpstr>Obsah</vt:lpstr>
      <vt:lpstr>Motivace a důvody k řešení daného problému</vt:lpstr>
      <vt:lpstr>Cíl práce</vt:lpstr>
      <vt:lpstr>Výzkumný problém</vt:lpstr>
      <vt:lpstr>Použité metody</vt:lpstr>
      <vt:lpstr>Porovnání umělé x přírodní došky</vt:lpstr>
      <vt:lpstr>Porovnání přírodní došky x dřevěné šindele</vt:lpstr>
      <vt:lpstr>Porovnání asfaltové šindele x dřevěné šindele</vt:lpstr>
      <vt:lpstr>Multikriteriální analýza</vt:lpstr>
      <vt:lpstr>Popis objektu</vt:lpstr>
      <vt:lpstr>Nová střešní krytina</vt:lpstr>
      <vt:lpstr>Závěrečné shrnutí</vt:lpstr>
      <vt:lpstr>Přínos práce</vt:lpstr>
      <vt:lpstr>Otázky od vedoucího práce</vt:lpstr>
      <vt:lpstr>Otázky od oponenta práce</vt:lpstr>
      <vt:lpstr>DĚKUJI ZA VAŠI POZORNOST Tomáš Bartoš 9659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Januška</dc:creator>
  <cp:lastModifiedBy>Tomáš Bartoš</cp:lastModifiedBy>
  <cp:revision>79</cp:revision>
  <dcterms:created xsi:type="dcterms:W3CDTF">2014-06-05T07:22:36Z</dcterms:created>
  <dcterms:modified xsi:type="dcterms:W3CDTF">2016-06-08T20:21:11Z</dcterms:modified>
</cp:coreProperties>
</file>