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84" r:id="rId3"/>
    <p:sldId id="267" r:id="rId4"/>
    <p:sldId id="278" r:id="rId5"/>
    <p:sldId id="279" r:id="rId6"/>
    <p:sldId id="300" r:id="rId7"/>
    <p:sldId id="291" r:id="rId8"/>
    <p:sldId id="280" r:id="rId9"/>
    <p:sldId id="295" r:id="rId10"/>
    <p:sldId id="293" r:id="rId11"/>
    <p:sldId id="292" r:id="rId12"/>
    <p:sldId id="296" r:id="rId13"/>
    <p:sldId id="298" r:id="rId14"/>
    <p:sldId id="299" r:id="rId15"/>
    <p:sldId id="270" r:id="rId16"/>
    <p:sldId id="294" r:id="rId17"/>
    <p:sldId id="282" r:id="rId18"/>
    <p:sldId id="283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2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Porovnání</a:t>
            </a:r>
            <a:r>
              <a:rPr lang="cs-CZ" baseline="0" dirty="0" smtClean="0"/>
              <a:t> nejnižší nabídky s cenou při provádění vlastními zaměstnanci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Vlastní zaměstnanci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Okna</c:v>
                </c:pt>
                <c:pt idx="1">
                  <c:v>Fasáda</c:v>
                </c:pt>
                <c:pt idx="2">
                  <c:v>Střecha</c:v>
                </c:pt>
                <c:pt idx="3">
                  <c:v>Vyzdívky</c:v>
                </c:pt>
              </c:strCache>
            </c:strRef>
          </c:cat>
          <c:val>
            <c:numRef>
              <c:f>List1!$B$2:$B$5</c:f>
              <c:numCache>
                <c:formatCode>_-* #,##0\ [$Kč-405]_-;\-* #,##0\ [$Kč-405]_-;_-* "-"??\ [$Kč-405]_-;_-@_-</c:formatCode>
                <c:ptCount val="4"/>
                <c:pt idx="0">
                  <c:v>7092464</c:v>
                </c:pt>
                <c:pt idx="1">
                  <c:v>11517554</c:v>
                </c:pt>
                <c:pt idx="2">
                  <c:v>9242358</c:v>
                </c:pt>
                <c:pt idx="3">
                  <c:v>1915537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Subdodavatel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Okna</c:v>
                </c:pt>
                <c:pt idx="1">
                  <c:v>Fasáda</c:v>
                </c:pt>
                <c:pt idx="2">
                  <c:v>Střecha</c:v>
                </c:pt>
                <c:pt idx="3">
                  <c:v>Vyzdívky</c:v>
                </c:pt>
              </c:strCache>
            </c:strRef>
          </c:cat>
          <c:val>
            <c:numRef>
              <c:f>List1!$C$2:$C$5</c:f>
              <c:numCache>
                <c:formatCode>_-* #,##0\ [$Kč-405]_-;\-* #,##0\ [$Kč-405]_-;_-* "-"??\ [$Kč-405]_-;_-@_-</c:formatCode>
                <c:ptCount val="4"/>
                <c:pt idx="0">
                  <c:v>8277692</c:v>
                </c:pt>
                <c:pt idx="1">
                  <c:v>11490884</c:v>
                </c:pt>
                <c:pt idx="2">
                  <c:v>6537182</c:v>
                </c:pt>
                <c:pt idx="3">
                  <c:v>3528657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819928"/>
        <c:axId val="293818752"/>
      </c:barChart>
      <c:catAx>
        <c:axId val="29381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3818752"/>
        <c:crosses val="autoZero"/>
        <c:auto val="1"/>
        <c:lblAlgn val="ctr"/>
        <c:lblOffset val="100"/>
        <c:noMultiLvlLbl val="0"/>
      </c:catAx>
      <c:valAx>
        <c:axId val="29381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/>
                  <a:t>Cena</a:t>
                </a:r>
                <a:r>
                  <a:rPr lang="cs-CZ" baseline="0" dirty="0" smtClean="0"/>
                  <a:t> za část díla</a:t>
                </a:r>
                <a:endParaRPr lang="cs-CZ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_-* #,##0\ [$Kč-405]_-;\-* #,##0\ [$Kč-405]_-;_-* &quot;-&quot;??\ [$Kč-405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3819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cs-CZ" smtClean="0"/>
              <a:t>8. 6. 2016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cs-CZ" smtClean="0"/>
              <a:t>8. 6. 2016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1981200"/>
            <a:ext cx="10058400" cy="192024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2"/>
                </a:solidFill>
              </a:rPr>
              <a:t>VÝBĚR SUBDODAVATELE A JEHO VLIV NA VÝŠI NÁKLADŮ STAVBY A KVALITU PROVÁDĚNÝCH PRACÍ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4743093"/>
            <a:ext cx="10058400" cy="933683"/>
          </a:xfrm>
        </p:spPr>
        <p:txBody>
          <a:bodyPr>
            <a:noAutofit/>
          </a:bodyPr>
          <a:lstStyle/>
          <a:p>
            <a:r>
              <a:rPr lang="cs-CZ" sz="2200" b="0" dirty="0" smtClean="0"/>
              <a:t>Autor bakalářské práce: </a:t>
            </a:r>
            <a:r>
              <a:rPr lang="cs-CZ" sz="2200" b="0" dirty="0" err="1" smtClean="0"/>
              <a:t>helena</a:t>
            </a:r>
            <a:r>
              <a:rPr lang="cs-CZ" sz="2200" b="0" dirty="0" smtClean="0"/>
              <a:t> </a:t>
            </a:r>
            <a:r>
              <a:rPr lang="cs-CZ" sz="2200" b="0" dirty="0" err="1" smtClean="0"/>
              <a:t>vondrušová</a:t>
            </a:r>
            <a:endParaRPr lang="cs-CZ" sz="2200" b="0" dirty="0" smtClean="0"/>
          </a:p>
          <a:p>
            <a:r>
              <a:rPr lang="cs-CZ" sz="2200" b="0" dirty="0" smtClean="0"/>
              <a:t>Vedoucí bakalářské práce: i</a:t>
            </a:r>
            <a:r>
              <a:rPr lang="cs-CZ" sz="2200" b="0" cap="none" dirty="0" smtClean="0"/>
              <a:t>ng</a:t>
            </a:r>
            <a:r>
              <a:rPr lang="cs-CZ" sz="2200" b="0" dirty="0" smtClean="0"/>
              <a:t>. </a:t>
            </a:r>
            <a:r>
              <a:rPr lang="cs-CZ" sz="2200" b="0" dirty="0" err="1" smtClean="0"/>
              <a:t>terezie</a:t>
            </a:r>
            <a:r>
              <a:rPr lang="cs-CZ" sz="2200" b="0" dirty="0" smtClean="0"/>
              <a:t> </a:t>
            </a:r>
            <a:r>
              <a:rPr lang="cs-CZ" sz="2200" b="0" dirty="0" err="1" smtClean="0"/>
              <a:t>vondráčková</a:t>
            </a:r>
            <a:r>
              <a:rPr lang="cs-CZ" sz="2200" b="0" dirty="0" smtClean="0"/>
              <a:t>, </a:t>
            </a:r>
            <a:r>
              <a:rPr lang="cs-CZ" sz="2200" b="0" dirty="0" err="1" smtClean="0"/>
              <a:t>p</a:t>
            </a:r>
            <a:r>
              <a:rPr lang="cs-CZ" sz="2200" b="0" cap="none" dirty="0" err="1" smtClean="0"/>
              <a:t>h</a:t>
            </a:r>
            <a:r>
              <a:rPr lang="cs-CZ" sz="2200" b="0" dirty="0" err="1" smtClean="0"/>
              <a:t>.d.</a:t>
            </a:r>
            <a:endParaRPr lang="cs-CZ" sz="2200" b="0" dirty="0" smtClean="0"/>
          </a:p>
          <a:p>
            <a:r>
              <a:rPr lang="cs-CZ" sz="2200" b="0" dirty="0" smtClean="0"/>
              <a:t>Oponent bakalářské práce: </a:t>
            </a:r>
            <a:r>
              <a:rPr lang="cs-CZ" sz="2200" b="0" cap="none" dirty="0" smtClean="0"/>
              <a:t>prof</a:t>
            </a:r>
            <a:r>
              <a:rPr lang="cs-CZ" sz="2200" b="0" dirty="0" smtClean="0"/>
              <a:t>. I</a:t>
            </a:r>
            <a:r>
              <a:rPr lang="cs-CZ" sz="2200" b="0" cap="none" dirty="0" smtClean="0"/>
              <a:t>ng</a:t>
            </a:r>
            <a:r>
              <a:rPr lang="cs-CZ" sz="2200" b="0" dirty="0" smtClean="0"/>
              <a:t>. </a:t>
            </a:r>
            <a:r>
              <a:rPr lang="cs-CZ" sz="2200" b="0" dirty="0" err="1" smtClean="0"/>
              <a:t>věra</a:t>
            </a:r>
            <a:r>
              <a:rPr lang="cs-CZ" sz="2200" b="0" dirty="0" smtClean="0"/>
              <a:t> Voštová, </a:t>
            </a:r>
            <a:r>
              <a:rPr lang="cs-CZ" sz="2200" b="0" dirty="0" err="1" smtClean="0"/>
              <a:t>cs</a:t>
            </a:r>
            <a:r>
              <a:rPr lang="cs-CZ" sz="2200" b="0" cap="none" dirty="0" err="1" smtClean="0"/>
              <a:t>c</a:t>
            </a:r>
            <a:r>
              <a:rPr lang="cs-CZ" sz="2200" b="0" dirty="0" err="1" smtClean="0"/>
              <a:t>.</a:t>
            </a:r>
            <a:endParaRPr lang="cs-CZ" sz="2200" b="0" dirty="0"/>
          </a:p>
        </p:txBody>
      </p:sp>
      <p:pic>
        <p:nvPicPr>
          <p:cNvPr id="4" name="Picture 2" descr="http://is.vstecb.cz/do/5610/pr/flier/obr/logo_v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561306"/>
            <a:ext cx="1156482" cy="115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6562" y="561306"/>
            <a:ext cx="978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VYSOKÁ ŠKOLA TECHNICKÁ A EKONOMICKÁ V ČESKÝCH BUDĚJOVICÍCH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65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 vlastními </a:t>
            </a:r>
            <a:r>
              <a:rPr lang="cs-CZ" dirty="0" smtClean="0"/>
              <a:t>zaměstnanci nebo subdodavateli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Provedení Vlastními zaměstnanci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smtClean="0"/>
              <a:t>+ Výhodnější </a:t>
            </a:r>
            <a:r>
              <a:rPr lang="cs-CZ" dirty="0" smtClean="0"/>
              <a:t>ceny </a:t>
            </a:r>
            <a:endParaRPr lang="cs-CZ" dirty="0"/>
          </a:p>
          <a:p>
            <a:pPr marL="45720" indent="0">
              <a:buNone/>
            </a:pPr>
            <a:r>
              <a:rPr lang="cs-CZ" dirty="0" smtClean="0"/>
              <a:t>- Vysoké </a:t>
            </a:r>
            <a:r>
              <a:rPr lang="cs-CZ" dirty="0" smtClean="0"/>
              <a:t>náklady v období bez </a:t>
            </a:r>
            <a:r>
              <a:rPr lang="cs-CZ" dirty="0" smtClean="0"/>
              <a:t>práce</a:t>
            </a:r>
          </a:p>
          <a:p>
            <a:pPr marL="45720" indent="0">
              <a:buNone/>
            </a:pPr>
            <a:r>
              <a:rPr lang="cs-CZ" dirty="0" smtClean="0"/>
              <a:t>- Firma </a:t>
            </a:r>
            <a:r>
              <a:rPr lang="cs-CZ" dirty="0"/>
              <a:t>není většinou schopna pokrýt odborné práce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Provedení Subdodavateli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smtClean="0"/>
              <a:t>+Minimální </a:t>
            </a:r>
            <a:r>
              <a:rPr lang="cs-CZ" dirty="0"/>
              <a:t>náklady v období bez práce</a:t>
            </a:r>
          </a:p>
          <a:p>
            <a:pPr marL="45720" indent="0">
              <a:buNone/>
            </a:pPr>
            <a:r>
              <a:rPr lang="cs-CZ" dirty="0" smtClean="0"/>
              <a:t>- Nutné </a:t>
            </a:r>
            <a:r>
              <a:rPr lang="cs-CZ" dirty="0" smtClean="0"/>
              <a:t>zajištění koordinace subdodavatelů</a:t>
            </a:r>
          </a:p>
          <a:p>
            <a:pPr marL="45720" indent="0">
              <a:buNone/>
            </a:pPr>
            <a:r>
              <a:rPr lang="cs-CZ" dirty="0" smtClean="0"/>
              <a:t>- Zvýšená </a:t>
            </a:r>
            <a:r>
              <a:rPr lang="cs-CZ" dirty="0" smtClean="0"/>
              <a:t>administrativa se subdodavateli</a:t>
            </a:r>
          </a:p>
          <a:p>
            <a:pPr marL="45720" indent="0">
              <a:buNone/>
            </a:pPr>
            <a:r>
              <a:rPr lang="cs-CZ" dirty="0" smtClean="0"/>
              <a:t>- Závislost </a:t>
            </a:r>
            <a:r>
              <a:rPr lang="cs-CZ" dirty="0" smtClean="0"/>
              <a:t>na cenových nabídkách </a:t>
            </a:r>
            <a:r>
              <a:rPr lang="cs-CZ" dirty="0" smtClean="0"/>
              <a:t>subdodavatelů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418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kritéria výběru subdodavatele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Termín provedení díla</a:t>
            </a:r>
          </a:p>
          <a:p>
            <a:r>
              <a:rPr lang="cs-CZ" dirty="0" smtClean="0"/>
              <a:t>Záruky za dílo</a:t>
            </a:r>
          </a:p>
          <a:p>
            <a:r>
              <a:rPr lang="cs-CZ" dirty="0" smtClean="0"/>
              <a:t>Podmínky provedení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0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Smlouva o 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Termíny</a:t>
            </a:r>
          </a:p>
          <a:p>
            <a:r>
              <a:rPr lang="cs-CZ" dirty="0" smtClean="0"/>
              <a:t>Cena díla </a:t>
            </a:r>
            <a:endParaRPr lang="cs-CZ" dirty="0"/>
          </a:p>
          <a:p>
            <a:r>
              <a:rPr lang="cs-CZ" dirty="0" smtClean="0"/>
              <a:t>platební podmínky  </a:t>
            </a:r>
          </a:p>
          <a:p>
            <a:r>
              <a:rPr lang="cs-CZ" dirty="0" smtClean="0"/>
              <a:t>ostatní ujednání</a:t>
            </a:r>
          </a:p>
          <a:p>
            <a:r>
              <a:rPr lang="cs-CZ" dirty="0" smtClean="0"/>
              <a:t>Závěrečná ujednání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1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práce a její reklamace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Kvalita práce</a:t>
            </a:r>
          </a:p>
          <a:p>
            <a:pPr lvl="1"/>
            <a:r>
              <a:rPr lang="cs-CZ" dirty="0" smtClean="0"/>
              <a:t>Náklady zabezpečující jakost</a:t>
            </a:r>
            <a:endParaRPr lang="cs-CZ" dirty="0"/>
          </a:p>
          <a:p>
            <a:pPr lvl="1"/>
            <a:r>
              <a:rPr lang="cs-CZ" dirty="0" smtClean="0"/>
              <a:t>Kontrola jakosti</a:t>
            </a:r>
          </a:p>
          <a:p>
            <a:pPr lvl="1"/>
            <a:r>
              <a:rPr lang="cs-CZ" dirty="0" smtClean="0"/>
              <a:t>Prevence kvality</a:t>
            </a:r>
          </a:p>
          <a:p>
            <a:r>
              <a:rPr lang="cs-CZ" dirty="0" smtClean="0"/>
              <a:t>Reklamace</a:t>
            </a:r>
          </a:p>
          <a:p>
            <a:pPr lvl="1"/>
            <a:r>
              <a:rPr lang="cs-CZ" dirty="0" smtClean="0"/>
              <a:t>Reklamace v záruční době</a:t>
            </a:r>
          </a:p>
          <a:p>
            <a:pPr lvl="1"/>
            <a:r>
              <a:rPr lang="cs-CZ" dirty="0" smtClean="0"/>
              <a:t>Přezkoumání reklamace</a:t>
            </a:r>
          </a:p>
          <a:p>
            <a:pPr lvl="1"/>
            <a:r>
              <a:rPr lang="cs-CZ" dirty="0" smtClean="0"/>
              <a:t>Vypořádání 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6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Výsledek porovnání</a:t>
            </a:r>
            <a:endParaRPr lang="cs-CZ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cs-CZ" sz="2000" b="0" i="0" dirty="0" err="1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Vysoutěžená</a:t>
            </a:r>
            <a:r>
              <a:rPr lang="cs-CZ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 cena </a:t>
            </a:r>
            <a:r>
              <a:rPr lang="cs-CZ" dirty="0" smtClean="0">
                <a:solidFill>
                  <a:srgbClr val="514A40"/>
                </a:solidFill>
                <a:latin typeface="Cambria"/>
              </a:rPr>
              <a:t>je</a:t>
            </a:r>
            <a:r>
              <a:rPr lang="cs-CZ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 </a:t>
            </a:r>
            <a:r>
              <a:rPr lang="cs-CZ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24 626 452 Kč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cs-CZ" dirty="0" smtClean="0">
                <a:solidFill>
                  <a:srgbClr val="514A40"/>
                </a:solidFill>
                <a:latin typeface="Cambria"/>
              </a:rPr>
              <a:t>Zakázka je ztrátová o 2 409 615 Kč</a:t>
            </a:r>
            <a:endParaRPr lang="cs-CZ" sz="2000" b="0" i="0" dirty="0">
              <a:solidFill>
                <a:srgbClr val="514A40"/>
              </a:solidFill>
              <a:latin typeface="Cambria"/>
              <a:ea typeface="+mn-ea"/>
              <a:cs typeface="+mn-cs"/>
            </a:endParaRPr>
          </a:p>
        </p:txBody>
      </p:sp>
      <p:graphicFrame>
        <p:nvGraphicFramePr>
          <p:cNvPr id="5" name="Zástupný symbol pro obsah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8578547"/>
              </p:ext>
            </p:extLst>
          </p:nvPr>
        </p:nvGraphicFramePr>
        <p:xfrm>
          <a:off x="6172200" y="1825623"/>
          <a:ext cx="4724400" cy="41179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74800"/>
                <a:gridCol w="1574800"/>
                <a:gridCol w="1574800"/>
              </a:tblGrid>
              <a:tr h="686330">
                <a:tc>
                  <a:txBody>
                    <a:bodyPr/>
                    <a:lstStyle/>
                    <a:p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cena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Způsob provedení</a:t>
                      </a:r>
                      <a:endParaRPr lang="cs-CZ" noProof="0" dirty="0"/>
                    </a:p>
                  </a:txBody>
                  <a:tcPr anchor="ctr"/>
                </a:tc>
              </a:tr>
              <a:tr h="68633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Okna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7 092 464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Vlastní</a:t>
                      </a:r>
                      <a:endParaRPr lang="cs-CZ" noProof="0" dirty="0"/>
                    </a:p>
                  </a:txBody>
                  <a:tcPr anchor="ctr"/>
                </a:tc>
              </a:tr>
              <a:tr h="68633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Fasáda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11</a:t>
                      </a:r>
                      <a:r>
                        <a:rPr lang="cs-CZ" baseline="0" noProof="0" dirty="0" smtClean="0"/>
                        <a:t> 490 884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DV</a:t>
                      </a:r>
                      <a:r>
                        <a:rPr lang="cs-CZ" baseline="0" noProof="0" dirty="0" smtClean="0"/>
                        <a:t> stav s.r.o.</a:t>
                      </a:r>
                      <a:endParaRPr lang="cs-CZ" noProof="0" dirty="0"/>
                    </a:p>
                  </a:txBody>
                  <a:tcPr anchor="ctr"/>
                </a:tc>
              </a:tr>
              <a:tr h="68633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Střecha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6</a:t>
                      </a:r>
                      <a:r>
                        <a:rPr lang="cs-CZ" baseline="0" noProof="0" dirty="0" smtClean="0"/>
                        <a:t> 537 182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DV</a:t>
                      </a:r>
                      <a:r>
                        <a:rPr lang="cs-CZ" baseline="0" noProof="0" dirty="0" smtClean="0"/>
                        <a:t> stav s.r.o.</a:t>
                      </a:r>
                      <a:endParaRPr lang="cs-CZ" noProof="0" dirty="0"/>
                    </a:p>
                  </a:txBody>
                  <a:tcPr anchor="ctr"/>
                </a:tc>
              </a:tr>
              <a:tr h="68633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Vyzdívky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1 915 537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Vlastní</a:t>
                      </a:r>
                      <a:endParaRPr lang="cs-CZ" noProof="0" dirty="0"/>
                    </a:p>
                  </a:txBody>
                  <a:tcPr anchor="ctr"/>
                </a:tc>
              </a:tr>
              <a:tr h="686330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Celkem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smtClean="0"/>
                        <a:t>27 036 067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Návrhy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Důsledná příprava rozpočtů do výběrových řízení</a:t>
            </a:r>
          </a:p>
          <a:p>
            <a:r>
              <a:rPr lang="cs-CZ" dirty="0" smtClean="0"/>
              <a:t>Kontrola rozpočtu s projektem</a:t>
            </a:r>
          </a:p>
          <a:p>
            <a:r>
              <a:rPr lang="cs-CZ" dirty="0" smtClean="0"/>
              <a:t>Práce vyžadující náročnější technologie provádět subdodavateli</a:t>
            </a:r>
          </a:p>
          <a:p>
            <a:r>
              <a:rPr lang="cs-CZ" dirty="0" smtClean="0"/>
              <a:t>Školení pracovníků</a:t>
            </a:r>
          </a:p>
          <a:p>
            <a:r>
              <a:rPr lang="cs-CZ" dirty="0" smtClean="0"/>
              <a:t>Kvalitní smlouva o dílo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7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Bylo provedeno porovnání ceny nákladů konkrétního výstavbového projektu</a:t>
            </a:r>
          </a:p>
          <a:p>
            <a:r>
              <a:rPr lang="cs-CZ" dirty="0" smtClean="0"/>
              <a:t>Byla vytvořena obecná doporučení v závislosti na ustanovení smlouvy o dílo</a:t>
            </a:r>
          </a:p>
          <a:p>
            <a:r>
              <a:rPr lang="cs-CZ" dirty="0" smtClean="0"/>
              <a:t>V práci bylo avizováno, že pro kvalitu stavby je důležitá její kontrola</a:t>
            </a:r>
          </a:p>
          <a:p>
            <a:r>
              <a:rPr lang="cs-CZ" dirty="0" smtClean="0"/>
              <a:t>Časté reklamace svědčí o nekvalitní práci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</a:t>
            </a:r>
            <a:r>
              <a:rPr lang="cs-CZ" smtClean="0"/>
              <a:t>vedoucího práce </a:t>
            </a:r>
            <a:r>
              <a:rPr lang="cs-CZ" dirty="0" smtClean="0"/>
              <a:t>a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 čemu slouží tzv. Seznam kvalifikovaných dodavatelů?</a:t>
            </a:r>
          </a:p>
          <a:p>
            <a:r>
              <a:rPr lang="cs-CZ" dirty="0" smtClean="0"/>
              <a:t>Jaký je Váš názor na skutečnost, že technické normy nejsou závazné?</a:t>
            </a:r>
          </a:p>
          <a:p>
            <a:r>
              <a:rPr lang="cs-CZ" dirty="0" smtClean="0"/>
              <a:t>Jak probíhá školení pracovníků v posuzovaných firmách?</a:t>
            </a:r>
          </a:p>
          <a:p>
            <a:r>
              <a:rPr lang="cs-CZ" dirty="0" smtClean="0"/>
              <a:t>Kdo je p. Dvořák – str. 37?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2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651760"/>
            <a:ext cx="9601200" cy="1203960"/>
          </a:xfrm>
        </p:spPr>
        <p:txBody>
          <a:bodyPr anchor="ctr"/>
          <a:lstStyle/>
          <a:p>
            <a:pPr algn="ctr"/>
            <a:r>
              <a:rPr lang="cs-CZ" dirty="0" smtClean="0"/>
              <a:t>Děkuji Vám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9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PROČ JSEM SE ROZHODLA ŘEŠIT DANÝ PROBLÉM</a:t>
            </a:r>
            <a:endParaRPr lang="cs-CZ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cs-CZ" sz="2800" dirty="0" smtClean="0">
                <a:solidFill>
                  <a:srgbClr val="514A40"/>
                </a:solidFill>
                <a:latin typeface="Cambria"/>
              </a:rPr>
              <a:t>Téma je mi profesně blízké</a:t>
            </a:r>
            <a:endParaRPr lang="cs-CZ" sz="2800" b="0" i="0" dirty="0" smtClean="0">
              <a:solidFill>
                <a:srgbClr val="514A40"/>
              </a:solidFill>
              <a:latin typeface="Cambr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cs-CZ" sz="2800" dirty="0" smtClean="0">
                <a:solidFill>
                  <a:srgbClr val="514A40"/>
                </a:solidFill>
                <a:latin typeface="Cambria"/>
              </a:rPr>
              <a:t>Kvalitní subdodavatel s přijatelnou cenou je dnes aktuálním tématem</a:t>
            </a:r>
            <a:endParaRPr lang="cs-CZ" sz="2800" b="0" i="0" dirty="0" smtClean="0">
              <a:solidFill>
                <a:srgbClr val="514A40"/>
              </a:solidFill>
              <a:latin typeface="Cambria"/>
            </a:endParaRP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None/>
            </a:pPr>
            <a:endParaRPr lang="cs-CZ" sz="2800" b="0" i="0" dirty="0">
              <a:solidFill>
                <a:srgbClr val="514A4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Cílem práce je provést analýzu vlivu subdodavatelů na výši celkových nákladů stavby na konkrétním příkladu výstavbového projektu včetně vlivu subdodávek na kvalitu prováděných prací. V práci budou vytvořena obecná doporučení v závislosti na ustanovení smlouvy o dílo s důrazem na část o reklamaci.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843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subdodavatele a jeho průběh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Základní pojmy (dodavatel, subdodavatel, smlouva, reklamace, normy,…..)</a:t>
            </a:r>
          </a:p>
          <a:p>
            <a:r>
              <a:rPr lang="cs-CZ" sz="2800" dirty="0" smtClean="0"/>
              <a:t>Výběr </a:t>
            </a:r>
            <a:r>
              <a:rPr lang="cs-CZ" sz="2800" dirty="0" smtClean="0"/>
              <a:t>subdodavatele </a:t>
            </a:r>
            <a:r>
              <a:rPr lang="cs-CZ" sz="2800" dirty="0" smtClean="0"/>
              <a:t>v předvýrobní a výrobní fázi</a:t>
            </a:r>
          </a:p>
          <a:p>
            <a:pPr lvl="1"/>
            <a:r>
              <a:rPr lang="cs-CZ" sz="2600" dirty="0" smtClean="0"/>
              <a:t>Dodavatelem </a:t>
            </a:r>
            <a:r>
              <a:rPr lang="cs-CZ" sz="2600" dirty="0"/>
              <a:t>zakázky</a:t>
            </a:r>
          </a:p>
          <a:p>
            <a:pPr marL="594360" lvl="2">
              <a:spcBef>
                <a:spcPts val="1800"/>
              </a:spcBef>
            </a:pPr>
            <a:r>
              <a:rPr lang="cs-CZ" sz="2600" dirty="0" smtClean="0"/>
              <a:t>Investorem zakázky</a:t>
            </a:r>
          </a:p>
          <a:p>
            <a:pPr marL="274320" lvl="2">
              <a:spcBef>
                <a:spcPts val="1800"/>
              </a:spcBef>
            </a:pPr>
            <a:r>
              <a:rPr lang="cs-CZ" sz="2800" dirty="0"/>
              <a:t>Cena za dílo a její </a:t>
            </a:r>
            <a:r>
              <a:rPr lang="cs-CZ" sz="2800" dirty="0" smtClean="0"/>
              <a:t>platnost</a:t>
            </a:r>
          </a:p>
          <a:p>
            <a:pPr marL="274320" lvl="2">
              <a:spcBef>
                <a:spcPts val="1800"/>
              </a:spcBef>
            </a:pPr>
            <a:r>
              <a:rPr lang="cs-CZ" sz="2800" dirty="0" smtClean="0"/>
              <a:t>Databáze subdodavatelů</a:t>
            </a:r>
          </a:p>
          <a:p>
            <a:pPr marL="45720" indent="0">
              <a:buNone/>
            </a:pPr>
            <a:endParaRPr 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869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započetím prací a </a:t>
            </a:r>
            <a:r>
              <a:rPr lang="cs-CZ" dirty="0" smtClean="0"/>
              <a:t>V průběh </a:t>
            </a:r>
            <a:r>
              <a:rPr lang="cs-CZ" dirty="0" smtClean="0"/>
              <a:t>realizace díla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>
              <a:spcBef>
                <a:spcPts val="1800"/>
              </a:spcBef>
            </a:pPr>
            <a:r>
              <a:rPr lang="cs-CZ" sz="2800" dirty="0"/>
              <a:t>Smlouva o dílo</a:t>
            </a:r>
          </a:p>
          <a:p>
            <a:pPr marL="274320" lvl="2">
              <a:spcBef>
                <a:spcPts val="1800"/>
              </a:spcBef>
            </a:pPr>
            <a:r>
              <a:rPr lang="cs-CZ" sz="2800" dirty="0"/>
              <a:t>Kontrola kvality staveb</a:t>
            </a:r>
          </a:p>
          <a:p>
            <a:pPr marL="274320" lvl="2">
              <a:spcBef>
                <a:spcPts val="1800"/>
              </a:spcBef>
            </a:pPr>
            <a:r>
              <a:rPr lang="cs-CZ" sz="2800" dirty="0"/>
              <a:t>Reklamace a záruka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6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Výzkumný problém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Ekonomické vyhodnocení realizace zakázky v předvýrobní fázi</a:t>
            </a:r>
          </a:p>
          <a:p>
            <a:r>
              <a:rPr lang="cs-CZ" dirty="0" smtClean="0"/>
              <a:t>Porovnání finanční náročnosti realizace pouze subdodavateli</a:t>
            </a:r>
          </a:p>
          <a:p>
            <a:r>
              <a:rPr lang="cs-CZ" dirty="0" smtClean="0"/>
              <a:t>Ostatní rozhodující kritéria (záruky za dílo, podmínky provádění, termíny provádění)</a:t>
            </a:r>
          </a:p>
          <a:p>
            <a:r>
              <a:rPr lang="cs-CZ" dirty="0" smtClean="0"/>
              <a:t>Posouzení zda je možné realizovat pouze subdodavateli nebo zda je nutné provedení vybraných prací vlastními zaměstnanci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1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Metoda sběru dat</a:t>
            </a:r>
          </a:p>
          <a:p>
            <a:pPr lvl="1"/>
            <a:r>
              <a:rPr lang="cs-CZ" sz="2000" dirty="0" smtClean="0"/>
              <a:t>Analýza dokumentů</a:t>
            </a:r>
          </a:p>
          <a:p>
            <a:pPr lvl="1"/>
            <a:r>
              <a:rPr lang="cs-CZ" sz="2000" dirty="0" smtClean="0"/>
              <a:t>Pozorování</a:t>
            </a:r>
          </a:p>
          <a:p>
            <a:pPr lvl="1"/>
            <a:r>
              <a:rPr lang="cs-CZ" sz="2000" dirty="0" smtClean="0"/>
              <a:t>Rozhovor</a:t>
            </a:r>
          </a:p>
          <a:p>
            <a:r>
              <a:rPr lang="cs-CZ" sz="2800" dirty="0" smtClean="0"/>
              <a:t>Metoda zpracování dat</a:t>
            </a:r>
          </a:p>
          <a:p>
            <a:pPr lvl="1"/>
            <a:r>
              <a:rPr lang="cs-CZ" sz="2000" dirty="0" smtClean="0"/>
              <a:t>Metoda analýzy</a:t>
            </a:r>
          </a:p>
          <a:p>
            <a:r>
              <a:rPr lang="cs-CZ" sz="2800" dirty="0" smtClean="0"/>
              <a:t>Metoda vyhodnocení dat</a:t>
            </a:r>
          </a:p>
          <a:p>
            <a:pPr lvl="1"/>
            <a:r>
              <a:rPr lang="cs-CZ" sz="2000" dirty="0" smtClean="0"/>
              <a:t>Metoda komparace</a:t>
            </a:r>
          </a:p>
          <a:p>
            <a:pPr lvl="1"/>
            <a:r>
              <a:rPr lang="cs-CZ" sz="2000" dirty="0" smtClean="0"/>
              <a:t>Metoda dedukce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07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konkrétního výstavbového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Střední odborní učiliště skládající se ze 7 objektů</a:t>
            </a:r>
          </a:p>
          <a:p>
            <a:r>
              <a:rPr lang="cs-CZ" dirty="0" smtClean="0"/>
              <a:t>3163 m</a:t>
            </a:r>
            <a:r>
              <a:rPr lang="cs-CZ" baseline="30000" dirty="0" smtClean="0"/>
              <a:t>2  </a:t>
            </a:r>
            <a:r>
              <a:rPr lang="cs-CZ" dirty="0" smtClean="0"/>
              <a:t>výplní otvorů oken a dveří</a:t>
            </a:r>
          </a:p>
          <a:p>
            <a:r>
              <a:rPr lang="cs-CZ" dirty="0" smtClean="0"/>
              <a:t>8259 </a:t>
            </a:r>
            <a:r>
              <a:rPr lang="cs-CZ" dirty="0"/>
              <a:t>m</a:t>
            </a:r>
            <a:r>
              <a:rPr lang="cs-CZ" baseline="30000" dirty="0"/>
              <a:t>2 </a:t>
            </a:r>
            <a:r>
              <a:rPr lang="cs-CZ" baseline="30000" dirty="0" smtClean="0"/>
              <a:t> </a:t>
            </a:r>
            <a:r>
              <a:rPr lang="cs-CZ" dirty="0" smtClean="0"/>
              <a:t>tepelné izolace stěn</a:t>
            </a:r>
          </a:p>
          <a:p>
            <a:r>
              <a:rPr lang="cs-CZ" dirty="0" smtClean="0"/>
              <a:t>2782 m oplechování zdí a parapetů</a:t>
            </a:r>
          </a:p>
          <a:p>
            <a:r>
              <a:rPr lang="cs-CZ" dirty="0" smtClean="0"/>
              <a:t>7624 </a:t>
            </a:r>
            <a:r>
              <a:rPr lang="cs-CZ" dirty="0"/>
              <a:t>m</a:t>
            </a:r>
            <a:r>
              <a:rPr lang="cs-CZ" baseline="30000" dirty="0"/>
              <a:t>2 </a:t>
            </a:r>
            <a:r>
              <a:rPr lang="cs-CZ" baseline="30000" dirty="0" smtClean="0"/>
              <a:t> </a:t>
            </a:r>
            <a:r>
              <a:rPr lang="cs-CZ" dirty="0" smtClean="0"/>
              <a:t>střechy</a:t>
            </a:r>
          </a:p>
          <a:p>
            <a:r>
              <a:rPr lang="cs-CZ" dirty="0" smtClean="0"/>
              <a:t>1891 m</a:t>
            </a:r>
            <a:r>
              <a:rPr lang="cs-CZ" baseline="30000" dirty="0" smtClean="0"/>
              <a:t>2  </a:t>
            </a:r>
            <a:r>
              <a:rPr lang="cs-CZ" dirty="0" smtClean="0"/>
              <a:t>vyzdívek</a:t>
            </a:r>
          </a:p>
          <a:p>
            <a:r>
              <a:rPr lang="cs-CZ" dirty="0"/>
              <a:t>12679 m</a:t>
            </a:r>
            <a:r>
              <a:rPr lang="cs-CZ" baseline="30000" dirty="0"/>
              <a:t>2 </a:t>
            </a:r>
            <a:r>
              <a:rPr lang="cs-CZ" dirty="0"/>
              <a:t> </a:t>
            </a:r>
            <a:r>
              <a:rPr lang="cs-CZ" dirty="0" smtClean="0"/>
              <a:t>lešení</a:t>
            </a:r>
          </a:p>
          <a:p>
            <a:r>
              <a:rPr lang="cs-CZ" dirty="0" smtClean="0"/>
              <a:t>Tato zakázka byla získána za 24 626 452 Kč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595" y="2477216"/>
            <a:ext cx="4954103" cy="24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cen konkrétní stavby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244524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99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červenou čárou (širokoúhlá)</Template>
  <TotalTime>0</TotalTime>
  <Words>558</Words>
  <Application>Microsoft Office PowerPoint</Application>
  <PresentationFormat>Širokoúhlá obrazovka</PresentationFormat>
  <Paragraphs>114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Cambria</vt:lpstr>
      <vt:lpstr>Red Line Business 16x9</vt:lpstr>
      <vt:lpstr>VÝBĚR SUBDODAVATELE A JEHO VLIV NA VÝŠI NÁKLADŮ STAVBY A KVALITU PROVÁDĚNÝCH PRACÍ</vt:lpstr>
      <vt:lpstr>PROČ JSEM SE ROZHODLA ŘEŠIT DANÝ PROBLÉM</vt:lpstr>
      <vt:lpstr>Cíl práce</vt:lpstr>
      <vt:lpstr>Výběr subdodavatele a jeho průběh</vt:lpstr>
      <vt:lpstr>Před započetím prací a V průběh realizace díla </vt:lpstr>
      <vt:lpstr>Výzkumný problém</vt:lpstr>
      <vt:lpstr>Použité metody</vt:lpstr>
      <vt:lpstr>Porovnání konkrétního výstavbového projektu</vt:lpstr>
      <vt:lpstr>Porovnání cen konkrétní stavby</vt:lpstr>
      <vt:lpstr>Realizace vlastními zaměstnanci nebo subdodavateli</vt:lpstr>
      <vt:lpstr>Ostatní kritéria výběru subdodavatele</vt:lpstr>
      <vt:lpstr>Smlouva o dílo</vt:lpstr>
      <vt:lpstr>Kvalita práce a její reklamace</vt:lpstr>
      <vt:lpstr>Výsledek porovnání</vt:lpstr>
      <vt:lpstr>Návrhy opatření</vt:lpstr>
      <vt:lpstr>závěr</vt:lpstr>
      <vt:lpstr>otázky vedoucího práce a oponenta</vt:lpstr>
      <vt:lpstr>Děkuji Vám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2016-06-03T07:17:02Z</dcterms:created>
  <dcterms:modified xsi:type="dcterms:W3CDTF">2016-06-08T18:51:10Z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