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662738" cy="98329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>
        <p:scale>
          <a:sx n="76" d="100"/>
          <a:sy n="76" d="100"/>
        </p:scale>
        <p:origin x="-1666" y="-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77924310777855"/>
          <c:y val="0.26920337476626893"/>
          <c:w val="0.22840152263783556"/>
          <c:h val="0.42684874722480742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2.2152137922744522E-2"/>
                  <c:y val="6.2914384277453165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170</a:t>
                    </a:r>
                    <a:r>
                      <a:rPr lang="cs-CZ" sz="2000" dirty="0">
                        <a:latin typeface="Arial" pitchFamily="34" charset="0"/>
                        <a:cs typeface="Arial" pitchFamily="34" charset="0"/>
                      </a:rPr>
                      <a:t> dnů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74203048477309E-2"/>
                  <c:y val="-3.406871929484185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115</a:t>
                    </a:r>
                    <a:r>
                      <a:rPr lang="cs-CZ" sz="2000" dirty="0">
                        <a:latin typeface="Arial" pitchFamily="34" charset="0"/>
                        <a:cs typeface="Arial" pitchFamily="34" charset="0"/>
                      </a:rPr>
                      <a:t> dnů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273317536667144E-2"/>
                  <c:y val="3.723315111880224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125</a:t>
                    </a:r>
                    <a:r>
                      <a:rPr lang="cs-CZ" sz="2000" dirty="0">
                        <a:latin typeface="Arial" pitchFamily="34" charset="0"/>
                        <a:cs typeface="Arial" pitchFamily="34" charset="0"/>
                      </a:rPr>
                      <a:t> dnů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076068961372233E-2"/>
                  <c:y val="1.489759141639629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115</a:t>
                    </a:r>
                    <a:r>
                      <a:rPr lang="cs-CZ" sz="2000" dirty="0">
                        <a:latin typeface="Arial" pitchFamily="34" charset="0"/>
                        <a:cs typeface="Arial" pitchFamily="34" charset="0"/>
                      </a:rPr>
                      <a:t> dnů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386967724833694E-2"/>
                  <c:y val="-6.017386957004777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70</a:t>
                    </a:r>
                    <a:r>
                      <a:rPr lang="cs-CZ" sz="2000" dirty="0">
                        <a:latin typeface="Arial" pitchFamily="34" charset="0"/>
                        <a:cs typeface="Arial" pitchFamily="34" charset="0"/>
                      </a:rPr>
                      <a:t> dnů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906219971660068E-2"/>
                  <c:y val="-3.498154121308928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85</a:t>
                    </a:r>
                    <a:r>
                      <a:rPr lang="cs-CZ" sz="2000" dirty="0">
                        <a:latin typeface="Arial" pitchFamily="34" charset="0"/>
                        <a:cs typeface="Arial" pitchFamily="34" charset="0"/>
                      </a:rPr>
                      <a:t> dnů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7905788245750469E-2"/>
                  <c:y val="-6.938988888240291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Arial" pitchFamily="34" charset="0"/>
                        <a:cs typeface="Arial" pitchFamily="34" charset="0"/>
                      </a:rPr>
                      <a:t>30</a:t>
                    </a:r>
                    <a:r>
                      <a:rPr lang="cs-CZ" sz="2000" dirty="0">
                        <a:latin typeface="Arial" pitchFamily="34" charset="0"/>
                        <a:cs typeface="Arial" pitchFamily="34" charset="0"/>
                      </a:rPr>
                      <a:t> dnů </a:t>
                    </a:r>
                    <a:endParaRPr lang="en-US" sz="20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List1!$A$2:$A$8</c:f>
              <c:strCache>
                <c:ptCount val="7"/>
                <c:pt idx="0">
                  <c:v>Varianta A (ÚR+SP)</c:v>
                </c:pt>
                <c:pt idx="1">
                  <c:v>Varianta B (ÚR+VPS SP)</c:v>
                </c:pt>
                <c:pt idx="2">
                  <c:v>Varianta C (ÚŘ+CAI)</c:v>
                </c:pt>
                <c:pt idx="3">
                  <c:v>Varianta D (ZÚŘ+SP)</c:v>
                </c:pt>
                <c:pt idx="4">
                  <c:v>Varianta F (ZÚŘ+CAI)</c:v>
                </c:pt>
                <c:pt idx="5">
                  <c:v>Varianta I (SPOL ÚŘ+SŘ)</c:v>
                </c:pt>
                <c:pt idx="6">
                  <c:v>Varianta J (VPS ÚR+SP)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170</c:v>
                </c:pt>
                <c:pt idx="1">
                  <c:v>115</c:v>
                </c:pt>
                <c:pt idx="2">
                  <c:v>125</c:v>
                </c:pt>
                <c:pt idx="3">
                  <c:v>115</c:v>
                </c:pt>
                <c:pt idx="4">
                  <c:v>70</c:v>
                </c:pt>
                <c:pt idx="5">
                  <c:v>85</c:v>
                </c:pt>
                <c:pt idx="6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aseline="0">
                <a:latin typeface="Arial" pitchFamily="34" charset="0"/>
              </a:defRPr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2000" baseline="0">
                <a:latin typeface="Arial" pitchFamily="34" charset="0"/>
              </a:defRPr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2000" baseline="0">
                <a:latin typeface="Arial" pitchFamily="34" charset="0"/>
              </a:defRPr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2000" baseline="0">
                <a:latin typeface="Arial" pitchFamily="34" charset="0"/>
              </a:defRPr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 sz="2000" baseline="0">
                <a:latin typeface="Arial" pitchFamily="34" charset="0"/>
              </a:defRPr>
            </a:pPr>
            <a:endParaRPr lang="cs-CZ"/>
          </a:p>
        </c:txPr>
      </c:legendEntry>
      <c:legendEntry>
        <c:idx val="5"/>
        <c:txPr>
          <a:bodyPr/>
          <a:lstStyle/>
          <a:p>
            <a:pPr>
              <a:defRPr sz="2000" baseline="0">
                <a:latin typeface="Arial" pitchFamily="34" charset="0"/>
              </a:defRPr>
            </a:pPr>
            <a:endParaRPr lang="cs-CZ"/>
          </a:p>
        </c:txPr>
      </c:legendEntry>
      <c:legendEntry>
        <c:idx val="6"/>
        <c:txPr>
          <a:bodyPr/>
          <a:lstStyle/>
          <a:p>
            <a:pPr>
              <a:defRPr sz="2000" baseline="0">
                <a:latin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52810832949344422"/>
          <c:y val="0.1138388107536074"/>
          <c:w val="0.4138027363350813"/>
          <c:h val="0.79530475898158204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4D5E8-B76E-4A4D-A155-2F0D742EAD6F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vvv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5497D-A324-4990-965F-A35DEEF2DF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23577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67907-C7E8-4D5F-96C6-34257BD9C174}" type="datetimeFigureOut">
              <a:rPr lang="cs-CZ" smtClean="0"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vvv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339620"/>
            <a:ext cx="2887186" cy="49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72D51-EAF5-40FD-AE74-F040FD4D8B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7089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vvv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4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vvv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16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červen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hhh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2000">
              <a:srgbClr val="85C2FF"/>
            </a:gs>
            <a:gs pos="50000">
              <a:srgbClr val="C4D6EB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smtClean="0"/>
              <a:t>červen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hhh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836712"/>
            <a:ext cx="4462264" cy="1019199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Vysoká škola technická a ekonomická</a:t>
            </a:r>
            <a:b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 Českých Budějovicích</a:t>
            </a:r>
            <a:b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67544" y="4953000"/>
            <a:ext cx="7304856" cy="1219200"/>
          </a:xfrm>
        </p:spPr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Autor: Jindřiška </a:t>
            </a:r>
            <a:r>
              <a:rPr lang="cs-CZ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Konopová</a:t>
            </a:r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Soukupová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bakalářské práce: Ing. Vladimír Nývlt, MBA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bakalářské práce: Ing. Tomáš Starý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818530"/>
              </p:ext>
            </p:extLst>
          </p:nvPr>
        </p:nvGraphicFramePr>
        <p:xfrm>
          <a:off x="971600" y="836712"/>
          <a:ext cx="100811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Obrázek" r:id="rId4" imgW="9525000" imgH="9626600" progId="StaticMetafile">
                  <p:embed/>
                </p:oleObj>
              </mc:Choice>
              <mc:Fallback>
                <p:oleObj name="Obrázek" r:id="rId4" imgW="9525000" imgH="9626600" progId="StaticMetafil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836712"/>
                        <a:ext cx="1008112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827584" y="285293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itchFamily="34" charset="0"/>
                <a:cs typeface="Arial" pitchFamily="34" charset="0"/>
              </a:rPr>
              <a:t>Výběr optimálního postupu   </a:t>
            </a:r>
            <a:br>
              <a:rPr lang="cs-CZ" sz="3600" b="1" dirty="0" smtClean="0">
                <a:latin typeface="Arial" pitchFamily="34" charset="0"/>
                <a:cs typeface="Arial" pitchFamily="34" charset="0"/>
              </a:rPr>
            </a:b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při povolování stavby bytového domu s komerčními prostory</a:t>
            </a:r>
            <a:endParaRPr lang="cs-C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79984" y="1877923"/>
            <a:ext cx="726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Bakalářská práce</a:t>
            </a:r>
          </a:p>
          <a:p>
            <a:pPr algn="ctr"/>
            <a:r>
              <a:rPr lang="cs-CZ" sz="2400" dirty="0" smtClean="0">
                <a:latin typeface="Arial" pitchFamily="34" charset="0"/>
                <a:cs typeface="Arial" pitchFamily="34" charset="0"/>
              </a:rPr>
              <a:t>prezentace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08304" y="61560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červen 2016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836712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 pro Vás prioritou rychlé vyřízení rozhodnutí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    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stavebním úřadě?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Má žadatel o povolení stavby ve stavebním právu odborné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znalosti na takové úrovni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že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zvládne sestavit veřejnoprávní smlouvu?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Bude stavba vyžadovat řízení o výjimce v souladu s ustanovením § 169 SZ?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Vylučuje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závazné stanovisko dotčeného orgánu státní správy společné řízení?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 stavba v zastavěném či zastavitelném území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30955"/>
            <a:ext cx="2265804" cy="1575113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9675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83671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4000" dirty="0">
                <a:latin typeface="Arial" pitchFamily="34" charset="0"/>
                <a:cs typeface="Arial" pitchFamily="34" charset="0"/>
              </a:rPr>
              <a:t>Zhodnocení 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variant z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 hlediska časové potřeby pro 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povolení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937763497"/>
              </p:ext>
            </p:extLst>
          </p:nvPr>
        </p:nvGraphicFramePr>
        <p:xfrm>
          <a:off x="143508" y="2145905"/>
          <a:ext cx="87849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Přímá spojnice 4"/>
          <p:cNvCxnSpPr/>
          <p:nvPr/>
        </p:nvCxnSpPr>
        <p:spPr>
          <a:xfrm>
            <a:off x="5292080" y="5949280"/>
            <a:ext cx="27363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21328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Arial" pitchFamily="34" charset="0"/>
                <a:cs typeface="Arial" pitchFamily="34" charset="0"/>
              </a:rPr>
              <a:t>Objektivně nejvýhodnější je z hlediska finanční náročnosti poplatků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varianta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 (VPS ÚR+SP)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částkou 8750,- Kč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99592" y="881425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latin typeface="Arial" pitchFamily="34" charset="0"/>
                <a:cs typeface="Arial" pitchFamily="34" charset="0"/>
              </a:rPr>
              <a:t>Zhodnocení variant z hlediska </a:t>
            </a:r>
            <a:r>
              <a:rPr lang="cs-CZ" sz="4000" dirty="0" err="1" smtClean="0">
                <a:latin typeface="Arial" pitchFamily="34" charset="0"/>
                <a:cs typeface="Arial" pitchFamily="34" charset="0"/>
              </a:rPr>
              <a:t>fin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náročnosti 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poplatků: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3068960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cs-CZ" sz="4000" dirty="0" smtClean="0">
                <a:latin typeface="Arial" pitchFamily="34" charset="0"/>
                <a:cs typeface="Arial" pitchFamily="34" charset="0"/>
              </a:rPr>
              <a:t>Zhodnocení variant 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z hlediska náročnosti odborných znalostí </a:t>
            </a:r>
            <a:br>
              <a:rPr lang="cs-CZ" sz="4000" dirty="0">
                <a:latin typeface="Arial" pitchFamily="34" charset="0"/>
                <a:cs typeface="Arial" pitchFamily="34" charset="0"/>
              </a:rPr>
            </a:br>
            <a:r>
              <a:rPr lang="cs-CZ" sz="4000" dirty="0" smtClean="0">
                <a:latin typeface="Arial" pitchFamily="34" charset="0"/>
                <a:cs typeface="Arial" pitchFamily="34" charset="0"/>
              </a:rPr>
              <a:t>ve stavebním právu: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5013176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Arial" pitchFamily="34" charset="0"/>
                <a:cs typeface="Arial" pitchFamily="34" charset="0"/>
              </a:rPr>
              <a:t>Nejvýhodnější jako nejméně náročnou variantou z hlediska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požadovaných odborných znalostí se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jeví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varianta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(ÚR+SP),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varianta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C (ÚŘ+CAI) a dále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varianta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I (SPOL ÚŘ+SŘ)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bez vyšších nároků. </a:t>
            </a:r>
          </a:p>
        </p:txBody>
      </p:sp>
    </p:spTree>
    <p:extLst>
      <p:ext uri="{BB962C8B-B14F-4D97-AF65-F5344CB8AC3E}">
        <p14:creationId xmlns:p14="http://schemas.microsoft.com/office/powerpoint/2010/main" val="30797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177281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Nejdůležitějším hlediskem pro stavebníka je čas potřebný pro získání povolení stavět.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99592" y="88142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latin typeface="Arial" pitchFamily="34" charset="0"/>
                <a:cs typeface="Arial" pitchFamily="34" charset="0"/>
              </a:rPr>
              <a:t>Diskuze výsledků: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329717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cs-CZ" sz="4000" dirty="0" smtClean="0">
                <a:latin typeface="Arial" pitchFamily="34" charset="0"/>
                <a:cs typeface="Arial" pitchFamily="34" charset="0"/>
              </a:rPr>
              <a:t>Návrhy a opatření: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407707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Minimalizovat riziko – opatřit si dostatek informací o dané lokalitě a navržené stavbě.</a:t>
            </a: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Možnost podat žádost o územně plánovací informaci (ÚPI) na příslušný stavební úřad, příp. úřad územního plánování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243308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Zkrácená řízení, která zajistí povolení stavět v krátké lhůtě, se v praxi pro tento typ stavby využívají minimálně.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47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35596" y="220486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Jakým způsobem by bylo vhodné řešit dopady legislativních změn do takovéto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“p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říručky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investora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99592" y="881425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dotazy: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3068960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cs-CZ" sz="3200" dirty="0" smtClean="0">
                <a:latin typeface="Arial" pitchFamily="34" charset="0"/>
                <a:cs typeface="Arial" pitchFamily="34" charset="0"/>
              </a:rPr>
              <a:t>Oponent práce: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3645024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Vzhledem k četným změnám stavebního zákona je znění zákona již ve finální formě, či se chystá jeho další novela?</a:t>
            </a: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V jaké fázi celého postupu vedeného k nabytí účinnosti veřejnoprávní smlouvy má zajistit žadatel souhlasy třetích osob?</a:t>
            </a: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Upravuje nějaký prováděcí předpis obsah a rozsah veřejnoprávní smlouvy?</a:t>
            </a:r>
          </a:p>
          <a:p>
            <a:pPr algn="just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1640994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>
                <a:latin typeface="Arial" pitchFamily="34" charset="0"/>
                <a:cs typeface="Arial" pitchFamily="34" charset="0"/>
              </a:rPr>
              <a:t>Vedoucí práce: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650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321297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>
                <a:latin typeface="Arial" pitchFamily="34" charset="0"/>
                <a:cs typeface="Arial" pitchFamily="34" charset="0"/>
              </a:rPr>
              <a:t>Děkuji za pozornost.</a:t>
            </a:r>
            <a:endParaRPr lang="cs-CZ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9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2520280" cy="1771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715200" cy="1051520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 práce: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71600" y="2348880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Arial" pitchFamily="34" charset="0"/>
                <a:cs typeface="Arial" pitchFamily="34" charset="0"/>
              </a:rPr>
              <a:t>Cílem práce je nalézt optimální variantu povolení dle současného stavebního zákona pro daný typ stavby formou dotazníkových otázek.</a:t>
            </a:r>
          </a:p>
        </p:txBody>
      </p:sp>
    </p:spTree>
    <p:extLst>
      <p:ext uri="{BB962C8B-B14F-4D97-AF65-F5344CB8AC3E}">
        <p14:creationId xmlns:p14="http://schemas.microsoft.com/office/powerpoint/2010/main" val="2266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33264"/>
            <a:ext cx="7787208" cy="1195536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Hypotéza: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84482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Stavební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zákon umožňuje na tento typ stavby vždy několik variant rozhodnutí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umístění a povolení stavby.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41" r="24070"/>
          <a:stretch/>
        </p:blipFill>
        <p:spPr>
          <a:xfrm>
            <a:off x="4700897" y="4005064"/>
            <a:ext cx="3471503" cy="205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0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89248"/>
            <a:ext cx="7787208" cy="1339552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Metodika práce: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844824"/>
            <a:ext cx="72728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>
                <a:latin typeface="Arial" pitchFamily="34" charset="0"/>
                <a:cs typeface="Arial" pitchFamily="34" charset="0"/>
              </a:rPr>
              <a:t>Budou vybrány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možnosti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dle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jednotlivých ustanovení stavebního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zákona, které přicházejí v úvahu pro umístění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povolení daného druhu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stavby.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Dále bude zjišťována příčina, která vede k danému typu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rozhodnutí pro umístění 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povolení stavby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základě této příčiny bude formulována otázka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       v dotazníku, který tak v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důsledku stanoví limity jednotlivých typů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rozhodnutí pro umístění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povolení vybrané stavby. Metodou porovnání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časové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finanční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náročnosti poplatků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dále náročnosti požadovaných odborných znalostí stavebníka budou zhodnoceny jednotlivé varianty pro umístění a povolení stavby.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Následuje výběr optimální varianty pro stavebníka      dle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daných možností povolení.  Tato metoda bude představena na konkrétním případu daného typu stavby.</a:t>
            </a:r>
          </a:p>
          <a:p>
            <a:pPr algn="just"/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89248"/>
            <a:ext cx="7787208" cy="1339552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Navržená stavba: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184482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smtClean="0">
                <a:latin typeface="Arial" pitchFamily="34" charset="0"/>
                <a:cs typeface="Arial" pitchFamily="34" charset="0"/>
              </a:rPr>
              <a:t>Bytový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dům s komerčním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prostorem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drobné provozovny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nerušící bydlení, dále přípojka vody, splaškové a dešťové kanalizace, plynu a přípojka elektrické energie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napojené 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stávající inženýrské sítě, označené soukromé parkoviště pro bytový dům včetně drobných provozoven. Stavba bude napojena novým sjezdem na stávající komunikaci.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3933056"/>
            <a:ext cx="741682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Klasická správní řízení:</a:t>
            </a:r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ÚŘ, SŘ, SPOL ÚŘ+SŘ</a:t>
            </a:r>
          </a:p>
          <a:p>
            <a:pPr algn="just"/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Zkrácená správní řízení: </a:t>
            </a:r>
          </a:p>
          <a:p>
            <a:pPr algn="just"/>
            <a:r>
              <a:rPr lang="cs-CZ" sz="2400" dirty="0" smtClean="0">
                <a:latin typeface="Arial" pitchFamily="34" charset="0"/>
                <a:cs typeface="Arial" pitchFamily="34" charset="0"/>
              </a:rPr>
              <a:t>ZÚŘ, VPS ÚR, VPS SP, VPS ÚR+SP, CAI (</a:t>
            </a:r>
            <a:r>
              <a:rPr lang="cs-CZ" sz="2400" u="sng" dirty="0" smtClean="0">
                <a:latin typeface="Arial" pitchFamily="34" charset="0"/>
                <a:cs typeface="Arial" pitchFamily="34" charset="0"/>
              </a:rPr>
              <a:t>potřeba zajistit písemné souhlasy účastníků řízení!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009328"/>
            <a:ext cx="7787208" cy="1339552"/>
          </a:xfrm>
        </p:spPr>
        <p:txBody>
          <a:bodyPr/>
          <a:lstStyle/>
          <a:p>
            <a:pPr algn="l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Vybrané varianty pro povolení stavby: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9592" y="2549217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rozhodnutí o umístění stavby v územním řízení dle § 76 SZ a následně stavební povolení dle § 115 SZ (ÚR,SP)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rozhodnutí o umístění stavby v územním řízení dle § 76 SZ a následně veřejnoprávní smlouva o provedení stavby, která nahradí stavební povolení dle § 116 SZ (ÚR+VPS SP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rozhodnutí o umístění stavby v územním řízení dle § 76 SZ a následně oznámení stavebního záměru s certifikátem autorizovaného inspektora dle § 117 SZ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(ÚŘ+CAI)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23152" y="1340768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rozhodnutí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 umístění stavby ve zjednodušeném územním řízení dle § 95 SZ a následně stavební povolení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         dle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§ 115 SZ (ZÚŘ+SP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rozhodnutí o umístění stavby ve zjednodušeném územním řízení dle § 95 SZ a následně oznámení stavebního záměru s certifikátem autorizovaného inspektora dle § 117 SZ (ZÚŘ+CAI)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společné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územní a stavební řízení (SPOL  ÚŘ+SP)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veřejnoprávní smlouva, která nahradí územní rozhodnutí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stavební povolení dle § 78 SZ (VPS ÚR SP).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93" y="4797152"/>
            <a:ext cx="2669475" cy="150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89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99592" y="836712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4000" dirty="0">
                <a:latin typeface="Arial" pitchFamily="34" charset="0"/>
                <a:cs typeface="Arial" pitchFamily="34" charset="0"/>
              </a:rPr>
              <a:t>Sestavený seznam otázek 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    pro 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posouzení optimální varianty </a:t>
            </a:r>
            <a:r>
              <a:rPr lang="cs-CZ" sz="4000" dirty="0" smtClean="0">
                <a:latin typeface="Arial" pitchFamily="34" charset="0"/>
                <a:cs typeface="Arial" pitchFamily="34" charset="0"/>
              </a:rPr>
              <a:t>povolení: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2780928"/>
            <a:ext cx="7272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Vyžaduje stavba posouzení jejích vlivů na životní prostředí (záměry podléhající posouzení – kategorie I. či vyžadující zjišťovací řízení – kategorie II.), z důvodu uvedení záměru v příloze č. 1 k zákonu č. 100/2001 Sb., o posuzování vlivů na životní prostředí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 změně některých souvisejících?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 stavebník schopen získat písemné souhlasy osob, jež by byly účastníky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stavebního řízení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(majitelé daného pozemku či stavby, pokud není stavebníkem, majitelé sousedních pozemků a staveb, tj. fyzické či právnické osoby, další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účastníci jsou přesně vymezeni v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§ 109 SZ)? </a:t>
            </a:r>
          </a:p>
        </p:txBody>
      </p:sp>
    </p:spTree>
    <p:extLst>
      <p:ext uri="{BB962C8B-B14F-4D97-AF65-F5344CB8AC3E}">
        <p14:creationId xmlns:p14="http://schemas.microsoft.com/office/powerpoint/2010/main" val="176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1268760"/>
            <a:ext cx="72728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stavebník schopen získat písemné souhlasy osob, jež by byly účastníky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územního řízení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(majitelé daného pozemku či stavby, pokud není stavebníkem, majitelé sousedních pozemků a staveb, tj. fyzické či právnické osoby; další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účastníci jsou přesně vymezeni v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§ 85 SZ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 stavebník schopen získat písemné souhlasy osob, jež by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byly účastníky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územního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i stavebního řízení?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Je pravděpodobné, že stavební úřad může v územním rozhodnutí rozhodnout, že stavba je nezpůsobilá k posouzení autorizovaným inspektorem dle §117 SZ (významný vliv na jiné pozemky a stavby na společné hranici pozemků, apod.)?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Jde o stavbu, která je označena zvláštním právním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předpisem jako nezpůsobilá ke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zkrácenému řízení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442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262</TotalTime>
  <Words>523</Words>
  <Application>Microsoft Office PowerPoint</Application>
  <PresentationFormat>Předvádění na obrazovce (4:3)</PresentationFormat>
  <Paragraphs>70</Paragraphs>
  <Slides>15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Exekutivní</vt:lpstr>
      <vt:lpstr>Obrázek</vt:lpstr>
      <vt:lpstr>Vysoká škola technická a ekonomická  v Českých Budějovicích </vt:lpstr>
      <vt:lpstr>Cíl práce:</vt:lpstr>
      <vt:lpstr>Hypotéza:</vt:lpstr>
      <vt:lpstr>Metodika práce:</vt:lpstr>
      <vt:lpstr>Navržená stavba:</vt:lpstr>
      <vt:lpstr>Vybrané varianty pro povolení stavby: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 Českých Budějovicích</dc:title>
  <dc:creator>jindra</dc:creator>
  <cp:lastModifiedBy>jindra</cp:lastModifiedBy>
  <cp:revision>28</cp:revision>
  <cp:lastPrinted>2016-06-07T16:58:55Z</cp:lastPrinted>
  <dcterms:created xsi:type="dcterms:W3CDTF">2016-06-06T21:16:40Z</dcterms:created>
  <dcterms:modified xsi:type="dcterms:W3CDTF">2016-06-08T20:02:52Z</dcterms:modified>
</cp:coreProperties>
</file>