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56C2A7-46BE-446F-AD7F-CFE3A64A043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B50A0D-432E-4800-88D2-41FC8CBEC1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B389cb9_lit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2000239"/>
            <a:ext cx="6000750" cy="285752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Ekonomické aspekty výstavby a údržby pozemních komunikací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5000636"/>
            <a:ext cx="8072494" cy="1500198"/>
          </a:xfrm>
        </p:spPr>
        <p:txBody>
          <a:bodyPr>
            <a:normAutofit lnSpcReduction="10000"/>
          </a:bodyPr>
          <a:lstStyle/>
          <a:p>
            <a:pPr algn="l"/>
            <a:r>
              <a:rPr lang="cs-CZ" b="1" dirty="0" smtClean="0"/>
              <a:t>Autor BP : Tomáš </a:t>
            </a:r>
            <a:r>
              <a:rPr lang="cs-CZ" b="1" dirty="0" err="1" smtClean="0"/>
              <a:t>Vontor</a:t>
            </a:r>
            <a:endParaRPr lang="cs-CZ" b="1" dirty="0" smtClean="0"/>
          </a:p>
          <a:p>
            <a:pPr algn="l"/>
            <a:r>
              <a:rPr lang="cs-CZ" b="1" dirty="0" smtClean="0"/>
              <a:t>Vedoucí BP : Ing. </a:t>
            </a:r>
            <a:r>
              <a:rPr lang="cs-CZ" b="1" dirty="0" err="1" smtClean="0"/>
              <a:t>TerezieVondráčková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</a:p>
          <a:p>
            <a:pPr algn="l"/>
            <a:r>
              <a:rPr lang="cs-CZ" b="1" dirty="0" smtClean="0"/>
              <a:t>Oponent BP : prof. Ing. Věra </a:t>
            </a:r>
            <a:r>
              <a:rPr lang="cs-CZ" b="1" dirty="0" err="1" smtClean="0"/>
              <a:t>Voštová</a:t>
            </a:r>
            <a:r>
              <a:rPr lang="cs-CZ" b="1" dirty="0" smtClean="0"/>
              <a:t>,CSc.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/>
          </a:bodyPr>
          <a:lstStyle/>
          <a:p>
            <a:r>
              <a:rPr lang="cs-CZ" dirty="0" smtClean="0"/>
              <a:t>Doplňující otázky oponenta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 - Kde </a:t>
            </a:r>
            <a:r>
              <a:rPr lang="cs-CZ" dirty="0" smtClean="0"/>
              <a:t>jste vzal hodnotu výdajů 33,7 mld. Kč na str. 24</a:t>
            </a:r>
            <a:r>
              <a:rPr lang="cs-CZ" dirty="0" smtClean="0"/>
              <a:t>?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 -</a:t>
            </a:r>
            <a:r>
              <a:rPr lang="sv-SE" dirty="0" smtClean="0"/>
              <a:t>  </a:t>
            </a:r>
            <a:r>
              <a:rPr lang="cs-CZ" dirty="0" smtClean="0"/>
              <a:t>K</a:t>
            </a:r>
            <a:r>
              <a:rPr lang="sv-SE" dirty="0" smtClean="0"/>
              <a:t>de </a:t>
            </a:r>
            <a:r>
              <a:rPr lang="sv-SE" dirty="0" smtClean="0"/>
              <a:t>jste vzal ta </a:t>
            </a:r>
            <a:r>
              <a:rPr lang="sv-SE" dirty="0" smtClean="0"/>
              <a:t>procenta</a:t>
            </a:r>
            <a:r>
              <a:rPr lang="cs-CZ" dirty="0" smtClean="0"/>
              <a:t> str. 47</a:t>
            </a:r>
            <a:r>
              <a:rPr lang="sv-SE" dirty="0" smtClean="0"/>
              <a:t>?</a:t>
            </a:r>
            <a:endParaRPr lang="cs-CZ" dirty="0" smtClean="0"/>
          </a:p>
          <a:p>
            <a:pPr algn="just">
              <a:buNone/>
            </a:pPr>
            <a:endParaRPr lang="sv-SE" dirty="0" smtClean="0"/>
          </a:p>
          <a:p>
            <a:pPr algn="just">
              <a:buNone/>
            </a:pPr>
            <a:r>
              <a:rPr lang="pl-PL" dirty="0" smtClean="0"/>
              <a:t> -  </a:t>
            </a:r>
            <a:r>
              <a:rPr lang="pl-PL" dirty="0" smtClean="0"/>
              <a:t>Jak by se změnila v současné době tabulka 1 na str. 8?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velká ekonomická zátěž státního </a:t>
            </a:r>
            <a:r>
              <a:rPr lang="cs-CZ" dirty="0" smtClean="0"/>
              <a:t>rozpočtu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- specifičnost výstavby </a:t>
            </a:r>
            <a:r>
              <a:rPr lang="cs-CZ" dirty="0" smtClean="0"/>
              <a:t>PK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- rozsáhlé možnosti ovlivňování konečné ceny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- praxe v oboru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Cílem </a:t>
            </a:r>
            <a:r>
              <a:rPr lang="cs-CZ" dirty="0" smtClean="0"/>
              <a:t>práce je </a:t>
            </a:r>
            <a:r>
              <a:rPr lang="cs-CZ" dirty="0" smtClean="0"/>
              <a:t>:</a:t>
            </a:r>
          </a:p>
          <a:p>
            <a:pPr algn="just"/>
            <a:r>
              <a:rPr lang="cs-CZ" dirty="0" smtClean="0"/>
              <a:t>posoudit </a:t>
            </a:r>
            <a:r>
              <a:rPr lang="cs-CZ" dirty="0" smtClean="0"/>
              <a:t>výstavbu a údržbu pozemních komunikací v ČR z ekonomického </a:t>
            </a:r>
            <a:r>
              <a:rPr lang="cs-CZ" dirty="0" smtClean="0"/>
              <a:t>hlediska (příjmy a výdaje).</a:t>
            </a:r>
            <a:endParaRPr lang="cs-CZ" dirty="0" smtClean="0"/>
          </a:p>
          <a:p>
            <a:pPr algn="just"/>
            <a:r>
              <a:rPr lang="cs-CZ" dirty="0" smtClean="0"/>
              <a:t>analyzovat kompetence účastníků přípravné a výrobní fáze a jejich vliv na budoucí cenu </a:t>
            </a:r>
            <a:r>
              <a:rPr lang="cs-CZ" dirty="0" smtClean="0"/>
              <a:t>díla</a:t>
            </a:r>
          </a:p>
          <a:p>
            <a:pPr algn="just"/>
            <a:r>
              <a:rPr lang="cs-CZ" dirty="0" smtClean="0"/>
              <a:t>r</a:t>
            </a:r>
            <a:r>
              <a:rPr lang="cs-CZ" dirty="0" smtClean="0"/>
              <a:t>ozebrat vliv </a:t>
            </a:r>
            <a:r>
              <a:rPr lang="cs-CZ" dirty="0" smtClean="0"/>
              <a:t>kvality provedení a údržby na konstrukční poruchy a s tím spjaté další náklady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a výdaje z provozu PK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500034" y="3286124"/>
          <a:ext cx="8229605" cy="178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1"/>
                <a:gridCol w="1645921"/>
                <a:gridCol w="1645921"/>
                <a:gridCol w="1645921"/>
                <a:gridCol w="1645921"/>
              </a:tblGrid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mld. Kč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b"/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Příjmy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26,1</a:t>
                      </a:r>
                    </a:p>
                  </a:txBody>
                  <a:tcPr marL="0" marR="0" marT="0" marB="0" anchor="b"/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Výdaje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47,9</a:t>
                      </a:r>
                    </a:p>
                  </a:txBody>
                  <a:tcPr marL="0" marR="0" marT="0" marB="0" anchor="b"/>
                </a:tc>
              </a:tr>
              <a:tr h="44648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Rozdíl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21,8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428596" y="1535113"/>
            <a:ext cx="8286808" cy="132238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Poměr příjmů a výdajů </a:t>
            </a:r>
            <a:r>
              <a:rPr lang="cs-CZ" dirty="0" smtClean="0"/>
              <a:t>v</a:t>
            </a:r>
            <a:r>
              <a:rPr lang="cs-CZ" dirty="0" smtClean="0"/>
              <a:t> SFDI, vyjma ročních nákladů na SÚS (asi 10 mld. Kč),  vyjádřených na základě sběru dat z  SFDI, ŘSD, SÚS.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Ekonomický dopad účastníků přípravy a výstavby 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 </a:t>
            </a:r>
            <a:r>
              <a:rPr lang="cs-CZ" dirty="0" smtClean="0"/>
              <a:t>5 - 10% z ceny díla připadá na návrh trasy, projednávání se všemi dotčenými orgány, odborné posudky, průzkumy a studie, výkupy pozemků apod.</a:t>
            </a:r>
          </a:p>
          <a:p>
            <a:pPr algn="just"/>
            <a:r>
              <a:rPr lang="cs-CZ" dirty="0" smtClean="0"/>
              <a:t> </a:t>
            </a:r>
            <a:r>
              <a:rPr lang="cs-CZ" dirty="0" smtClean="0"/>
              <a:t>2 - 5% připadá na zhotovení projektu ve formě (DSP, RDS) v závislosti na rozsahu zakázky</a:t>
            </a:r>
          </a:p>
          <a:p>
            <a:pPr algn="just"/>
            <a:r>
              <a:rPr lang="cs-CZ" dirty="0" smtClean="0"/>
              <a:t> </a:t>
            </a:r>
            <a:r>
              <a:rPr lang="cs-CZ" dirty="0" smtClean="0"/>
              <a:t>2 - 5% můžeme dát za stavební dozor, opět v závislosti na rozsahu zakázky</a:t>
            </a:r>
          </a:p>
          <a:p>
            <a:pPr algn="just"/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80 - 90% z celkové ceny díla připadá na vlastní výstavbu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Na </a:t>
            </a:r>
            <a:r>
              <a:rPr lang="cs-CZ" dirty="0" smtClean="0"/>
              <a:t>základě pozorování, </a:t>
            </a:r>
            <a:r>
              <a:rPr lang="cs-CZ" dirty="0" smtClean="0"/>
              <a:t>dedukce, výpočtů </a:t>
            </a:r>
            <a:r>
              <a:rPr lang="cs-CZ" dirty="0" smtClean="0"/>
              <a:t>a vlastních zkušeností si musím odpovědět, že i přes přibližné procentuální rozdělení různých účastníků výstavby (nahoře), má každý z těchto účastníků odpovědnost za konečný ekonomický výsledek a to v řádech desítek procent.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cs-CZ" dirty="0" smtClean="0"/>
              <a:t>Provozní náklady údržby PK</a:t>
            </a:r>
            <a:endParaRPr lang="cs-CZ" dirty="0"/>
          </a:p>
        </p:txBody>
      </p:sp>
      <p:pic>
        <p:nvPicPr>
          <p:cNvPr id="4" name="Zástupný symbol pro obsah 3" descr="2058f5baf9_99399754_o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285860"/>
            <a:ext cx="7411754" cy="2714644"/>
          </a:xfrm>
        </p:spPr>
      </p:pic>
      <p:sp>
        <p:nvSpPr>
          <p:cNvPr id="7" name="TextovéPole 6"/>
          <p:cNvSpPr txBox="1"/>
          <p:nvPr/>
        </p:nvSpPr>
        <p:spPr>
          <a:xfrm>
            <a:off x="785786" y="4214818"/>
            <a:ext cx="75009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Pomocí sběru dat a výpočtu jsem na příkladu SÚS JK  došel k ročnímu číslu </a:t>
            </a:r>
            <a:r>
              <a:rPr lang="cs-CZ" dirty="0" smtClean="0"/>
              <a:t>126 </a:t>
            </a:r>
            <a:r>
              <a:rPr lang="cs-CZ" dirty="0" smtClean="0"/>
              <a:t>229Kč/km a rok (nadprůměrná hustota silnic  nižších tříd).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U státní příspěvkové organizace  není relevantně zjistitelná efektivita využití prostředků.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Upozorňuji na podceňovanou údržby krajnic a systému odvodnění.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cs-CZ" dirty="0" smtClean="0"/>
              <a:t>Výstavba má zlepšující se tendenci  v poměru ceny a kvality, oproti západním sousedům s podobnou geomorfologií , podobnými materiálními vstupy a třetinovými mzdami  jsme však stále drazí.</a:t>
            </a:r>
          </a:p>
          <a:p>
            <a:pPr algn="just">
              <a:buFontTx/>
              <a:buChar char="-"/>
            </a:pPr>
            <a:r>
              <a:rPr lang="cs-CZ" dirty="0" smtClean="0"/>
              <a:t>Výstavba PK je velmi specifická, nákladově lze přibližně vyčíslit nutné investice do přípravy, kontroly a výstavby. Skutečné investice však více než kde jinde závisí na profesionalitě a zkušenostech všech kompetentních jednotlivců.</a:t>
            </a:r>
          </a:p>
          <a:p>
            <a:pPr algn="just">
              <a:buFontTx/>
              <a:buChar char="-"/>
            </a:pPr>
            <a:r>
              <a:rPr lang="cs-CZ" dirty="0" smtClean="0"/>
              <a:t> S provedením stavby nepřímo úměrně souvisí i její další údržba. I přes velmi hustou silniční síť v ČR, se stav silnic zlepšuje. Pro větší zlepšení navrhuji zvýšenou pozornost údržbě krajnic a příkopů především.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none" dirty="0" smtClean="0"/>
              <a:t>Doplňující otázky</a:t>
            </a:r>
            <a:endParaRPr lang="cs-CZ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cs-CZ" cap="none" dirty="0" smtClean="0"/>
              <a:t>Doplňující otázky od vedoucího BP</a:t>
            </a:r>
            <a:endParaRPr lang="cs-CZ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3331698"/>
            <a:ext cx="8001056" cy="175260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 - Vysvětlete </a:t>
            </a:r>
            <a:r>
              <a:rPr lang="cs-CZ" dirty="0" smtClean="0"/>
              <a:t>princip poměrné interpolační metody, kterou zmiňujete a používáte na str. 33,</a:t>
            </a:r>
          </a:p>
          <a:p>
            <a:pPr algn="just"/>
            <a:r>
              <a:rPr lang="cs-CZ" dirty="0" smtClean="0"/>
              <a:t>ale už ji neuvádíte v Metodice práce (kap. 3.3).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563</TotalTime>
  <Words>539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Vrchol</vt:lpstr>
      <vt:lpstr>Ekonomické aspekty výstavby a údržby pozemních komunikací</vt:lpstr>
      <vt:lpstr>Motivace a důvody k řešení daného problému</vt:lpstr>
      <vt:lpstr>Cíl práce</vt:lpstr>
      <vt:lpstr>Příjmy a výdaje z provozu PK</vt:lpstr>
      <vt:lpstr>Ekonomický dopad účastníků přípravy a výstavby PK</vt:lpstr>
      <vt:lpstr>Provozní náklady údržby PK</vt:lpstr>
      <vt:lpstr>Stručné shrnutí</vt:lpstr>
      <vt:lpstr>Doplňující otázky</vt:lpstr>
      <vt:lpstr>Doplňující otázky od vedoucího BP</vt:lpstr>
      <vt:lpstr>Doplňující otázky oponenta BP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vonty</dc:creator>
  <cp:lastModifiedBy>vonty</cp:lastModifiedBy>
  <cp:revision>41</cp:revision>
  <dcterms:created xsi:type="dcterms:W3CDTF">2016-05-31T14:26:43Z</dcterms:created>
  <dcterms:modified xsi:type="dcterms:W3CDTF">2016-06-08T14:00:35Z</dcterms:modified>
</cp:coreProperties>
</file>