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1" r:id="rId5"/>
    <p:sldId id="262" r:id="rId6"/>
    <p:sldId id="268" r:id="rId7"/>
    <p:sldId id="269" r:id="rId8"/>
    <p:sldId id="265" r:id="rId9"/>
    <p:sldId id="266" r:id="rId10"/>
    <p:sldId id="267" r:id="rId11"/>
    <p:sldId id="256" r:id="rId12"/>
    <p:sldId id="2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352;kola\bakal&#225;&#345;ka%20podklady\tabulky%20do%20BAK%20(Obnoven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2400"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Skalární</a:t>
            </a:r>
            <a:r>
              <a:rPr lang="cs-CZ" sz="2400" baseline="0">
                <a:latin typeface="Times New Roman" pitchFamily="18" charset="0"/>
                <a:cs typeface="Times New Roman" pitchFamily="18" charset="0"/>
              </a:rPr>
              <a:t> součin bodů a vah - Rýpadlo-nakladač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518744531933508"/>
          <c:y val="2.7799231179792813E-2"/>
        </c:manualLayout>
      </c:layout>
    </c:title>
    <c:plotArea>
      <c:layout/>
      <c:bubbleChart>
        <c:ser>
          <c:idx val="0"/>
          <c:order val="0"/>
          <c:tx>
            <c:v>JCB 3CX EKO</c:v>
          </c:tx>
          <c:xVal>
            <c:numLit>
              <c:formatCode>General</c:formatCode>
              <c:ptCount val="1"/>
              <c:pt idx="0">
                <c:v>99.1</c:v>
              </c:pt>
            </c:numLit>
          </c:xVal>
          <c:yVal>
            <c:numLit>
              <c:formatCode>General</c:formatCode>
              <c:ptCount val="1"/>
              <c:pt idx="0">
                <c:v>95.4</c:v>
              </c:pt>
            </c:numLit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"/>
          <c:order val="1"/>
          <c:tx>
            <c:v>CAT 428 F</c:v>
          </c:tx>
          <c:spPr>
            <a:ln w="25400">
              <a:noFill/>
            </a:ln>
          </c:spPr>
          <c:xVal>
            <c:numLit>
              <c:formatCode>General</c:formatCode>
              <c:ptCount val="1"/>
              <c:pt idx="0">
                <c:v>92.3</c:v>
              </c:pt>
            </c:numLit>
          </c:xVal>
          <c:yVal>
            <c:numLit>
              <c:formatCode>General</c:formatCode>
              <c:ptCount val="1"/>
              <c:pt idx="0">
                <c:v>94.4</c:v>
              </c:pt>
            </c:numLit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2"/>
          <c:order val="2"/>
          <c:tx>
            <c:v>Komatsu WB 93R</c:v>
          </c:tx>
          <c:spPr>
            <a:ln w="25400">
              <a:noFill/>
            </a:ln>
          </c:spPr>
          <c:xVal>
            <c:numLit>
              <c:formatCode>General</c:formatCode>
              <c:ptCount val="1"/>
              <c:pt idx="0">
                <c:v>90.3</c:v>
              </c:pt>
            </c:numLit>
          </c:xVal>
          <c:yVal>
            <c:numLit>
              <c:formatCode>General</c:formatCode>
              <c:ptCount val="1"/>
              <c:pt idx="0">
                <c:v>83.4</c:v>
              </c:pt>
            </c:numLit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bubbleScale val="100"/>
        <c:axId val="67042688"/>
        <c:axId val="74909184"/>
      </c:bubbleChart>
      <c:valAx>
        <c:axId val="6704268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cs-CZ" sz="2400">
                    <a:latin typeface="Times New Roman" pitchFamily="18" charset="0"/>
                    <a:cs typeface="Times New Roman" pitchFamily="18" charset="0"/>
                  </a:rPr>
                  <a:t>Technicko-technologická</a:t>
                </a:r>
                <a:r>
                  <a:rPr lang="cs-CZ" sz="2400" baseline="0">
                    <a:latin typeface="Times New Roman" pitchFamily="18" charset="0"/>
                    <a:cs typeface="Times New Roman" pitchFamily="18" charset="0"/>
                  </a:rPr>
                  <a:t> kritéra</a:t>
                </a:r>
                <a:endParaRPr lang="cs-CZ" sz="2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74909184"/>
        <c:crosses val="autoZero"/>
        <c:crossBetween val="midCat"/>
      </c:valAx>
      <c:valAx>
        <c:axId val="74909184"/>
        <c:scaling>
          <c:orientation val="minMax"/>
          <c:max val="105"/>
          <c:min val="75"/>
        </c:scaling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cs-CZ" sz="2400">
                    <a:latin typeface="Times New Roman" pitchFamily="18" charset="0"/>
                    <a:cs typeface="Times New Roman" pitchFamily="18" charset="0"/>
                  </a:rPr>
                  <a:t>Ekonomicko-organizační</a:t>
                </a:r>
                <a:r>
                  <a:rPr lang="cs-CZ" sz="2400" baseline="0">
                    <a:latin typeface="Times New Roman" pitchFamily="18" charset="0"/>
                    <a:cs typeface="Times New Roman" pitchFamily="18" charset="0"/>
                  </a:rPr>
                  <a:t> kritéra</a:t>
                </a:r>
                <a:endParaRPr lang="cs-CZ" sz="2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0"/>
        <c:majorTickMark val="none"/>
        <c:tickLblPos val="nextTo"/>
        <c:txPr>
          <a:bodyPr anchor="ctr" anchorCtr="1"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67042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511857694333522"/>
          <c:y val="0.26499291755197268"/>
          <c:w val="0.30133358224379447"/>
          <c:h val="0.4467070782818815"/>
        </c:manualLayout>
      </c:layout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CB0627-3205-4DDF-B758-F163CC3177C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9A6E82-C9DD-4E1C-A1D1-FF96697ADC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64318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Výběr stavebních strojů pro konkrétní stavební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4643446"/>
            <a:ext cx="740664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Autor práce: Jiří Vítek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Vedoucí práce: Ing. Terezie Vondráčková, Ph.D.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Oponent práce: prof. Ing. Věra </a:t>
            </a:r>
            <a:r>
              <a:rPr lang="cs-CZ" dirty="0" err="1" smtClean="0">
                <a:solidFill>
                  <a:schemeClr val="tx1"/>
                </a:solidFill>
              </a:rPr>
              <a:t>Voštová</a:t>
            </a:r>
            <a:r>
              <a:rPr lang="cs-CZ" dirty="0" smtClean="0">
                <a:solidFill>
                  <a:schemeClr val="tx1"/>
                </a:solidFill>
              </a:rPr>
              <a:t>, CSc. 	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					červen 2016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ázek 4" descr="Logobezpozad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1656184" cy="167429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71802" y="357166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Vysoká škola technická a ekonomická v Českých Budějovicích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xmlns="" val="31768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byl splněn </a:t>
            </a:r>
          </a:p>
          <a:p>
            <a:endParaRPr lang="cs-CZ" dirty="0" smtClean="0"/>
          </a:p>
          <a:p>
            <a:r>
              <a:rPr lang="cs-CZ" dirty="0" smtClean="0"/>
              <a:t>Dozer Caterpillar D4K2</a:t>
            </a:r>
          </a:p>
          <a:p>
            <a:endParaRPr lang="cs-CZ" dirty="0" smtClean="0"/>
          </a:p>
          <a:p>
            <a:r>
              <a:rPr lang="cs-CZ" dirty="0" smtClean="0"/>
              <a:t>Rýpadlo-nakladač JCB 3CX EKO</a:t>
            </a:r>
          </a:p>
          <a:p>
            <a:endParaRPr lang="cs-CZ" dirty="0" smtClean="0"/>
          </a:p>
          <a:p>
            <a:r>
              <a:rPr lang="cs-CZ" dirty="0" smtClean="0"/>
              <a:t>Vibrační deska LUMAG RP-160 HP</a:t>
            </a:r>
          </a:p>
          <a:p>
            <a:endParaRPr lang="cs-CZ" dirty="0" smtClean="0"/>
          </a:p>
          <a:p>
            <a:r>
              <a:rPr lang="cs-CZ" dirty="0" smtClean="0"/>
              <a:t>Autodomíchávač MAN TGS 32.400 BB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4480" y="-214338"/>
            <a:ext cx="7772400" cy="1470025"/>
          </a:xfrm>
        </p:spPr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7429520" cy="435771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 Jaké údaje a informace bylo v rámci marketingového průzkumu nejtěžší získat a proč? </a:t>
            </a:r>
          </a:p>
          <a:p>
            <a:pPr algn="l">
              <a:buFont typeface="Arial" pitchFamily="34" charset="0"/>
              <a:buChar char="•"/>
            </a:pPr>
            <a:endParaRPr lang="cs-CZ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</a:rPr>
              <a:t>Jaké jsou výhody a nevýhody pásových a kolových podvozků u zemních strojů? Znáte nějaké další typy podvozků?</a:t>
            </a:r>
          </a:p>
          <a:p>
            <a:pPr algn="l">
              <a:buFont typeface="Arial" pitchFamily="34" charset="0"/>
              <a:buChar char="•"/>
            </a:pPr>
            <a:endParaRPr lang="cs-CZ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 Jak daleko budete odvážet ornici a vytěženou zeminu ze základů?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78605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Děkuji za pozornost a přeji krásný zbytek dne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práce je navrhnout strojní sestavu pro konkrétní stavební práce. Na základě tohoto návrhu provést kvalifikovaný výběr daných stavebních strojů s využitím vlastního marketingového průzkumu.</a:t>
            </a:r>
          </a:p>
          <a:p>
            <a:endParaRPr lang="cs-CZ" dirty="0" smtClean="0"/>
          </a:p>
          <a:p>
            <a:r>
              <a:rPr lang="cs-CZ" dirty="0" smtClean="0"/>
              <a:t>V mém případě se jedná o strojní sestavu pro zakládání rodinného domu.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Technologický postup zakládání rodinného domu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/>
          <a:lstStyle/>
          <a:p>
            <a:r>
              <a:rPr lang="cs-CZ" dirty="0" smtClean="0"/>
              <a:t>Sejmutí ornice</a:t>
            </a:r>
          </a:p>
          <a:p>
            <a:endParaRPr lang="cs-CZ" dirty="0" smtClean="0"/>
          </a:p>
          <a:p>
            <a:r>
              <a:rPr lang="cs-CZ" dirty="0" smtClean="0"/>
              <a:t>Vyhloubení rýh na základové pasy </a:t>
            </a:r>
          </a:p>
          <a:p>
            <a:endParaRPr lang="cs-CZ" dirty="0" smtClean="0"/>
          </a:p>
          <a:p>
            <a:r>
              <a:rPr lang="cs-CZ" dirty="0" smtClean="0"/>
              <a:t>Zhutnění podloží </a:t>
            </a:r>
          </a:p>
          <a:p>
            <a:endParaRPr lang="cs-CZ" dirty="0" smtClean="0"/>
          </a:p>
          <a:p>
            <a:r>
              <a:rPr lang="cs-CZ" dirty="0" smtClean="0"/>
              <a:t>Zmonolitnění základové konstrukce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Odůvodnění výběru a popis strojní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/>
          <a:lstStyle/>
          <a:p>
            <a:r>
              <a:rPr lang="cs-CZ" dirty="0" smtClean="0"/>
              <a:t>Dozer</a:t>
            </a:r>
          </a:p>
          <a:p>
            <a:endParaRPr lang="cs-CZ" dirty="0" smtClean="0"/>
          </a:p>
          <a:p>
            <a:r>
              <a:rPr lang="cs-CZ" dirty="0" smtClean="0"/>
              <a:t>Rýpadlo-nakladač</a:t>
            </a:r>
          </a:p>
          <a:p>
            <a:endParaRPr lang="cs-CZ" dirty="0" smtClean="0"/>
          </a:p>
          <a:p>
            <a:r>
              <a:rPr lang="cs-CZ" dirty="0" smtClean="0"/>
              <a:t>Vibrační deska</a:t>
            </a:r>
          </a:p>
          <a:p>
            <a:endParaRPr lang="cs-CZ" dirty="0" smtClean="0"/>
          </a:p>
          <a:p>
            <a:r>
              <a:rPr lang="cs-CZ" dirty="0" smtClean="0"/>
              <a:t>Autodomíchávač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/>
          <a:lstStyle/>
          <a:p>
            <a:r>
              <a:rPr lang="cs-CZ" dirty="0" smtClean="0"/>
              <a:t>Sběr dat a následná analýza dat</a:t>
            </a:r>
          </a:p>
          <a:p>
            <a:endParaRPr lang="cs-CZ" dirty="0" smtClean="0"/>
          </a:p>
          <a:p>
            <a:r>
              <a:rPr lang="cs-CZ" dirty="0" smtClean="0"/>
              <a:t>Multikriteriální metoda</a:t>
            </a:r>
          </a:p>
          <a:p>
            <a:endParaRPr lang="cs-CZ" dirty="0" smtClean="0"/>
          </a:p>
          <a:p>
            <a:r>
              <a:rPr lang="cs-CZ" dirty="0" smtClean="0"/>
              <a:t>Vyhodnocení výsledků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5" y="2214554"/>
            <a:ext cx="782420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071538" y="1785926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Technicko-technologických kritérií </a:t>
            </a:r>
            <a:r>
              <a:rPr lang="cs-CZ" dirty="0" smtClean="0"/>
              <a:t>potřebných rýpadlo-nakladač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sz="3000" dirty="0" smtClean="0"/>
              <a:t>rýpadlo-nakladač</a:t>
            </a:r>
            <a:r>
              <a:rPr lang="cs-CZ" dirty="0" smtClean="0"/>
              <a:t> JCB opravdu  nejlepší?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3000" dirty="0" smtClean="0"/>
              <a:t>Sběr potřebných dat pro práci</a:t>
            </a:r>
          </a:p>
          <a:p>
            <a:endParaRPr lang="cs-CZ" sz="3000" dirty="0" smtClean="0"/>
          </a:p>
          <a:p>
            <a:endParaRPr lang="cs-CZ" sz="3000" dirty="0" smtClean="0"/>
          </a:p>
          <a:p>
            <a:r>
              <a:rPr lang="cs-CZ" sz="3000" dirty="0" smtClean="0"/>
              <a:t>Dostupnost podkladů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2946</TotalTime>
  <Words>239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Výběr stavebních strojů pro konkrétní stavební práce</vt:lpstr>
      <vt:lpstr>Cíl práce:</vt:lpstr>
      <vt:lpstr>Technologický postup zakládání rodinného domu</vt:lpstr>
      <vt:lpstr>Odůvodnění výběru a popis strojní techniky</vt:lpstr>
      <vt:lpstr>Metodika práce</vt:lpstr>
      <vt:lpstr>Aplikační část</vt:lpstr>
      <vt:lpstr>Graf</vt:lpstr>
      <vt:lpstr>Diskuse výsledků</vt:lpstr>
      <vt:lpstr>Návrh opatření</vt:lpstr>
      <vt:lpstr>Závěr</vt:lpstr>
      <vt:lpstr>Doplňující dotazy</vt:lpstr>
      <vt:lpstr>Děkuji za pozornost a přeji krásný zbytek dne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</dc:title>
  <dc:creator>Jirka</dc:creator>
  <cp:lastModifiedBy>Jirka</cp:lastModifiedBy>
  <cp:revision>37</cp:revision>
  <dcterms:created xsi:type="dcterms:W3CDTF">2016-06-03T10:47:42Z</dcterms:created>
  <dcterms:modified xsi:type="dcterms:W3CDTF">2016-06-08T18:52:01Z</dcterms:modified>
</cp:coreProperties>
</file>