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3" r:id="rId4"/>
    <p:sldId id="261" r:id="rId5"/>
    <p:sldId id="262" r:id="rId6"/>
    <p:sldId id="268" r:id="rId7"/>
    <p:sldId id="269" r:id="rId8"/>
    <p:sldId id="265" r:id="rId9"/>
    <p:sldId id="266" r:id="rId10"/>
    <p:sldId id="267" r:id="rId11"/>
    <p:sldId id="256" r:id="rId12"/>
    <p:sldId id="25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352;kola\bakal&#225;&#345;ka%20podklady\tabulky%20do%20BAK%20(Obnoveno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/>
          <a:lstStyle/>
          <a:p>
            <a:pPr>
              <a:defRPr sz="2400"/>
            </a:pPr>
            <a:r>
              <a:rPr lang="cs-CZ" sz="2400">
                <a:latin typeface="Times New Roman" pitchFamily="18" charset="0"/>
                <a:cs typeface="Times New Roman" pitchFamily="18" charset="0"/>
              </a:rPr>
              <a:t>Skalární</a:t>
            </a:r>
            <a:r>
              <a:rPr lang="cs-CZ" sz="2400" baseline="0">
                <a:latin typeface="Times New Roman" pitchFamily="18" charset="0"/>
                <a:cs typeface="Times New Roman" pitchFamily="18" charset="0"/>
              </a:rPr>
              <a:t> součin bodů a vah - Rýpadlo-nakladač</a:t>
            </a:r>
            <a:endParaRPr lang="cs-CZ" sz="240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0518744531933508"/>
          <c:y val="2.7799231179792813E-2"/>
        </c:manualLayout>
      </c:layout>
    </c:title>
    <c:plotArea>
      <c:layout/>
      <c:bubbleChart>
        <c:ser>
          <c:idx val="0"/>
          <c:order val="0"/>
          <c:tx>
            <c:v>JCB 3CX EKO</c:v>
          </c:tx>
          <c:xVal>
            <c:numLit>
              <c:formatCode>General</c:formatCode>
              <c:ptCount val="1"/>
              <c:pt idx="0">
                <c:v>99.1</c:v>
              </c:pt>
            </c:numLit>
          </c:xVal>
          <c:yVal>
            <c:numLit>
              <c:formatCode>General</c:formatCode>
              <c:ptCount val="1"/>
              <c:pt idx="0">
                <c:v>95.4</c:v>
              </c:pt>
            </c:numLit>
          </c:yVal>
          <c:bubbleSize>
            <c:numLit>
              <c:formatCode>General</c:formatCode>
              <c:ptCount val="1"/>
              <c:pt idx="0">
                <c:v>1</c:v>
              </c:pt>
            </c:numLit>
          </c:bubbleSize>
          <c:bubble3D val="1"/>
        </c:ser>
        <c:ser>
          <c:idx val="1"/>
          <c:order val="1"/>
          <c:tx>
            <c:v>CAT 428 F</c:v>
          </c:tx>
          <c:spPr>
            <a:ln w="25400">
              <a:noFill/>
            </a:ln>
          </c:spPr>
          <c:xVal>
            <c:numLit>
              <c:formatCode>General</c:formatCode>
              <c:ptCount val="1"/>
              <c:pt idx="0">
                <c:v>92.3</c:v>
              </c:pt>
            </c:numLit>
          </c:xVal>
          <c:yVal>
            <c:numLit>
              <c:formatCode>General</c:formatCode>
              <c:ptCount val="1"/>
              <c:pt idx="0">
                <c:v>94.4</c:v>
              </c:pt>
            </c:numLit>
          </c:yVal>
          <c:bubbleSize>
            <c:numLit>
              <c:formatCode>General</c:formatCode>
              <c:ptCount val="1"/>
              <c:pt idx="0">
                <c:v>1</c:v>
              </c:pt>
            </c:numLit>
          </c:bubbleSize>
          <c:bubble3D val="1"/>
        </c:ser>
        <c:ser>
          <c:idx val="2"/>
          <c:order val="2"/>
          <c:tx>
            <c:v>Komatsu WB 93R</c:v>
          </c:tx>
          <c:spPr>
            <a:ln w="25400">
              <a:noFill/>
            </a:ln>
          </c:spPr>
          <c:xVal>
            <c:numLit>
              <c:formatCode>General</c:formatCode>
              <c:ptCount val="1"/>
              <c:pt idx="0">
                <c:v>90.3</c:v>
              </c:pt>
            </c:numLit>
          </c:xVal>
          <c:yVal>
            <c:numLit>
              <c:formatCode>General</c:formatCode>
              <c:ptCount val="1"/>
              <c:pt idx="0">
                <c:v>83.4</c:v>
              </c:pt>
            </c:numLit>
          </c:yVal>
          <c:bubbleSize>
            <c:numLit>
              <c:formatCode>General</c:formatCode>
              <c:ptCount val="1"/>
              <c:pt idx="0">
                <c:v>1</c:v>
              </c:pt>
            </c:numLit>
          </c:bubbleSize>
          <c:bubble3D val="1"/>
        </c:ser>
        <c:bubbleScale val="100"/>
        <c:axId val="67042688"/>
        <c:axId val="74909184"/>
      </c:bubbleChart>
      <c:valAx>
        <c:axId val="67042688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 sz="24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cs-CZ" sz="2400">
                    <a:latin typeface="Times New Roman" pitchFamily="18" charset="0"/>
                    <a:cs typeface="Times New Roman" pitchFamily="18" charset="0"/>
                  </a:rPr>
                  <a:t>Technicko-technologická</a:t>
                </a:r>
                <a:r>
                  <a:rPr lang="cs-CZ" sz="2400" baseline="0">
                    <a:latin typeface="Times New Roman" pitchFamily="18" charset="0"/>
                    <a:cs typeface="Times New Roman" pitchFamily="18" charset="0"/>
                  </a:rPr>
                  <a:t> kritéra</a:t>
                </a:r>
                <a:endParaRPr lang="cs-CZ" sz="240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cs-CZ"/>
          </a:p>
        </c:txPr>
        <c:crossAx val="74909184"/>
        <c:crosses val="autoZero"/>
        <c:crossBetween val="midCat"/>
      </c:valAx>
      <c:valAx>
        <c:axId val="74909184"/>
        <c:scaling>
          <c:orientation val="minMax"/>
          <c:max val="105"/>
          <c:min val="75"/>
        </c:scaling>
        <c:axPos val="l"/>
        <c:majorGridlines/>
        <c:title>
          <c:tx>
            <c:rich>
              <a:bodyPr/>
              <a:lstStyle/>
              <a:p>
                <a:pPr>
                  <a:defRPr sz="24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cs-CZ" sz="2400">
                    <a:latin typeface="Times New Roman" pitchFamily="18" charset="0"/>
                    <a:cs typeface="Times New Roman" pitchFamily="18" charset="0"/>
                  </a:rPr>
                  <a:t>Ekonomicko-organizační</a:t>
                </a:r>
                <a:r>
                  <a:rPr lang="cs-CZ" sz="2400" baseline="0">
                    <a:latin typeface="Times New Roman" pitchFamily="18" charset="0"/>
                    <a:cs typeface="Times New Roman" pitchFamily="18" charset="0"/>
                  </a:rPr>
                  <a:t> kritéra</a:t>
                </a:r>
                <a:endParaRPr lang="cs-CZ" sz="240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/>
        </c:title>
        <c:numFmt formatCode="General" sourceLinked="0"/>
        <c:majorTickMark val="none"/>
        <c:tickLblPos val="nextTo"/>
        <c:txPr>
          <a:bodyPr anchor="ctr" anchorCtr="1"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cs-CZ"/>
          </a:p>
        </c:txPr>
        <c:crossAx val="6704268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8511857694333522"/>
          <c:y val="0.26499291755197268"/>
          <c:w val="0.30133358224379447"/>
          <c:h val="0.4467070782818815"/>
        </c:manualLayout>
      </c:layout>
      <c:txPr>
        <a:bodyPr/>
        <a:lstStyle/>
        <a:p>
          <a:pPr>
            <a:defRPr sz="2400">
              <a:latin typeface="Times New Roman" pitchFamily="18" charset="0"/>
              <a:cs typeface="Times New Roman" pitchFamily="18" charset="0"/>
            </a:defRPr>
          </a:pPr>
          <a:endParaRPr lang="cs-CZ"/>
        </a:p>
      </c:tx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CB0627-3205-4DDF-B758-F163CC3177C3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9A6E82-C9DD-4E1C-A1D1-FF96697ADC7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CB0627-3205-4DDF-B758-F163CC3177C3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9A6E82-C9DD-4E1C-A1D1-FF96697ADC7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CB0627-3205-4DDF-B758-F163CC3177C3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9A6E82-C9DD-4E1C-A1D1-FF96697ADC7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CB0627-3205-4DDF-B758-F163CC3177C3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9A6E82-C9DD-4E1C-A1D1-FF96697ADC7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CB0627-3205-4DDF-B758-F163CC3177C3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9A6E82-C9DD-4E1C-A1D1-FF96697ADC7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CB0627-3205-4DDF-B758-F163CC3177C3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9A6E82-C9DD-4E1C-A1D1-FF96697ADC7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CB0627-3205-4DDF-B758-F163CC3177C3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9A6E82-C9DD-4E1C-A1D1-FF96697ADC7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CB0627-3205-4DDF-B758-F163CC3177C3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9A6E82-C9DD-4E1C-A1D1-FF96697ADC7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CB0627-3205-4DDF-B758-F163CC3177C3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9A6E82-C9DD-4E1C-A1D1-FF96697ADC7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CB0627-3205-4DDF-B758-F163CC3177C3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9A6E82-C9DD-4E1C-A1D1-FF96697ADC7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CB0627-3205-4DDF-B758-F163CC3177C3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9A6E82-C9DD-4E1C-A1D1-FF96697ADC7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5CB0627-3205-4DDF-B758-F163CC3177C3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49A6E82-C9DD-4E1C-A1D1-FF96697ADC7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28662" y="2643182"/>
            <a:ext cx="7406640" cy="1472184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Výběr stavebních strojů pro konkrétní stavební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1538" y="4643446"/>
            <a:ext cx="7406640" cy="1752600"/>
          </a:xfrm>
        </p:spPr>
        <p:txBody>
          <a:bodyPr>
            <a:normAutofit lnSpcReduction="10000"/>
          </a:bodyPr>
          <a:lstStyle/>
          <a:p>
            <a:pPr algn="l"/>
            <a:r>
              <a:rPr lang="cs-CZ" dirty="0" smtClean="0">
                <a:solidFill>
                  <a:schemeClr val="tx1"/>
                </a:solidFill>
              </a:rPr>
              <a:t>Autor práce: Jiří Vítek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Vedoucí práce: Ing. Terezie Vondráčková, Ph.D.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Oponent práce: prof. Ing. Věra </a:t>
            </a:r>
            <a:r>
              <a:rPr lang="cs-CZ" dirty="0" err="1" smtClean="0">
                <a:solidFill>
                  <a:schemeClr val="tx1"/>
                </a:solidFill>
              </a:rPr>
              <a:t>Voštová</a:t>
            </a:r>
            <a:r>
              <a:rPr lang="cs-CZ" dirty="0" smtClean="0">
                <a:solidFill>
                  <a:schemeClr val="tx1"/>
                </a:solidFill>
              </a:rPr>
              <a:t>, CSc. 	</a:t>
            </a:r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						červen 2016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5" name="Obrázek 4" descr="Logobezpozadi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476672"/>
            <a:ext cx="1656184" cy="1674298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3071802" y="357166"/>
            <a:ext cx="55446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700" dirty="0" smtClean="0"/>
              <a:t>Vysoká škola technická a ekonomická v Českých Budějovicích</a:t>
            </a:r>
            <a:endParaRPr lang="cs-CZ" sz="2700" dirty="0"/>
          </a:p>
        </p:txBody>
      </p:sp>
    </p:spTree>
    <p:extLst>
      <p:ext uri="{BB962C8B-B14F-4D97-AF65-F5344CB8AC3E}">
        <p14:creationId xmlns:p14="http://schemas.microsoft.com/office/powerpoint/2010/main" xmlns="" val="317684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Cíl byl splněn </a:t>
            </a:r>
          </a:p>
          <a:p>
            <a:endParaRPr lang="cs-CZ" dirty="0" smtClean="0"/>
          </a:p>
          <a:p>
            <a:r>
              <a:rPr lang="cs-CZ" dirty="0" smtClean="0"/>
              <a:t>Dozer Caterpillar D4K2</a:t>
            </a:r>
          </a:p>
          <a:p>
            <a:endParaRPr lang="cs-CZ" dirty="0" smtClean="0"/>
          </a:p>
          <a:p>
            <a:r>
              <a:rPr lang="cs-CZ" dirty="0" smtClean="0"/>
              <a:t>Rýpadlo-nakladač JCB 3CX EKO</a:t>
            </a:r>
          </a:p>
          <a:p>
            <a:endParaRPr lang="cs-CZ" dirty="0" smtClean="0"/>
          </a:p>
          <a:p>
            <a:r>
              <a:rPr lang="cs-CZ" dirty="0" smtClean="0"/>
              <a:t>Vibrační deska LUMAG RP-160 HP</a:t>
            </a:r>
          </a:p>
          <a:p>
            <a:endParaRPr lang="cs-CZ" dirty="0" smtClean="0"/>
          </a:p>
          <a:p>
            <a:r>
              <a:rPr lang="cs-CZ" dirty="0" smtClean="0"/>
              <a:t>Autodomíchávač MAN TGS 32.400 BB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14480" y="-214338"/>
            <a:ext cx="7772400" cy="1470025"/>
          </a:xfrm>
        </p:spPr>
        <p:txBody>
          <a:bodyPr/>
          <a:lstStyle/>
          <a:p>
            <a:r>
              <a:rPr lang="cs-CZ" dirty="0" smtClean="0"/>
              <a:t>Doplňující dotazy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1538" y="1571612"/>
            <a:ext cx="7429520" cy="4357718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3000" dirty="0" smtClean="0">
                <a:solidFill>
                  <a:schemeClr val="tx1"/>
                </a:solidFill>
              </a:rPr>
              <a:t> Jaké údaje a informace bylo v rámci marketingového průzkumu nejtěžší získat a proč? </a:t>
            </a:r>
          </a:p>
          <a:p>
            <a:pPr algn="l">
              <a:buFont typeface="Arial" pitchFamily="34" charset="0"/>
              <a:buChar char="•"/>
            </a:pPr>
            <a:endParaRPr lang="cs-CZ" sz="30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cs-CZ" sz="3000" dirty="0">
                <a:solidFill>
                  <a:schemeClr val="tx1"/>
                </a:solidFill>
              </a:rPr>
              <a:t> </a:t>
            </a:r>
            <a:r>
              <a:rPr lang="cs-CZ" sz="3000" dirty="0" smtClean="0">
                <a:solidFill>
                  <a:schemeClr val="tx1"/>
                </a:solidFill>
              </a:rPr>
              <a:t>Jaké jsou výhody a nevýhody pásových a kolových podvozků u zemních strojů? Znáte nějaké další typy podvozků?</a:t>
            </a:r>
          </a:p>
          <a:p>
            <a:pPr algn="l">
              <a:buFont typeface="Arial" pitchFamily="34" charset="0"/>
              <a:buChar char="•"/>
            </a:pPr>
            <a:endParaRPr lang="cs-CZ" sz="30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cs-CZ" sz="3000" dirty="0" smtClean="0">
                <a:solidFill>
                  <a:schemeClr val="tx1"/>
                </a:solidFill>
              </a:rPr>
              <a:t> Jak daleko budete odvážet ornici a vytěženou zeminu ze základů?</a:t>
            </a:r>
            <a:endParaRPr lang="cs-CZ" sz="3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728" y="2786058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Děkuji za pozornost a přeji krásný zbytek dne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Cílem práce je navrhnout strojní sestavu pro konkrétní stavební práce. Na základě tohoto návrhu provést kvalifikovaný výběr daných stavebních strojů s využitím vlastního marketingového průzkumu.</a:t>
            </a:r>
          </a:p>
          <a:p>
            <a:endParaRPr lang="cs-CZ" dirty="0" smtClean="0"/>
          </a:p>
          <a:p>
            <a:r>
              <a:rPr lang="cs-CZ" dirty="0" smtClean="0"/>
              <a:t>V mém případě se jedná o strojní sestavu pro zakládání rodinného domu.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Technologický postup zakládání rodinného domu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728" y="1785926"/>
            <a:ext cx="7498080" cy="4800600"/>
          </a:xfrm>
        </p:spPr>
        <p:txBody>
          <a:bodyPr/>
          <a:lstStyle/>
          <a:p>
            <a:r>
              <a:rPr lang="cs-CZ" dirty="0" smtClean="0"/>
              <a:t>Sejmutí ornice</a:t>
            </a:r>
          </a:p>
          <a:p>
            <a:endParaRPr lang="cs-CZ" dirty="0" smtClean="0"/>
          </a:p>
          <a:p>
            <a:r>
              <a:rPr lang="cs-CZ" dirty="0" smtClean="0"/>
              <a:t>Vyhloubení rýh na základové pasy </a:t>
            </a:r>
          </a:p>
          <a:p>
            <a:endParaRPr lang="cs-CZ" dirty="0" smtClean="0"/>
          </a:p>
          <a:p>
            <a:r>
              <a:rPr lang="cs-CZ" dirty="0" smtClean="0"/>
              <a:t>Zhutnění podloží </a:t>
            </a:r>
          </a:p>
          <a:p>
            <a:endParaRPr lang="cs-CZ" dirty="0" smtClean="0"/>
          </a:p>
          <a:p>
            <a:r>
              <a:rPr lang="cs-CZ" dirty="0" smtClean="0"/>
              <a:t>Zmonolitnění základové konstrukce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Odůvodnění výběru a popis strojní techniky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728" y="1714488"/>
            <a:ext cx="7498080" cy="4800600"/>
          </a:xfrm>
        </p:spPr>
        <p:txBody>
          <a:bodyPr/>
          <a:lstStyle/>
          <a:p>
            <a:r>
              <a:rPr lang="cs-CZ" dirty="0" smtClean="0"/>
              <a:t>Dozer</a:t>
            </a:r>
          </a:p>
          <a:p>
            <a:endParaRPr lang="cs-CZ" dirty="0" smtClean="0"/>
          </a:p>
          <a:p>
            <a:r>
              <a:rPr lang="cs-CZ" dirty="0" smtClean="0"/>
              <a:t>Rýpadlo-nakladač</a:t>
            </a:r>
          </a:p>
          <a:p>
            <a:endParaRPr lang="cs-CZ" dirty="0" smtClean="0"/>
          </a:p>
          <a:p>
            <a:r>
              <a:rPr lang="cs-CZ" dirty="0" smtClean="0"/>
              <a:t>Vibrační deska</a:t>
            </a:r>
          </a:p>
          <a:p>
            <a:endParaRPr lang="cs-CZ" dirty="0" smtClean="0"/>
          </a:p>
          <a:p>
            <a:r>
              <a:rPr lang="cs-CZ" dirty="0" smtClean="0"/>
              <a:t>Autodomíchávač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Metodika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728" y="1714488"/>
            <a:ext cx="7498080" cy="4800600"/>
          </a:xfrm>
        </p:spPr>
        <p:txBody>
          <a:bodyPr/>
          <a:lstStyle/>
          <a:p>
            <a:r>
              <a:rPr lang="cs-CZ" dirty="0" smtClean="0"/>
              <a:t>Sběr dat a následná analýza dat</a:t>
            </a:r>
          </a:p>
          <a:p>
            <a:endParaRPr lang="cs-CZ" dirty="0" smtClean="0"/>
          </a:p>
          <a:p>
            <a:r>
              <a:rPr lang="cs-CZ" dirty="0" smtClean="0"/>
              <a:t>Multikriteriální metoda</a:t>
            </a:r>
          </a:p>
          <a:p>
            <a:endParaRPr lang="cs-CZ" dirty="0" smtClean="0"/>
          </a:p>
          <a:p>
            <a:r>
              <a:rPr lang="cs-CZ" dirty="0" smtClean="0"/>
              <a:t>Vyhodnocení výsledků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Aplikační část</a:t>
            </a:r>
            <a:endParaRPr lang="cs-CZ" dirty="0"/>
          </a:p>
        </p:txBody>
      </p:sp>
      <p:pic>
        <p:nvPicPr>
          <p:cNvPr id="102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5" y="2214554"/>
            <a:ext cx="7824205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ovéPole 9"/>
          <p:cNvSpPr txBox="1"/>
          <p:nvPr/>
        </p:nvSpPr>
        <p:spPr>
          <a:xfrm>
            <a:off x="1071538" y="1785926"/>
            <a:ext cx="735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Tabulka Technicko-technologických kritérií </a:t>
            </a:r>
            <a:r>
              <a:rPr lang="cs-CZ" dirty="0" smtClean="0"/>
              <a:t>potřebných rýpadlo-nakladač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Graf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Diskuse výsledků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Je </a:t>
            </a:r>
            <a:r>
              <a:rPr lang="cs-CZ" sz="3000" dirty="0" smtClean="0"/>
              <a:t>rýpadlo-nakladač</a:t>
            </a:r>
            <a:r>
              <a:rPr lang="cs-CZ" dirty="0" smtClean="0"/>
              <a:t> JCB opravdu  nejlepší?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sz="3000" dirty="0" smtClean="0"/>
              <a:t>Sběr potřebných dat pro práci</a:t>
            </a:r>
          </a:p>
          <a:p>
            <a:endParaRPr lang="cs-CZ" sz="3000" dirty="0" smtClean="0"/>
          </a:p>
          <a:p>
            <a:endParaRPr lang="cs-CZ" sz="3000" dirty="0" smtClean="0"/>
          </a:p>
          <a:p>
            <a:r>
              <a:rPr lang="cs-CZ" sz="3000" dirty="0" smtClean="0"/>
              <a:t>Dostupnost podkladů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2946</TotalTime>
  <Words>239</Words>
  <Application>Microsoft Office PowerPoint</Application>
  <PresentationFormat>Předvádění na obrazovce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Slunovrat</vt:lpstr>
      <vt:lpstr>Výběr stavebních strojů pro konkrétní stavební práce</vt:lpstr>
      <vt:lpstr>Cíl práce:</vt:lpstr>
      <vt:lpstr>Technologický postup zakládání rodinného domu</vt:lpstr>
      <vt:lpstr>Odůvodnění výběru a popis strojní techniky</vt:lpstr>
      <vt:lpstr>Metodika práce</vt:lpstr>
      <vt:lpstr>Aplikační část</vt:lpstr>
      <vt:lpstr>Graf</vt:lpstr>
      <vt:lpstr>Diskuse výsledků</vt:lpstr>
      <vt:lpstr>Návrh opatření</vt:lpstr>
      <vt:lpstr>Závěr</vt:lpstr>
      <vt:lpstr>Doplňující dotazy</vt:lpstr>
      <vt:lpstr>Děkuji za pozornost a přeji krásný zbytek dne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df</dc:title>
  <dc:creator>Jirka</dc:creator>
  <cp:lastModifiedBy>Jirka</cp:lastModifiedBy>
  <cp:revision>37</cp:revision>
  <dcterms:created xsi:type="dcterms:W3CDTF">2016-06-03T10:47:42Z</dcterms:created>
  <dcterms:modified xsi:type="dcterms:W3CDTF">2016-06-08T18:52:01Z</dcterms:modified>
</cp:coreProperties>
</file>