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67" r:id="rId14"/>
    <p:sldId id="268" r:id="rId15"/>
    <p:sldId id="269" r:id="rId16"/>
    <p:sldId id="270" r:id="rId17"/>
    <p:sldId id="272"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style val="18"/>
  <c:chart>
    <c:autoTitleDeleted val="1"/>
    <c:view3D>
      <c:rotX val="75"/>
      <c:rotY val="20"/>
      <c:perspective val="30"/>
    </c:view3D>
    <c:plotArea>
      <c:layout/>
      <c:pie3DChart>
        <c:varyColors val="1"/>
        <c:ser>
          <c:idx val="0"/>
          <c:order val="0"/>
          <c:tx>
            <c:strRef>
              <c:f>List1!$B$1</c:f>
              <c:strCache>
                <c:ptCount val="1"/>
                <c:pt idx="0">
                  <c:v>Počty brownfieldů dle původního využití</c:v>
                </c:pt>
              </c:strCache>
            </c:strRef>
          </c:tx>
          <c:dLbls>
            <c:dLbl>
              <c:idx val="0"/>
              <c:layout>
                <c:manualLayout>
                  <c:x val="4.4827209098862654E-2"/>
                  <c:y val="6.5522359337191985E-2"/>
                </c:manualLayout>
              </c:layout>
              <c:showVal val="1"/>
              <c:showCatName val="1"/>
              <c:showPercent val="1"/>
              <c:separator>
</c:separator>
            </c:dLbl>
            <c:dLbl>
              <c:idx val="1"/>
              <c:layout>
                <c:manualLayout>
                  <c:x val="-0.12458710022358317"/>
                  <c:y val="-2.7116213533693916E-2"/>
                </c:manualLayout>
              </c:layout>
              <c:showVal val="1"/>
              <c:showCatName val="1"/>
              <c:showPercent val="1"/>
              <c:separator>
</c:separator>
            </c:dLbl>
            <c:dLbl>
              <c:idx val="2"/>
              <c:layout>
                <c:manualLayout>
                  <c:x val="-8.7277145912316528E-2"/>
                  <c:y val="9.53188611860976E-2"/>
                </c:manualLayout>
              </c:layout>
              <c:showVal val="1"/>
              <c:showCatName val="1"/>
              <c:showPercent val="1"/>
              <c:separator>
</c:separator>
            </c:dLbl>
            <c:dLbl>
              <c:idx val="3"/>
              <c:layout>
                <c:manualLayout>
                  <c:x val="0.25153543307086612"/>
                  <c:y val="4.4064033879835381E-2"/>
                </c:manualLayout>
              </c:layout>
              <c:showVal val="1"/>
              <c:showCatName val="1"/>
              <c:showPercent val="1"/>
              <c:separator>
</c:separator>
            </c:dLbl>
            <c:showVal val="1"/>
            <c:showCatName val="1"/>
            <c:showPercent val="1"/>
            <c:separator>
</c:separator>
            <c:showLeaderLines val="1"/>
          </c:dLbls>
          <c:cat>
            <c:strRef>
              <c:f>List1!$A$2:$A$5</c:f>
              <c:strCache>
                <c:ptCount val="4"/>
                <c:pt idx="0">
                  <c:v>Rodinný dům</c:v>
                </c:pt>
                <c:pt idx="1">
                  <c:v>Občanská vybavenost</c:v>
                </c:pt>
                <c:pt idx="2">
                  <c:v>Zemědělský objekt, areál</c:v>
                </c:pt>
                <c:pt idx="3">
                  <c:v>Mlýn</c:v>
                </c:pt>
              </c:strCache>
            </c:strRef>
          </c:cat>
          <c:val>
            <c:numRef>
              <c:f>List1!$B$2:$B$5</c:f>
              <c:numCache>
                <c:formatCode>General</c:formatCode>
                <c:ptCount val="4"/>
                <c:pt idx="0">
                  <c:v>18</c:v>
                </c:pt>
                <c:pt idx="1">
                  <c:v>5</c:v>
                </c:pt>
                <c:pt idx="2">
                  <c:v>10</c:v>
                </c:pt>
                <c:pt idx="3">
                  <c:v>2</c:v>
                </c:pt>
              </c:numCache>
            </c:numRef>
          </c:val>
        </c:ser>
        <c:dLbls>
          <c:showVal val="1"/>
          <c:showCatName val="1"/>
        </c:dLbls>
      </c:pie3DChart>
    </c:plotArea>
    <c:plotVisOnly val="1"/>
  </c:chart>
  <c:txPr>
    <a:bodyPr/>
    <a:lstStyle/>
    <a:p>
      <a:pPr>
        <a:defRPr sz="1800"/>
      </a:pPr>
      <a:endParaRPr lang="cs-CZ"/>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ovnoramenný trojúhelník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540544" y="776288"/>
            <a:ext cx="8062912" cy="1470025"/>
          </a:xfrm>
        </p:spPr>
        <p:txBody>
          <a:bodyPr anchor="b">
            <a:normAutofit/>
          </a:bodyPr>
          <a:lstStyle>
            <a:lvl1pPr algn="r">
              <a:defRPr sz="4400"/>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1371600" y="6012656"/>
            <a:ext cx="5791200" cy="365125"/>
          </a:xfrm>
        </p:spPr>
        <p:txBody>
          <a:bodyPr tIns="0" bIns="0" anchor="t"/>
          <a:lstStyle>
            <a:lvl1pPr algn="r">
              <a:defRPr sz="1000"/>
            </a:lvl1pPr>
          </a:lstStyle>
          <a:p>
            <a:fld id="{4C4C1ACD-44B2-433D-A0BB-7DD5017FB4B5}" type="datetimeFigureOut">
              <a:rPr lang="cs-CZ" smtClean="0"/>
              <a:pPr/>
              <a:t>8.6.2016</a:t>
            </a:fld>
            <a:endParaRPr lang="cs-CZ"/>
          </a:p>
        </p:txBody>
      </p:sp>
      <p:sp>
        <p:nvSpPr>
          <p:cNvPr id="17" name="Zástupný symbol pro zápatí 16"/>
          <p:cNvSpPr>
            <a:spLocks noGrp="1"/>
          </p:cNvSpPr>
          <p:nvPr>
            <p:ph type="ftr" sz="quarter" idx="11"/>
          </p:nvPr>
        </p:nvSpPr>
        <p:spPr>
          <a:xfrm>
            <a:off x="1371600" y="5650704"/>
            <a:ext cx="5791200" cy="365125"/>
          </a:xfrm>
        </p:spPr>
        <p:txBody>
          <a:bodyPr tIns="0" bIns="0" anchor="b"/>
          <a:lstStyle>
            <a:lvl1pPr algn="r">
              <a:defRPr sz="1100"/>
            </a:lvl1pPr>
          </a:lstStyle>
          <a:p>
            <a:endParaRPr lang="cs-CZ"/>
          </a:p>
        </p:txBody>
      </p:sp>
      <p:sp>
        <p:nvSpPr>
          <p:cNvPr id="29" name="Zástupný symbol pro číslo snímk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A24A0CC-61CF-49FD-AF6C-7AD8CB59FFD8}"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C4C1ACD-44B2-433D-A0BB-7DD5017FB4B5}" type="datetimeFigureOut">
              <a:rPr lang="cs-CZ" smtClean="0"/>
              <a:pPr/>
              <a:t>8.6.2016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A24A0CC-61CF-49FD-AF6C-7AD8CB59FFD8}"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381000"/>
            <a:ext cx="1905000" cy="5486400"/>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381000"/>
            <a:ext cx="6248400" cy="5486400"/>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C4C1ACD-44B2-433D-A0BB-7DD5017FB4B5}" type="datetimeFigureOut">
              <a:rPr lang="cs-CZ" smtClean="0"/>
              <a:pPr/>
              <a:t>8.6.2016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A24A0CC-61CF-49FD-AF6C-7AD8CB59FFD8}"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67494"/>
            <a:ext cx="8229600" cy="1399032"/>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a:xfrm>
            <a:off x="457200" y="1882808"/>
            <a:ext cx="8229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4791456" y="6480048"/>
            <a:ext cx="2133600" cy="301752"/>
          </a:xfrm>
        </p:spPr>
        <p:txBody>
          <a:bodyPr/>
          <a:lstStyle/>
          <a:p>
            <a:fld id="{4C4C1ACD-44B2-433D-A0BB-7DD5017FB4B5}" type="datetimeFigureOut">
              <a:rPr lang="cs-CZ" smtClean="0"/>
              <a:pPr/>
              <a:t>8.6.2016</a:t>
            </a:fld>
            <a:endParaRPr lang="cs-CZ"/>
          </a:p>
        </p:txBody>
      </p:sp>
      <p:sp>
        <p:nvSpPr>
          <p:cNvPr id="5" name="Zástupný symbol pro zápatí 4"/>
          <p:cNvSpPr>
            <a:spLocks noGrp="1"/>
          </p:cNvSpPr>
          <p:nvPr>
            <p:ph type="ftr" sz="quarter" idx="11"/>
          </p:nvPr>
        </p:nvSpPr>
        <p:spPr>
          <a:xfrm>
            <a:off x="457200" y="6480969"/>
            <a:ext cx="4260056" cy="300831"/>
          </a:xfrm>
        </p:spPr>
        <p:txBody>
          <a:bodyPr/>
          <a:lstStyle/>
          <a:p>
            <a:endParaRPr lang="cs-CZ"/>
          </a:p>
        </p:txBody>
      </p:sp>
      <p:sp>
        <p:nvSpPr>
          <p:cNvPr id="6" name="Zástupný symbol pro číslo snímku 5"/>
          <p:cNvSpPr>
            <a:spLocks noGrp="1"/>
          </p:cNvSpPr>
          <p:nvPr>
            <p:ph type="sldNum" sz="quarter" idx="12"/>
          </p:nvPr>
        </p:nvSpPr>
        <p:spPr/>
        <p:txBody>
          <a:bodyPr/>
          <a:lstStyle/>
          <a:p>
            <a:fld id="{9A24A0CC-61CF-49FD-AF6C-7AD8CB59FFD8}"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1"/>
      </p:bgRef>
    </p:bg>
    <p:spTree>
      <p:nvGrpSpPr>
        <p:cNvPr id="1" name=""/>
        <p:cNvGrpSpPr/>
        <p:nvPr/>
      </p:nvGrpSpPr>
      <p:grpSpPr>
        <a:xfrm>
          <a:off x="0" y="0"/>
          <a:ext cx="0" cy="0"/>
          <a:chOff x="0" y="0"/>
          <a:chExt cx="0" cy="0"/>
        </a:xfrm>
      </p:grpSpPr>
      <p:sp>
        <p:nvSpPr>
          <p:cNvPr id="9" name="Pravoúhlý trojúhelník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Rovnoramenný trojúhelník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Zástupný symbol pro datum 3"/>
          <p:cNvSpPr>
            <a:spLocks noGrp="1"/>
          </p:cNvSpPr>
          <p:nvPr>
            <p:ph type="dt" sz="half" idx="10"/>
          </p:nvPr>
        </p:nvSpPr>
        <p:spPr>
          <a:xfrm>
            <a:off x="6955632" y="6477000"/>
            <a:ext cx="2133600" cy="304800"/>
          </a:xfrm>
        </p:spPr>
        <p:txBody>
          <a:bodyPr/>
          <a:lstStyle/>
          <a:p>
            <a:fld id="{4C4C1ACD-44B2-433D-A0BB-7DD5017FB4B5}" type="datetimeFigureOut">
              <a:rPr lang="cs-CZ" smtClean="0"/>
              <a:pPr/>
              <a:t>8.6.2016</a:t>
            </a:fld>
            <a:endParaRPr lang="cs-CZ"/>
          </a:p>
        </p:txBody>
      </p:sp>
      <p:sp>
        <p:nvSpPr>
          <p:cNvPr id="5" name="Zástupný symbol pro zápatí 4"/>
          <p:cNvSpPr>
            <a:spLocks noGrp="1"/>
          </p:cNvSpPr>
          <p:nvPr>
            <p:ph type="ftr" sz="quarter" idx="11"/>
          </p:nvPr>
        </p:nvSpPr>
        <p:spPr>
          <a:xfrm>
            <a:off x="2619376" y="6480969"/>
            <a:ext cx="4260056" cy="300831"/>
          </a:xfrm>
        </p:spPr>
        <p:txBody>
          <a:bodyPr/>
          <a:lstStyle/>
          <a:p>
            <a:endParaRPr lang="cs-CZ"/>
          </a:p>
        </p:txBody>
      </p:sp>
      <p:sp>
        <p:nvSpPr>
          <p:cNvPr id="6" name="Zástupný symbol pro číslo snímku 5"/>
          <p:cNvSpPr>
            <a:spLocks noGrp="1"/>
          </p:cNvSpPr>
          <p:nvPr>
            <p:ph type="sldNum" sz="quarter" idx="12"/>
          </p:nvPr>
        </p:nvSpPr>
        <p:spPr>
          <a:xfrm>
            <a:off x="8451056" y="809624"/>
            <a:ext cx="502920" cy="300831"/>
          </a:xfrm>
        </p:spPr>
        <p:txBody>
          <a:bodyPr/>
          <a:lstStyle/>
          <a:p>
            <a:fld id="{9A24A0CC-61CF-49FD-AF6C-7AD8CB59FFD8}" type="slidenum">
              <a:rPr lang="cs-CZ" smtClean="0"/>
              <a:pPr/>
              <a:t>‹#›</a:t>
            </a:fld>
            <a:endParaRPr lang="cs-CZ"/>
          </a:p>
        </p:txBody>
      </p:sp>
      <p:cxnSp>
        <p:nvCxnSpPr>
          <p:cNvPr id="11" name="Přímá spojovací čára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Přímá spojovací čára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Nadpis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marL="0" algn="l">
              <a:defRPr/>
            </a:lvl1p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4791456" y="6480969"/>
            <a:ext cx="2133600" cy="301752"/>
          </a:xfrm>
        </p:spPr>
        <p:txBody>
          <a:bodyPr/>
          <a:lstStyle/>
          <a:p>
            <a:fld id="{4C4C1ACD-44B2-433D-A0BB-7DD5017FB4B5}" type="datetimeFigureOut">
              <a:rPr lang="cs-CZ" smtClean="0"/>
              <a:pPr/>
              <a:t>8.6.2016</a:t>
            </a:fld>
            <a:endParaRPr lang="cs-CZ"/>
          </a:p>
        </p:txBody>
      </p:sp>
      <p:sp>
        <p:nvSpPr>
          <p:cNvPr id="6" name="Zástupný symbol pro zápatí 5"/>
          <p:cNvSpPr>
            <a:spLocks noGrp="1"/>
          </p:cNvSpPr>
          <p:nvPr>
            <p:ph type="ftr" sz="quarter" idx="11"/>
          </p:nvPr>
        </p:nvSpPr>
        <p:spPr>
          <a:xfrm>
            <a:off x="457200" y="6480969"/>
            <a:ext cx="4260056" cy="301752"/>
          </a:xfrm>
        </p:spPr>
        <p:txBody>
          <a:bodyPr/>
          <a:lstStyle/>
          <a:p>
            <a:endParaRPr lang="cs-CZ"/>
          </a:p>
        </p:txBody>
      </p:sp>
      <p:sp>
        <p:nvSpPr>
          <p:cNvPr id="7" name="Zástupný symbol pro číslo snímku 6"/>
          <p:cNvSpPr>
            <a:spLocks noGrp="1"/>
          </p:cNvSpPr>
          <p:nvPr>
            <p:ph type="sldNum" sz="quarter" idx="12"/>
          </p:nvPr>
        </p:nvSpPr>
        <p:spPr>
          <a:xfrm>
            <a:off x="7589520" y="6480969"/>
            <a:ext cx="502920" cy="301752"/>
          </a:xfrm>
        </p:spPr>
        <p:txBody>
          <a:bodyPr/>
          <a:lstStyle/>
          <a:p>
            <a:fld id="{9A24A0CC-61CF-49FD-AF6C-7AD8CB59FFD8}"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a:xfrm>
            <a:off x="4791456" y="6480969"/>
            <a:ext cx="2130552" cy="301752"/>
          </a:xfrm>
        </p:spPr>
        <p:txBody>
          <a:bodyPr/>
          <a:lstStyle/>
          <a:p>
            <a:fld id="{4C4C1ACD-44B2-433D-A0BB-7DD5017FB4B5}" type="datetimeFigureOut">
              <a:rPr lang="cs-CZ" smtClean="0"/>
              <a:pPr/>
              <a:t>8.6.2016</a:t>
            </a:fld>
            <a:endParaRPr lang="cs-CZ"/>
          </a:p>
        </p:txBody>
      </p:sp>
      <p:sp>
        <p:nvSpPr>
          <p:cNvPr id="8" name="Zástupný symbol pro zápatí 7"/>
          <p:cNvSpPr>
            <a:spLocks noGrp="1"/>
          </p:cNvSpPr>
          <p:nvPr>
            <p:ph type="ftr" sz="quarter" idx="11"/>
          </p:nvPr>
        </p:nvSpPr>
        <p:spPr>
          <a:xfrm>
            <a:off x="457200" y="6480969"/>
            <a:ext cx="4261104" cy="301752"/>
          </a:xfrm>
        </p:spPr>
        <p:txBody>
          <a:bodyPr/>
          <a:lstStyle/>
          <a:p>
            <a:endParaRPr lang="cs-CZ"/>
          </a:p>
        </p:txBody>
      </p:sp>
      <p:sp>
        <p:nvSpPr>
          <p:cNvPr id="9" name="Zástupný symbol pro číslo snímku 8"/>
          <p:cNvSpPr>
            <a:spLocks noGrp="1"/>
          </p:cNvSpPr>
          <p:nvPr>
            <p:ph type="sldNum" sz="quarter" idx="12"/>
          </p:nvPr>
        </p:nvSpPr>
        <p:spPr>
          <a:xfrm>
            <a:off x="7589520" y="6483096"/>
            <a:ext cx="502920" cy="301752"/>
          </a:xfrm>
        </p:spPr>
        <p:txBody>
          <a:bodyPr/>
          <a:lstStyle>
            <a:lvl1pPr algn="ctr">
              <a:defRPr/>
            </a:lvl1pPr>
          </a:lstStyle>
          <a:p>
            <a:fld id="{9A24A0CC-61CF-49FD-AF6C-7AD8CB59FFD8}"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b="0"/>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4C4C1ACD-44B2-433D-A0BB-7DD5017FB4B5}" type="datetimeFigureOut">
              <a:rPr lang="cs-CZ" smtClean="0"/>
              <a:pPr/>
              <a:t>8.6.2016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A24A0CC-61CF-49FD-AF6C-7AD8CB59FFD8}"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791456" y="6480969"/>
            <a:ext cx="2133600" cy="301752"/>
          </a:xfrm>
        </p:spPr>
        <p:txBody>
          <a:bodyPr/>
          <a:lstStyle/>
          <a:p>
            <a:fld id="{4C4C1ACD-44B2-433D-A0BB-7DD5017FB4B5}" type="datetimeFigureOut">
              <a:rPr lang="cs-CZ" smtClean="0"/>
              <a:pPr/>
              <a:t>8.6.2016</a:t>
            </a:fld>
            <a:endParaRPr lang="cs-CZ"/>
          </a:p>
        </p:txBody>
      </p:sp>
      <p:sp>
        <p:nvSpPr>
          <p:cNvPr id="3" name="Zástupný symbol pro zápatí 2"/>
          <p:cNvSpPr>
            <a:spLocks noGrp="1"/>
          </p:cNvSpPr>
          <p:nvPr>
            <p:ph type="ftr" sz="quarter" idx="11"/>
          </p:nvPr>
        </p:nvSpPr>
        <p:spPr>
          <a:xfrm>
            <a:off x="457200" y="6481890"/>
            <a:ext cx="4260056" cy="300831"/>
          </a:xfrm>
        </p:spPr>
        <p:txBody>
          <a:bodyPr/>
          <a:lstStyle/>
          <a:p>
            <a:endParaRPr lang="cs-CZ"/>
          </a:p>
        </p:txBody>
      </p:sp>
      <p:sp>
        <p:nvSpPr>
          <p:cNvPr id="4" name="Zástupný symbol pro číslo snímku 3"/>
          <p:cNvSpPr>
            <a:spLocks noGrp="1"/>
          </p:cNvSpPr>
          <p:nvPr>
            <p:ph type="sldNum" sz="quarter" idx="12"/>
          </p:nvPr>
        </p:nvSpPr>
        <p:spPr>
          <a:xfrm>
            <a:off x="7589520" y="6480969"/>
            <a:ext cx="502920" cy="301752"/>
          </a:xfrm>
        </p:spPr>
        <p:txBody>
          <a:bodyPr/>
          <a:lstStyle/>
          <a:p>
            <a:fld id="{9A24A0CC-61CF-49FD-AF6C-7AD8CB59FFD8}"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6278976" y="6556248"/>
            <a:ext cx="2133600" cy="301752"/>
          </a:xfrm>
        </p:spPr>
        <p:txBody>
          <a:bodyPr/>
          <a:lstStyle>
            <a:lvl1pPr>
              <a:defRPr sz="900"/>
            </a:lvl1pPr>
          </a:lstStyle>
          <a:p>
            <a:fld id="{4C4C1ACD-44B2-433D-A0BB-7DD5017FB4B5}" type="datetimeFigureOut">
              <a:rPr lang="cs-CZ" smtClean="0"/>
              <a:pPr/>
              <a:t>8.6.2016</a:t>
            </a:fld>
            <a:endParaRPr lang="cs-CZ"/>
          </a:p>
        </p:txBody>
      </p:sp>
      <p:sp>
        <p:nvSpPr>
          <p:cNvPr id="6" name="Zástupný symbol pro zápatí 5"/>
          <p:cNvSpPr>
            <a:spLocks noGrp="1"/>
          </p:cNvSpPr>
          <p:nvPr>
            <p:ph type="ftr" sz="quarter" idx="11"/>
          </p:nvPr>
        </p:nvSpPr>
        <p:spPr>
          <a:xfrm>
            <a:off x="1135856" y="6556248"/>
            <a:ext cx="5143120" cy="301752"/>
          </a:xfrm>
        </p:spPr>
        <p:txBody>
          <a:bodyPr/>
          <a:lstStyle>
            <a:lvl1pPr>
              <a:defRPr sz="900"/>
            </a:lvl1pPr>
          </a:lstStyle>
          <a:p>
            <a:endParaRPr lang="cs-CZ"/>
          </a:p>
        </p:txBody>
      </p:sp>
      <p:sp>
        <p:nvSpPr>
          <p:cNvPr id="7" name="Zástupný symbol pro číslo snímku 6"/>
          <p:cNvSpPr>
            <a:spLocks noGrp="1"/>
          </p:cNvSpPr>
          <p:nvPr>
            <p:ph type="sldNum" sz="quarter" idx="12"/>
          </p:nvPr>
        </p:nvSpPr>
        <p:spPr>
          <a:xfrm>
            <a:off x="8410576" y="6556248"/>
            <a:ext cx="502920" cy="301752"/>
          </a:xfrm>
        </p:spPr>
        <p:txBody>
          <a:bodyPr/>
          <a:lstStyle>
            <a:lvl1pPr>
              <a:defRPr sz="900"/>
            </a:lvl1pPr>
          </a:lstStyle>
          <a:p>
            <a:fld id="{9A24A0CC-61CF-49FD-AF6C-7AD8CB59FFD8}"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6108192" y="6556248"/>
            <a:ext cx="2103120" cy="301752"/>
          </a:xfrm>
        </p:spPr>
        <p:txBody>
          <a:bodyPr/>
          <a:lstStyle>
            <a:lvl1pPr>
              <a:defRPr sz="900"/>
            </a:lvl1pPr>
          </a:lstStyle>
          <a:p>
            <a:fld id="{4C4C1ACD-44B2-433D-A0BB-7DD5017FB4B5}" type="datetimeFigureOut">
              <a:rPr lang="cs-CZ" smtClean="0"/>
              <a:pPr/>
              <a:t>8.6.2016</a:t>
            </a:fld>
            <a:endParaRPr lang="cs-CZ"/>
          </a:p>
        </p:txBody>
      </p:sp>
      <p:sp>
        <p:nvSpPr>
          <p:cNvPr id="6" name="Zástupný symbol pro zápatí 5"/>
          <p:cNvSpPr>
            <a:spLocks noGrp="1"/>
          </p:cNvSpPr>
          <p:nvPr>
            <p:ph type="ftr" sz="quarter" idx="11"/>
          </p:nvPr>
        </p:nvSpPr>
        <p:spPr>
          <a:xfrm>
            <a:off x="1170432" y="6557169"/>
            <a:ext cx="4948072" cy="301752"/>
          </a:xfrm>
        </p:spPr>
        <p:txBody>
          <a:bodyPr/>
          <a:lstStyle>
            <a:lvl1pPr>
              <a:defRPr sz="900"/>
            </a:lvl1pPr>
          </a:lstStyle>
          <a:p>
            <a:endParaRPr lang="cs-CZ"/>
          </a:p>
        </p:txBody>
      </p:sp>
      <p:sp>
        <p:nvSpPr>
          <p:cNvPr id="7" name="Zástupný symbol pro číslo snímku 6"/>
          <p:cNvSpPr>
            <a:spLocks noGrp="1"/>
          </p:cNvSpPr>
          <p:nvPr>
            <p:ph type="sldNum" sz="quarter" idx="12"/>
          </p:nvPr>
        </p:nvSpPr>
        <p:spPr>
          <a:xfrm>
            <a:off x="8217192" y="6556248"/>
            <a:ext cx="365760" cy="301752"/>
          </a:xfrm>
        </p:spPr>
        <p:txBody>
          <a:bodyPr/>
          <a:lstStyle>
            <a:lvl1pPr algn="ctr">
              <a:defRPr sz="900"/>
            </a:lvl1pPr>
          </a:lstStyle>
          <a:p>
            <a:fld id="{9A24A0CC-61CF-49FD-AF6C-7AD8CB59FFD8}"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Pravoúhlý trojúhelník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Přímá spojovací čára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Přímá spojovací čára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Zástupný symbol pro nadpis 21"/>
          <p:cNvSpPr>
            <a:spLocks noGrp="1"/>
          </p:cNvSpPr>
          <p:nvPr>
            <p:ph type="title"/>
          </p:nvPr>
        </p:nvSpPr>
        <p:spPr>
          <a:xfrm>
            <a:off x="457200" y="267494"/>
            <a:ext cx="8229600" cy="1399032"/>
          </a:xfrm>
          <a:prstGeom prst="rect">
            <a:avLst/>
          </a:prstGeom>
        </p:spPr>
        <p:txBody>
          <a:bodyPr vert="horz" anchor="ctr">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C4C1ACD-44B2-433D-A0BB-7DD5017FB4B5}" type="datetimeFigureOut">
              <a:rPr lang="cs-CZ" smtClean="0"/>
              <a:pPr/>
              <a:t>8.6.2016</a:t>
            </a:fld>
            <a:endParaRPr lang="cs-CZ"/>
          </a:p>
        </p:txBody>
      </p:sp>
      <p:sp>
        <p:nvSpPr>
          <p:cNvPr id="3" name="Zástupný symbol pro zápatí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cs-CZ"/>
          </a:p>
        </p:txBody>
      </p:sp>
      <p:sp>
        <p:nvSpPr>
          <p:cNvPr id="23" name="Zástupný symbol pro číslo snímk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A24A0CC-61CF-49FD-AF6C-7AD8CB59FFD8}"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484784"/>
            <a:ext cx="8062912" cy="1470025"/>
          </a:xfrm>
        </p:spPr>
        <p:txBody>
          <a:bodyPr>
            <a:noAutofit/>
          </a:bodyPr>
          <a:lstStyle/>
          <a:p>
            <a:pPr algn="ctr"/>
            <a:r>
              <a:rPr lang="cs-CZ" sz="4600" b="1" dirty="0" smtClean="0">
                <a:effectLst>
                  <a:outerShdw blurRad="38100" dist="38100" dir="2700000" algn="tl">
                    <a:srgbClr val="000000">
                      <a:alpha val="43137"/>
                    </a:srgbClr>
                  </a:outerShdw>
                </a:effectLst>
              </a:rPr>
              <a:t>Identifikační studie brownfieldů</a:t>
            </a:r>
            <a:endParaRPr lang="cs-CZ" sz="4600" b="1" dirty="0">
              <a:effectLst>
                <a:outerShdw blurRad="38100" dist="38100" dir="2700000" algn="tl">
                  <a:srgbClr val="000000">
                    <a:alpha val="43137"/>
                  </a:srgbClr>
                </a:outerShdw>
              </a:effectLst>
            </a:endParaRPr>
          </a:p>
        </p:txBody>
      </p:sp>
      <p:sp>
        <p:nvSpPr>
          <p:cNvPr id="3" name="Podnadpis 2"/>
          <p:cNvSpPr>
            <a:spLocks noGrp="1"/>
          </p:cNvSpPr>
          <p:nvPr>
            <p:ph type="subTitle" idx="1"/>
          </p:nvPr>
        </p:nvSpPr>
        <p:spPr>
          <a:xfrm>
            <a:off x="539552" y="3717032"/>
            <a:ext cx="8062912" cy="1368152"/>
          </a:xfrm>
        </p:spPr>
        <p:txBody>
          <a:bodyPr>
            <a:noAutofit/>
          </a:bodyPr>
          <a:lstStyle/>
          <a:p>
            <a:pPr algn="l"/>
            <a:r>
              <a:rPr lang="cs-CZ" sz="2600" dirty="0" smtClean="0"/>
              <a:t>Autor:		Tereza Tomková</a:t>
            </a:r>
          </a:p>
          <a:p>
            <a:pPr algn="l"/>
            <a:r>
              <a:rPr lang="cs-CZ" sz="2600" dirty="0" smtClean="0"/>
              <a:t>Vedoucí:		Ing. Zuzana Kramářová, </a:t>
            </a:r>
            <a:r>
              <a:rPr lang="cs-CZ" sz="2600" dirty="0" err="1" smtClean="0"/>
              <a:t>Ph.D</a:t>
            </a:r>
            <a:r>
              <a:rPr lang="cs-CZ" sz="2600" dirty="0" smtClean="0"/>
              <a:t>. </a:t>
            </a:r>
          </a:p>
          <a:p>
            <a:pPr algn="l"/>
            <a:r>
              <a:rPr lang="cs-CZ" sz="2600" dirty="0" smtClean="0"/>
              <a:t>Oponent:		Ing. Adam Záruba</a:t>
            </a:r>
            <a:r>
              <a:rPr lang="cs-CZ" sz="2800" dirty="0" smtClean="0"/>
              <a:t>	</a:t>
            </a:r>
            <a:endParaRPr lang="cs-CZ" sz="2800" dirty="0"/>
          </a:p>
        </p:txBody>
      </p:sp>
      <p:sp>
        <p:nvSpPr>
          <p:cNvPr id="4" name="TextovéPole 3"/>
          <p:cNvSpPr txBox="1"/>
          <p:nvPr/>
        </p:nvSpPr>
        <p:spPr>
          <a:xfrm>
            <a:off x="6948264" y="6165304"/>
            <a:ext cx="1656184" cy="400110"/>
          </a:xfrm>
          <a:prstGeom prst="rect">
            <a:avLst/>
          </a:prstGeom>
          <a:noFill/>
        </p:spPr>
        <p:txBody>
          <a:bodyPr wrap="square" rtlCol="0">
            <a:spAutoFit/>
          </a:bodyPr>
          <a:lstStyle/>
          <a:p>
            <a:r>
              <a:rPr lang="cs-CZ" dirty="0"/>
              <a:t>č</a:t>
            </a:r>
            <a:r>
              <a:rPr lang="cs-CZ" dirty="0" smtClean="0"/>
              <a:t>erven </a:t>
            </a:r>
            <a:r>
              <a:rPr lang="cs-CZ" sz="2000" dirty="0" smtClean="0"/>
              <a:t>2016</a:t>
            </a:r>
            <a:endParaRPr lang="cs-CZ" sz="2000" dirty="0"/>
          </a:p>
        </p:txBody>
      </p:sp>
      <p:sp>
        <p:nvSpPr>
          <p:cNvPr id="8" name="TextovéPole 7"/>
          <p:cNvSpPr txBox="1"/>
          <p:nvPr/>
        </p:nvSpPr>
        <p:spPr>
          <a:xfrm>
            <a:off x="971600" y="476672"/>
            <a:ext cx="7272808" cy="400110"/>
          </a:xfrm>
          <a:prstGeom prst="rect">
            <a:avLst/>
          </a:prstGeom>
          <a:noFill/>
        </p:spPr>
        <p:txBody>
          <a:bodyPr wrap="square" rtlCol="0">
            <a:spAutoFit/>
          </a:bodyPr>
          <a:lstStyle/>
          <a:p>
            <a:r>
              <a:rPr lang="cs-CZ" dirty="0" smtClean="0">
                <a:solidFill>
                  <a:schemeClr val="tx1">
                    <a:lumMod val="85000"/>
                  </a:schemeClr>
                </a:solidFill>
              </a:rPr>
              <a:t>Vysoká </a:t>
            </a:r>
            <a:r>
              <a:rPr lang="cs-CZ" sz="2000" dirty="0" smtClean="0">
                <a:solidFill>
                  <a:schemeClr val="tx1">
                    <a:lumMod val="85000"/>
                  </a:schemeClr>
                </a:solidFill>
              </a:rPr>
              <a:t>škola</a:t>
            </a:r>
            <a:r>
              <a:rPr lang="cs-CZ" dirty="0" smtClean="0">
                <a:solidFill>
                  <a:schemeClr val="tx1">
                    <a:lumMod val="85000"/>
                  </a:schemeClr>
                </a:solidFill>
              </a:rPr>
              <a:t> technická a ekonomická v Českých Budějovicích</a:t>
            </a:r>
            <a:endParaRPr lang="cs-CZ" sz="2000" dirty="0">
              <a:solidFill>
                <a:schemeClr val="tx1">
                  <a:lumMod val="85000"/>
                </a:schemeClr>
              </a:solidFill>
            </a:endParaRPr>
          </a:p>
        </p:txBody>
      </p:sp>
      <p:pic>
        <p:nvPicPr>
          <p:cNvPr id="9" name="Obrázek 8" descr="Bez názvu.jpg"/>
          <p:cNvPicPr>
            <a:picLocks noChangeAspect="1"/>
          </p:cNvPicPr>
          <p:nvPr/>
        </p:nvPicPr>
        <p:blipFill>
          <a:blip r:embed="rId2" cstate="print"/>
          <a:stretch>
            <a:fillRect/>
          </a:stretch>
        </p:blipFill>
        <p:spPr>
          <a:xfrm>
            <a:off x="611560" y="5301208"/>
            <a:ext cx="1333500" cy="13182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7494"/>
            <a:ext cx="8229600" cy="1145282"/>
          </a:xfrm>
        </p:spPr>
        <p:txBody>
          <a:bodyPr>
            <a:normAutofit/>
          </a:bodyPr>
          <a:lstStyle/>
          <a:p>
            <a:r>
              <a:rPr lang="cs-CZ" sz="4000" b="1" dirty="0" smtClean="0"/>
              <a:t>Tvorba katalogových listů</a:t>
            </a:r>
            <a:endParaRPr lang="cs-CZ" sz="4000" b="1" dirty="0"/>
          </a:p>
        </p:txBody>
      </p:sp>
      <p:pic>
        <p:nvPicPr>
          <p:cNvPr id="6" name="Zástupný symbol pro obsah 5" descr="1.jpg"/>
          <p:cNvPicPr>
            <a:picLocks noGrp="1" noChangeAspect="1"/>
          </p:cNvPicPr>
          <p:nvPr>
            <p:ph sz="half" idx="1"/>
          </p:nvPr>
        </p:nvPicPr>
        <p:blipFill>
          <a:blip r:embed="rId2" cstate="print"/>
          <a:stretch>
            <a:fillRect/>
          </a:stretch>
        </p:blipFill>
        <p:spPr>
          <a:xfrm>
            <a:off x="896314" y="1500069"/>
            <a:ext cx="3315645" cy="4748331"/>
          </a:xfrm>
        </p:spPr>
      </p:pic>
      <p:pic>
        <p:nvPicPr>
          <p:cNvPr id="7" name="Zástupný symbol pro obsah 6" descr="2.jpg"/>
          <p:cNvPicPr>
            <a:picLocks noGrp="1" noChangeAspect="1"/>
          </p:cNvPicPr>
          <p:nvPr>
            <p:ph sz="half" idx="2"/>
          </p:nvPr>
        </p:nvPicPr>
        <p:blipFill>
          <a:blip r:embed="rId3" cstate="print"/>
          <a:stretch>
            <a:fillRect/>
          </a:stretch>
        </p:blipFill>
        <p:spPr>
          <a:xfrm>
            <a:off x="5004049" y="1537963"/>
            <a:ext cx="3201522" cy="4710437"/>
          </a:xfrm>
        </p:spPr>
      </p:pic>
      <p:sp>
        <p:nvSpPr>
          <p:cNvPr id="8" name="TextovéPole 7"/>
          <p:cNvSpPr txBox="1"/>
          <p:nvPr/>
        </p:nvSpPr>
        <p:spPr>
          <a:xfrm>
            <a:off x="1835696" y="6309320"/>
            <a:ext cx="1385316" cy="338554"/>
          </a:xfrm>
          <a:prstGeom prst="rect">
            <a:avLst/>
          </a:prstGeom>
          <a:noFill/>
        </p:spPr>
        <p:txBody>
          <a:bodyPr wrap="none" rtlCol="0">
            <a:spAutoFit/>
          </a:bodyPr>
          <a:lstStyle/>
          <a:p>
            <a:r>
              <a:rPr lang="cs-CZ" sz="1600" dirty="0" smtClean="0"/>
              <a:t>Zdroj: vlastní</a:t>
            </a:r>
            <a:endParaRPr lang="cs-CZ" sz="1600" dirty="0"/>
          </a:p>
        </p:txBody>
      </p:sp>
      <p:sp>
        <p:nvSpPr>
          <p:cNvPr id="9" name="TextovéPole 8"/>
          <p:cNvSpPr txBox="1"/>
          <p:nvPr/>
        </p:nvSpPr>
        <p:spPr>
          <a:xfrm>
            <a:off x="5940152" y="6309320"/>
            <a:ext cx="1385316" cy="338554"/>
          </a:xfrm>
          <a:prstGeom prst="rect">
            <a:avLst/>
          </a:prstGeom>
          <a:noFill/>
        </p:spPr>
        <p:txBody>
          <a:bodyPr wrap="none" rtlCol="0">
            <a:spAutoFit/>
          </a:bodyPr>
          <a:lstStyle/>
          <a:p>
            <a:r>
              <a:rPr lang="cs-CZ" sz="1600" dirty="0" smtClean="0"/>
              <a:t>Zdroj: vlastní</a:t>
            </a:r>
            <a:endParaRPr lang="cs-CZ"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sz="4000" b="1" dirty="0" smtClean="0"/>
              <a:t>Shrnutí výsledků</a:t>
            </a:r>
            <a:endParaRPr lang="cs-CZ" sz="4000" b="1" dirty="0"/>
          </a:p>
        </p:txBody>
      </p:sp>
      <p:graphicFrame>
        <p:nvGraphicFramePr>
          <p:cNvPr id="7" name="Zástupný symbol pro obsah 6"/>
          <p:cNvGraphicFramePr>
            <a:graphicFrameLocks noGrp="1"/>
          </p:cNvGraphicFramePr>
          <p:nvPr>
            <p:ph idx="1"/>
          </p:nvPr>
        </p:nvGraphicFramePr>
        <p:xfrm>
          <a:off x="457200" y="1772816"/>
          <a:ext cx="8229600" cy="468195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smtClean="0"/>
              <a:t>Návrhy opatření</a:t>
            </a:r>
            <a:endParaRPr lang="cs-CZ" sz="4000" b="1" dirty="0"/>
          </a:p>
        </p:txBody>
      </p:sp>
      <p:sp>
        <p:nvSpPr>
          <p:cNvPr id="3" name="Zástupný symbol pro obsah 2"/>
          <p:cNvSpPr>
            <a:spLocks noGrp="1"/>
          </p:cNvSpPr>
          <p:nvPr>
            <p:ph idx="1"/>
          </p:nvPr>
        </p:nvSpPr>
        <p:spPr/>
        <p:txBody>
          <a:bodyPr/>
          <a:lstStyle/>
          <a:p>
            <a:r>
              <a:rPr lang="cs-CZ" dirty="0" smtClean="0"/>
              <a:t>Informativní přednášky</a:t>
            </a:r>
          </a:p>
          <a:p>
            <a:endParaRPr lang="cs-CZ" dirty="0" smtClean="0"/>
          </a:p>
          <a:p>
            <a:r>
              <a:rPr lang="cs-CZ" dirty="0" smtClean="0"/>
              <a:t>Vznik společnosti starající se o výkup pozemků a jednání s majiteli</a:t>
            </a:r>
          </a:p>
          <a:p>
            <a:endParaRPr lang="cs-CZ" dirty="0" smtClean="0"/>
          </a:p>
          <a:p>
            <a:r>
              <a:rPr lang="cs-CZ" dirty="0" smtClean="0"/>
              <a:t>Zapojení širší veřejnosti do problematiky brownfieldů - referenda</a:t>
            </a:r>
            <a:endParaRPr lang="cs-CZ" dirty="0" smtClean="0"/>
          </a:p>
          <a:p>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smtClean="0"/>
              <a:t>Závěr</a:t>
            </a:r>
            <a:endParaRPr lang="cs-CZ" sz="4000" b="1" dirty="0"/>
          </a:p>
        </p:txBody>
      </p:sp>
      <p:sp>
        <p:nvSpPr>
          <p:cNvPr id="3" name="Zástupný symbol pro obsah 2"/>
          <p:cNvSpPr>
            <a:spLocks noGrp="1"/>
          </p:cNvSpPr>
          <p:nvPr>
            <p:ph idx="1"/>
          </p:nvPr>
        </p:nvSpPr>
        <p:spPr/>
        <p:txBody>
          <a:bodyPr/>
          <a:lstStyle/>
          <a:p>
            <a:r>
              <a:rPr lang="cs-CZ" dirty="0" smtClean="0"/>
              <a:t>Lokalizace objektů a areálů a následné vypracování katalogu</a:t>
            </a:r>
          </a:p>
          <a:p>
            <a:endParaRPr lang="cs-CZ" dirty="0" smtClean="0"/>
          </a:p>
          <a:p>
            <a:r>
              <a:rPr lang="cs-CZ" dirty="0" smtClean="0"/>
              <a:t>Zodpovězení všech výzkumných otázek</a:t>
            </a:r>
          </a:p>
          <a:p>
            <a:endParaRPr lang="cs-CZ" dirty="0" smtClean="0"/>
          </a:p>
          <a:p>
            <a:r>
              <a:rPr lang="cs-CZ" dirty="0" smtClean="0"/>
              <a:t>Využití bakalářské práce v praxi</a:t>
            </a:r>
          </a:p>
          <a:p>
            <a:endParaRPr lang="cs-CZ" dirty="0" smtClean="0"/>
          </a:p>
          <a:p>
            <a:pPr algn="r">
              <a:buNone/>
            </a:pPr>
            <a:r>
              <a:rPr lang="cs-CZ" dirty="0" smtClean="0"/>
              <a:t>Cíl práce byl splněn.</a:t>
            </a: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smtClean="0"/>
              <a:t>Doplňující otázky - vedoucí</a:t>
            </a:r>
            <a:endParaRPr lang="cs-CZ" sz="4000" b="1" dirty="0"/>
          </a:p>
        </p:txBody>
      </p:sp>
      <p:sp>
        <p:nvSpPr>
          <p:cNvPr id="3" name="Zástupný symbol pro obsah 2"/>
          <p:cNvSpPr>
            <a:spLocks noGrp="1"/>
          </p:cNvSpPr>
          <p:nvPr>
            <p:ph idx="1"/>
          </p:nvPr>
        </p:nvSpPr>
        <p:spPr/>
        <p:txBody>
          <a:bodyPr>
            <a:normAutofit/>
          </a:bodyPr>
          <a:lstStyle/>
          <a:p>
            <a:r>
              <a:rPr lang="cs-CZ" sz="2500" dirty="0" smtClean="0"/>
              <a:t>Popište jaký směr revitalizace, z hlediska funkčního řešení, byste doporučila pro brownfield s označením DVO_O_34 a proč?</a:t>
            </a:r>
            <a:endParaRPr lang="cs-CZ" sz="25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smtClean="0"/>
              <a:t>Doplňující otázky - oponent</a:t>
            </a:r>
            <a:endParaRPr lang="cs-CZ" sz="4000" b="1" dirty="0"/>
          </a:p>
        </p:txBody>
      </p:sp>
      <p:sp>
        <p:nvSpPr>
          <p:cNvPr id="3" name="Zástupný symbol pro obsah 2"/>
          <p:cNvSpPr>
            <a:spLocks noGrp="1"/>
          </p:cNvSpPr>
          <p:nvPr>
            <p:ph idx="1"/>
          </p:nvPr>
        </p:nvSpPr>
        <p:spPr/>
        <p:txBody>
          <a:bodyPr>
            <a:noAutofit/>
          </a:bodyPr>
          <a:lstStyle/>
          <a:p>
            <a:r>
              <a:rPr lang="cs-CZ" sz="2400" dirty="0" smtClean="0"/>
              <a:t>V návrhové části své práce doporučujete vznik společnosti ”která by se starala o výkup pozemků a jednání s majiteli“. Zřízení takové společnosti navrhujete pro řešení všech typů brownfieldů nebo jenom některých? Pro které typy brownfieldů, resp. pro které situace by takovéto centralizované řešení bylo nejvhodnější? Na jaké úrovni by, dle Vás, taková organizace měla pracovat (</a:t>
            </a:r>
            <a:r>
              <a:rPr lang="cs-CZ" sz="2400" dirty="0" err="1" smtClean="0"/>
              <a:t>mikroregionální</a:t>
            </a:r>
            <a:r>
              <a:rPr lang="cs-CZ" sz="2400" dirty="0" smtClean="0"/>
              <a:t>, okresní, krajská, celostátní) a proč? Doporučujete svěření této kompetence některé ze stávajících veřejných institucí či úřadů? </a:t>
            </a:r>
            <a:endParaRPr lang="cs-CZ"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smtClean="0"/>
              <a:t>Doplňující otázky - oponent</a:t>
            </a:r>
            <a:endParaRPr lang="cs-CZ" sz="4000" dirty="0"/>
          </a:p>
        </p:txBody>
      </p:sp>
      <p:sp>
        <p:nvSpPr>
          <p:cNvPr id="3" name="Zástupný symbol pro obsah 2"/>
          <p:cNvSpPr>
            <a:spLocks noGrp="1"/>
          </p:cNvSpPr>
          <p:nvPr>
            <p:ph idx="1"/>
          </p:nvPr>
        </p:nvSpPr>
        <p:spPr/>
        <p:txBody>
          <a:bodyPr>
            <a:normAutofit/>
          </a:bodyPr>
          <a:lstStyle/>
          <a:p>
            <a:r>
              <a:rPr lang="cs-CZ" sz="2400" dirty="0" smtClean="0"/>
              <a:t>V případě řešení lokalit brownfields existuje jako krajní řešení úplná asanace lokality a její převedení na trvale nezastavěnou/nezastavitelnou plochu. Pro které typy brownfieldů nebo pro které situace je takové řešení vhodné? Dokážete si vybavit konkrétní příklady, kde je takové řešení vhodné nebo kdy bývá nebo bylo použito? </a:t>
            </a:r>
            <a:endParaRPr lang="cs-CZ"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1399032"/>
          </a:xfrm>
        </p:spPr>
        <p:txBody>
          <a:bodyPr>
            <a:normAutofit/>
          </a:bodyPr>
          <a:lstStyle/>
          <a:p>
            <a:pPr marL="0" algn="ctr"/>
            <a:r>
              <a:rPr lang="cs-CZ" sz="4600" b="1" dirty="0" smtClean="0">
                <a:effectLst>
                  <a:outerShdw blurRad="38100" dist="38100" dir="2700000" algn="tl">
                    <a:srgbClr val="000000">
                      <a:alpha val="43137"/>
                    </a:srgbClr>
                  </a:outerShdw>
                </a:effectLst>
              </a:rPr>
              <a:t>Děkuji za pozornost.</a:t>
            </a:r>
            <a:endParaRPr lang="cs-CZ" sz="4600" b="1" dirty="0">
              <a:effectLst>
                <a:outerShdw blurRad="38100" dist="38100" dir="2700000" algn="tl">
                  <a:srgbClr val="000000">
                    <a:alpha val="43137"/>
                  </a:srgbClr>
                </a:outerShdw>
              </a:effectLst>
            </a:endParaRPr>
          </a:p>
        </p:txBody>
      </p:sp>
      <p:pic>
        <p:nvPicPr>
          <p:cNvPr id="1026" name="Picture 2" descr="C:\Users\Tereza\Desktop\20160305_160459.jpg"/>
          <p:cNvPicPr>
            <a:picLocks noChangeAspect="1" noChangeArrowheads="1"/>
          </p:cNvPicPr>
          <p:nvPr/>
        </p:nvPicPr>
        <p:blipFill>
          <a:blip r:embed="rId2" cstate="print"/>
          <a:srcRect/>
          <a:stretch>
            <a:fillRect/>
          </a:stretch>
        </p:blipFill>
        <p:spPr bwMode="auto">
          <a:xfrm>
            <a:off x="2411760" y="1988840"/>
            <a:ext cx="4268724" cy="4320540"/>
          </a:xfrm>
          <a:prstGeom prst="rect">
            <a:avLst/>
          </a:prstGeom>
          <a:ln>
            <a:noFill/>
          </a:ln>
          <a:effectLst>
            <a:outerShdw blurRad="190500" algn="tl" rotWithShape="0">
              <a:srgbClr val="000000">
                <a:alpha val="70000"/>
              </a:srgbClr>
            </a:outerShdw>
          </a:effectLst>
        </p:spPr>
      </p:pic>
      <p:sp>
        <p:nvSpPr>
          <p:cNvPr id="4" name="TextovéPole 3"/>
          <p:cNvSpPr txBox="1"/>
          <p:nvPr/>
        </p:nvSpPr>
        <p:spPr>
          <a:xfrm>
            <a:off x="3995936" y="6309320"/>
            <a:ext cx="1385316" cy="338554"/>
          </a:xfrm>
          <a:prstGeom prst="rect">
            <a:avLst/>
          </a:prstGeom>
          <a:noFill/>
        </p:spPr>
        <p:txBody>
          <a:bodyPr wrap="none" rtlCol="0">
            <a:spAutoFit/>
          </a:bodyPr>
          <a:lstStyle/>
          <a:p>
            <a:pPr algn="ctr"/>
            <a:r>
              <a:rPr lang="cs-CZ" sz="1600" dirty="0" smtClean="0"/>
              <a:t>Zdroj: vlastní</a:t>
            </a:r>
            <a:endParaRPr lang="cs-CZ"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t>Obsah</a:t>
            </a:r>
            <a:endParaRPr lang="cs-CZ" sz="4000" b="1" dirty="0"/>
          </a:p>
        </p:txBody>
      </p:sp>
      <p:sp>
        <p:nvSpPr>
          <p:cNvPr id="3" name="Zástupný symbol pro obsah 2"/>
          <p:cNvSpPr>
            <a:spLocks noGrp="1"/>
          </p:cNvSpPr>
          <p:nvPr>
            <p:ph idx="1"/>
          </p:nvPr>
        </p:nvSpPr>
        <p:spPr/>
        <p:txBody>
          <a:bodyPr>
            <a:normAutofit/>
          </a:bodyPr>
          <a:lstStyle/>
          <a:p>
            <a:pPr>
              <a:lnSpc>
                <a:spcPts val="3800"/>
              </a:lnSpc>
            </a:pPr>
            <a:r>
              <a:rPr lang="cs-CZ" dirty="0" smtClean="0"/>
              <a:t>Cíl práce</a:t>
            </a:r>
          </a:p>
          <a:p>
            <a:pPr>
              <a:lnSpc>
                <a:spcPts val="3800"/>
              </a:lnSpc>
            </a:pPr>
            <a:r>
              <a:rPr lang="cs-CZ" dirty="0" smtClean="0"/>
              <a:t>Motivace a důvody výběru tématu</a:t>
            </a:r>
          </a:p>
          <a:p>
            <a:pPr>
              <a:lnSpc>
                <a:spcPts val="3800"/>
              </a:lnSpc>
            </a:pPr>
            <a:r>
              <a:rPr lang="cs-CZ" dirty="0" smtClean="0"/>
              <a:t>Identifikační údaje o území</a:t>
            </a:r>
          </a:p>
          <a:p>
            <a:pPr>
              <a:lnSpc>
                <a:spcPts val="3800"/>
              </a:lnSpc>
            </a:pPr>
            <a:r>
              <a:rPr lang="cs-CZ" dirty="0" smtClean="0"/>
              <a:t>Výzkumné otázky a metodika práce</a:t>
            </a:r>
          </a:p>
          <a:p>
            <a:pPr>
              <a:lnSpc>
                <a:spcPts val="3800"/>
              </a:lnSpc>
            </a:pPr>
            <a:r>
              <a:rPr lang="cs-CZ" dirty="0" smtClean="0"/>
              <a:t>Tvorba katalogových listů</a:t>
            </a:r>
          </a:p>
          <a:p>
            <a:pPr>
              <a:lnSpc>
                <a:spcPts val="3800"/>
              </a:lnSpc>
            </a:pPr>
            <a:r>
              <a:rPr lang="cs-CZ" dirty="0" smtClean="0"/>
              <a:t>Shrnutí výsledků a závěr</a:t>
            </a:r>
          </a:p>
          <a:p>
            <a:pPr>
              <a:lnSpc>
                <a:spcPts val="3800"/>
              </a:lnSpc>
            </a:pPr>
            <a:r>
              <a:rPr lang="cs-CZ" dirty="0" smtClean="0"/>
              <a:t>Doplňující otázky vedoucího a oponenta</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smtClean="0"/>
              <a:t>Cíl práce</a:t>
            </a:r>
            <a:endParaRPr lang="cs-CZ" sz="4000" b="1" dirty="0"/>
          </a:p>
        </p:txBody>
      </p:sp>
      <p:sp>
        <p:nvSpPr>
          <p:cNvPr id="3" name="Zástupný symbol pro obsah 2"/>
          <p:cNvSpPr>
            <a:spLocks noGrp="1"/>
          </p:cNvSpPr>
          <p:nvPr>
            <p:ph idx="1"/>
          </p:nvPr>
        </p:nvSpPr>
        <p:spPr/>
        <p:txBody>
          <a:bodyPr/>
          <a:lstStyle/>
          <a:p>
            <a:r>
              <a:rPr lang="cs-CZ" dirty="0" smtClean="0"/>
              <a:t>Cílem práce je zpracovat Identifikační studii brownfieldů v řešeném území. Práce se bude skládat z vlastní lokalizace objektů a areálu a dále z jejich katalogizace – tvorby ucelené databáze.</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180000"/>
            <a:r>
              <a:rPr lang="cs-CZ" sz="4000" b="1" dirty="0" smtClean="0"/>
              <a:t>Motivace a důvody výběru tématu</a:t>
            </a:r>
            <a:endParaRPr lang="cs-CZ" sz="4000" b="1" dirty="0"/>
          </a:p>
        </p:txBody>
      </p:sp>
      <p:sp>
        <p:nvSpPr>
          <p:cNvPr id="4" name="Zástupný symbol pro obsah 3"/>
          <p:cNvSpPr>
            <a:spLocks noGrp="1"/>
          </p:cNvSpPr>
          <p:nvPr>
            <p:ph sz="half" idx="1"/>
          </p:nvPr>
        </p:nvSpPr>
        <p:spPr/>
        <p:txBody>
          <a:bodyPr/>
          <a:lstStyle/>
          <a:p>
            <a:r>
              <a:rPr lang="cs-CZ" dirty="0" smtClean="0"/>
              <a:t>Zájem o opuštěné objekty</a:t>
            </a:r>
          </a:p>
          <a:p>
            <a:r>
              <a:rPr lang="cs-CZ" dirty="0" smtClean="0"/>
              <a:t>Blízkost zkoumaného území</a:t>
            </a:r>
          </a:p>
          <a:p>
            <a:r>
              <a:rPr lang="cs-CZ" dirty="0" smtClean="0"/>
              <a:t>Absence mapování brownfieldů</a:t>
            </a:r>
          </a:p>
          <a:p>
            <a:r>
              <a:rPr lang="cs-CZ" dirty="0" smtClean="0"/>
              <a:t>Reálné využití bakalářské práce v praxi</a:t>
            </a:r>
          </a:p>
        </p:txBody>
      </p:sp>
      <p:pic>
        <p:nvPicPr>
          <p:cNvPr id="6" name="Zástupný symbol pro obsah 5" descr="20160312_133814.jpg"/>
          <p:cNvPicPr>
            <a:picLocks noGrp="1" noChangeAspect="1"/>
          </p:cNvPicPr>
          <p:nvPr>
            <p:ph sz="half" idx="2"/>
          </p:nvPr>
        </p:nvPicPr>
        <p:blipFill>
          <a:blip r:embed="rId2" cstate="print"/>
          <a:stretch>
            <a:fillRect/>
          </a:stretch>
        </p:blipFill>
        <p:spPr>
          <a:xfrm>
            <a:off x="4644008" y="1916832"/>
            <a:ext cx="4038600" cy="3028950"/>
          </a:xfrm>
        </p:spPr>
      </p:pic>
      <p:sp>
        <p:nvSpPr>
          <p:cNvPr id="7" name="TextovéPole 6"/>
          <p:cNvSpPr txBox="1"/>
          <p:nvPr/>
        </p:nvSpPr>
        <p:spPr>
          <a:xfrm>
            <a:off x="6156176" y="5013176"/>
            <a:ext cx="1385316" cy="338554"/>
          </a:xfrm>
          <a:prstGeom prst="rect">
            <a:avLst/>
          </a:prstGeom>
          <a:noFill/>
        </p:spPr>
        <p:txBody>
          <a:bodyPr wrap="none" rtlCol="0">
            <a:spAutoFit/>
          </a:bodyPr>
          <a:lstStyle/>
          <a:p>
            <a:pPr algn="ctr"/>
            <a:r>
              <a:rPr lang="cs-CZ" sz="1600" dirty="0" smtClean="0"/>
              <a:t>Zdroj: vlastní</a:t>
            </a:r>
            <a:endParaRPr lang="cs-CZ"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sz="4000" b="1" dirty="0" smtClean="0"/>
              <a:t>Identifikační údaje o území</a:t>
            </a:r>
            <a:endParaRPr lang="cs-CZ" sz="4000" b="1" dirty="0"/>
          </a:p>
        </p:txBody>
      </p:sp>
      <p:sp>
        <p:nvSpPr>
          <p:cNvPr id="6" name="Zástupný symbol pro obsah 5"/>
          <p:cNvSpPr>
            <a:spLocks noGrp="1"/>
          </p:cNvSpPr>
          <p:nvPr>
            <p:ph idx="1"/>
          </p:nvPr>
        </p:nvSpPr>
        <p:spPr/>
        <p:txBody>
          <a:bodyPr/>
          <a:lstStyle/>
          <a:p>
            <a:r>
              <a:rPr lang="cs-CZ" dirty="0" smtClean="0"/>
              <a:t>Dobrovolný svazek obcí „POD HOROU“</a:t>
            </a:r>
          </a:p>
          <a:p>
            <a:pPr lvl="1"/>
            <a:r>
              <a:rPr lang="cs-CZ" dirty="0" smtClean="0"/>
              <a:t>14 obcí</a:t>
            </a:r>
          </a:p>
          <a:p>
            <a:pPr lvl="1"/>
            <a:r>
              <a:rPr lang="cs-CZ" dirty="0" smtClean="0"/>
              <a:t>Od roku 2002</a:t>
            </a:r>
          </a:p>
          <a:p>
            <a:pPr lvl="1"/>
            <a:r>
              <a:rPr lang="cs-CZ" dirty="0" smtClean="0"/>
              <a:t>Sídlo v </a:t>
            </a:r>
            <a:r>
              <a:rPr lang="cs-CZ" dirty="0" err="1" smtClean="0"/>
              <a:t>Tučapech</a:t>
            </a:r>
            <a:endParaRPr lang="cs-CZ" dirty="0" smtClean="0"/>
          </a:p>
          <a:p>
            <a:pPr lvl="1"/>
            <a:r>
              <a:rPr lang="cs-CZ" dirty="0" smtClean="0"/>
              <a:t>4100 obyvatel na rozloze cca 13 500 ha</a:t>
            </a:r>
          </a:p>
          <a:p>
            <a:pPr lvl="1"/>
            <a:r>
              <a:rPr lang="cs-CZ" dirty="0" smtClean="0"/>
              <a:t>Jihovýchodní část okresu Tábor</a:t>
            </a:r>
          </a:p>
          <a:p>
            <a:pPr lvl="1"/>
            <a:r>
              <a:rPr lang="cs-CZ" dirty="0" smtClean="0"/>
              <a:t>Vznik za účelem sociálního a ekonomického rozvoje regionu</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mapa čr čb.jpg"/>
          <p:cNvPicPr>
            <a:picLocks noChangeAspect="1"/>
          </p:cNvPicPr>
          <p:nvPr/>
        </p:nvPicPr>
        <p:blipFill>
          <a:blip r:embed="rId2" cstate="print"/>
          <a:stretch>
            <a:fillRect/>
          </a:stretch>
        </p:blipFill>
        <p:spPr>
          <a:xfrm>
            <a:off x="0" y="1412776"/>
            <a:ext cx="9144000" cy="4806816"/>
          </a:xfrm>
          <a:prstGeom prst="rect">
            <a:avLst/>
          </a:prstGeom>
        </p:spPr>
      </p:pic>
      <p:sp>
        <p:nvSpPr>
          <p:cNvPr id="6" name="Nadpis 5"/>
          <p:cNvSpPr>
            <a:spLocks noGrp="1"/>
          </p:cNvSpPr>
          <p:nvPr>
            <p:ph type="title"/>
          </p:nvPr>
        </p:nvSpPr>
        <p:spPr/>
        <p:txBody>
          <a:bodyPr/>
          <a:lstStyle/>
          <a:p>
            <a:r>
              <a:rPr lang="cs-CZ" b="1" dirty="0" smtClean="0"/>
              <a:t>Poloha spolku v ČR</a:t>
            </a:r>
            <a:endParaRPr lang="cs-CZ" b="1" dirty="0"/>
          </a:p>
        </p:txBody>
      </p:sp>
      <p:sp>
        <p:nvSpPr>
          <p:cNvPr id="7" name="TextovéPole 6"/>
          <p:cNvSpPr txBox="1"/>
          <p:nvPr/>
        </p:nvSpPr>
        <p:spPr>
          <a:xfrm>
            <a:off x="0" y="6273225"/>
            <a:ext cx="9361040" cy="584775"/>
          </a:xfrm>
          <a:prstGeom prst="rect">
            <a:avLst/>
          </a:prstGeom>
          <a:noFill/>
        </p:spPr>
        <p:txBody>
          <a:bodyPr wrap="square" rtlCol="0">
            <a:spAutoFit/>
          </a:bodyPr>
          <a:lstStyle/>
          <a:p>
            <a:r>
              <a:rPr lang="cs-CZ" sz="1600" dirty="0" smtClean="0"/>
              <a:t>Zdroj: </a:t>
            </a:r>
            <a:r>
              <a:rPr lang="cs-CZ" sz="1600" i="1" dirty="0"/>
              <a:t>Mapový server CRR ČR [online]. [cit. </a:t>
            </a:r>
            <a:r>
              <a:rPr lang="cs-CZ" sz="1600" i="1" dirty="0" smtClean="0"/>
              <a:t>2016-06-03]. </a:t>
            </a:r>
            <a:r>
              <a:rPr lang="cs-CZ" sz="1600" i="1" dirty="0"/>
              <a:t>Dostupné z: mapy.</a:t>
            </a:r>
            <a:r>
              <a:rPr lang="cs-CZ" sz="1600" i="1" dirty="0" err="1"/>
              <a:t>crr.cz</a:t>
            </a:r>
            <a:r>
              <a:rPr lang="cs-CZ" sz="1600" i="1" dirty="0"/>
              <a:t>, upraveno autorem </a:t>
            </a:r>
            <a:endParaRPr lang="cs-CZ"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1-30000 - základ.png"/>
          <p:cNvPicPr>
            <a:picLocks noChangeAspect="1"/>
          </p:cNvPicPr>
          <p:nvPr/>
        </p:nvPicPr>
        <p:blipFill>
          <a:blip r:embed="rId2" cstate="print"/>
          <a:stretch>
            <a:fillRect/>
          </a:stretch>
        </p:blipFill>
        <p:spPr>
          <a:xfrm>
            <a:off x="1376009" y="0"/>
            <a:ext cx="6391981"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r>
              <a:rPr lang="cs-CZ" sz="4000" b="1" dirty="0" smtClean="0"/>
              <a:t>Výzkumné otázky a metodika práce</a:t>
            </a:r>
            <a:endParaRPr lang="cs-CZ" sz="4000" b="1" dirty="0"/>
          </a:p>
        </p:txBody>
      </p:sp>
      <p:sp>
        <p:nvSpPr>
          <p:cNvPr id="10" name="Zástupný symbol pro obsah 9"/>
          <p:cNvSpPr>
            <a:spLocks noGrp="1"/>
          </p:cNvSpPr>
          <p:nvPr>
            <p:ph idx="1"/>
          </p:nvPr>
        </p:nvSpPr>
        <p:spPr/>
        <p:txBody>
          <a:bodyPr/>
          <a:lstStyle/>
          <a:p>
            <a:r>
              <a:rPr lang="cs-CZ" dirty="0" smtClean="0"/>
              <a:t>Kolik a jaké brownfieldy se nacházejí na zkoumaném území?</a:t>
            </a:r>
          </a:p>
          <a:p>
            <a:endParaRPr lang="cs-CZ" dirty="0" smtClean="0"/>
          </a:p>
          <a:p>
            <a:r>
              <a:rPr lang="cs-CZ" dirty="0" smtClean="0"/>
              <a:t>Jaký typ brownfieldu je zde zastoupen největším počtem?</a:t>
            </a:r>
          </a:p>
          <a:p>
            <a:endParaRPr lang="cs-CZ" dirty="0" smtClean="0"/>
          </a:p>
          <a:p>
            <a:r>
              <a:rPr lang="cs-CZ" dirty="0" smtClean="0"/>
              <a:t>Jaké jsou šance na regeneraci brownfieldů?</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smtClean="0"/>
              <a:t>Metodika práce</a:t>
            </a:r>
            <a:endParaRPr lang="cs-CZ" sz="4000" b="1" dirty="0"/>
          </a:p>
        </p:txBody>
      </p:sp>
      <p:sp>
        <p:nvSpPr>
          <p:cNvPr id="3" name="Zástupný symbol pro obsah 2"/>
          <p:cNvSpPr>
            <a:spLocks noGrp="1"/>
          </p:cNvSpPr>
          <p:nvPr>
            <p:ph idx="1"/>
          </p:nvPr>
        </p:nvSpPr>
        <p:spPr/>
        <p:txBody>
          <a:bodyPr/>
          <a:lstStyle/>
          <a:p>
            <a:r>
              <a:rPr lang="cs-CZ" dirty="0" smtClean="0"/>
              <a:t>Formy sběru dat</a:t>
            </a:r>
          </a:p>
          <a:p>
            <a:pPr lvl="1"/>
            <a:r>
              <a:rPr lang="cs-CZ" dirty="0" smtClean="0"/>
              <a:t>Z podkladů</a:t>
            </a:r>
          </a:p>
          <a:p>
            <a:pPr lvl="2"/>
            <a:r>
              <a:rPr lang="cs-CZ" dirty="0" smtClean="0"/>
              <a:t>územně plánovací dokumentace, </a:t>
            </a:r>
            <a:r>
              <a:rPr lang="cs-CZ" dirty="0" err="1" smtClean="0"/>
              <a:t>ortofotomapy</a:t>
            </a:r>
            <a:r>
              <a:rPr lang="cs-CZ" dirty="0" smtClean="0"/>
              <a:t>, realitní kanceláře</a:t>
            </a:r>
          </a:p>
          <a:p>
            <a:pPr lvl="1"/>
            <a:r>
              <a:rPr lang="cs-CZ" dirty="0" smtClean="0"/>
              <a:t>Verbální</a:t>
            </a:r>
          </a:p>
          <a:p>
            <a:pPr lvl="2"/>
            <a:r>
              <a:rPr lang="cs-CZ" dirty="0" smtClean="0"/>
              <a:t>osobní nebo e-mail</a:t>
            </a:r>
          </a:p>
          <a:p>
            <a:pPr lvl="1"/>
            <a:r>
              <a:rPr lang="cs-CZ" dirty="0" smtClean="0"/>
              <a:t>Průzkum území</a:t>
            </a:r>
          </a:p>
          <a:p>
            <a:pPr lvl="2"/>
            <a:r>
              <a:rPr lang="cs-CZ" dirty="0" smtClean="0"/>
              <a:t>zaměření, fotodokumentace, technická a dopravní infrastruktura</a:t>
            </a:r>
            <a:endParaRPr lang="cs-CZ"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lent">
  <a:themeElements>
    <a:clrScheme name="Urbanistický">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alent">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Talent">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188</TotalTime>
  <Words>468</Words>
  <Application>Microsoft Office PowerPoint</Application>
  <PresentationFormat>Předvádění na obrazovce (4:3)</PresentationFormat>
  <Paragraphs>76</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Talent</vt:lpstr>
      <vt:lpstr>Identifikační studie brownfieldů</vt:lpstr>
      <vt:lpstr>Obsah</vt:lpstr>
      <vt:lpstr>Cíl práce</vt:lpstr>
      <vt:lpstr>Motivace a důvody výběru tématu</vt:lpstr>
      <vt:lpstr>Identifikační údaje o území</vt:lpstr>
      <vt:lpstr>Poloha spolku v ČR</vt:lpstr>
      <vt:lpstr>Snímek 7</vt:lpstr>
      <vt:lpstr>Výzkumné otázky a metodika práce</vt:lpstr>
      <vt:lpstr>Metodika práce</vt:lpstr>
      <vt:lpstr>Tvorba katalogových listů</vt:lpstr>
      <vt:lpstr>Shrnutí výsledků</vt:lpstr>
      <vt:lpstr>Návrhy opatření</vt:lpstr>
      <vt:lpstr>Závěr</vt:lpstr>
      <vt:lpstr>Doplňující otázky - vedoucí</vt:lpstr>
      <vt:lpstr>Doplňující otázky - oponent</vt:lpstr>
      <vt:lpstr>Doplňující otázky - oponent</vt:lpstr>
      <vt:lpstr>Děkuji za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Identifikační studie brownfieldů</dc:title>
  <dc:creator>Tereza</dc:creator>
  <cp:lastModifiedBy>Tereza</cp:lastModifiedBy>
  <cp:revision>21</cp:revision>
  <dcterms:created xsi:type="dcterms:W3CDTF">2016-06-03T11:03:47Z</dcterms:created>
  <dcterms:modified xsi:type="dcterms:W3CDTF">2016-06-08T12:26:32Z</dcterms:modified>
</cp:coreProperties>
</file>