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3"/>
  </p:notesMasterIdLst>
  <p:sldIdLst>
    <p:sldId id="256" r:id="rId2"/>
    <p:sldId id="277" r:id="rId3"/>
    <p:sldId id="273" r:id="rId4"/>
    <p:sldId id="257" r:id="rId5"/>
    <p:sldId id="271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6" r:id="rId14"/>
    <p:sldId id="267" r:id="rId15"/>
    <p:sldId id="268" r:id="rId16"/>
    <p:sldId id="269" r:id="rId17"/>
    <p:sldId id="265" r:id="rId18"/>
    <p:sldId id="270" r:id="rId19"/>
    <p:sldId id="272" r:id="rId20"/>
    <p:sldId id="274" r:id="rId21"/>
    <p:sldId id="276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2088" y="-58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B5704A-14A3-4B02-B8B5-9B295E562944}" type="datetimeFigureOut">
              <a:rPr lang="cs-CZ" smtClean="0"/>
              <a:pPr/>
              <a:t>07.06.2016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89AD7-1FBD-4767-8402-03E9EE49BCA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89AD7-1FBD-4767-8402-03E9EE49BCA1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89AD7-1FBD-4767-8402-03E9EE49BCA1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6909F-61C2-45C9-BE2C-8F52854001B6}" type="datetimeFigureOut">
              <a:rPr lang="cs-CZ" smtClean="0"/>
              <a:pPr/>
              <a:t>07.06.2016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E678-F14C-442A-96CF-1B735668FAF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6909F-61C2-45C9-BE2C-8F52854001B6}" type="datetimeFigureOut">
              <a:rPr lang="cs-CZ" smtClean="0"/>
              <a:pPr/>
              <a:t>07.06.2016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E678-F14C-442A-96CF-1B735668FAF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6909F-61C2-45C9-BE2C-8F52854001B6}" type="datetimeFigureOut">
              <a:rPr lang="cs-CZ" smtClean="0"/>
              <a:pPr/>
              <a:t>07.06.2016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E678-F14C-442A-96CF-1B735668FAF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6909F-61C2-45C9-BE2C-8F52854001B6}" type="datetimeFigureOut">
              <a:rPr lang="cs-CZ" smtClean="0"/>
              <a:pPr/>
              <a:t>07.06.2016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E678-F14C-442A-96CF-1B735668FAF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6909F-61C2-45C9-BE2C-8F52854001B6}" type="datetimeFigureOut">
              <a:rPr lang="cs-CZ" smtClean="0"/>
              <a:pPr/>
              <a:t>07.06.2016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E678-F14C-442A-96CF-1B735668FAF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6909F-61C2-45C9-BE2C-8F52854001B6}" type="datetimeFigureOut">
              <a:rPr lang="cs-CZ" smtClean="0"/>
              <a:pPr/>
              <a:t>07.06.2016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E678-F14C-442A-96CF-1B735668FAF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6909F-61C2-45C9-BE2C-8F52854001B6}" type="datetimeFigureOut">
              <a:rPr lang="cs-CZ" smtClean="0"/>
              <a:pPr/>
              <a:t>07.06.2016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E678-F14C-442A-96CF-1B735668FAF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6909F-61C2-45C9-BE2C-8F52854001B6}" type="datetimeFigureOut">
              <a:rPr lang="cs-CZ" smtClean="0"/>
              <a:pPr/>
              <a:t>07.06.2016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A0E678-F14C-442A-96CF-1B735668FAF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6909F-61C2-45C9-BE2C-8F52854001B6}" type="datetimeFigureOut">
              <a:rPr lang="cs-CZ" smtClean="0"/>
              <a:pPr/>
              <a:t>07.06.2016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E678-F14C-442A-96CF-1B735668FAF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6909F-61C2-45C9-BE2C-8F52854001B6}" type="datetimeFigureOut">
              <a:rPr lang="cs-CZ" smtClean="0"/>
              <a:pPr/>
              <a:t>07.06.2016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D4A0E678-F14C-442A-96CF-1B735668FAF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4C36909F-61C2-45C9-BE2C-8F52854001B6}" type="datetimeFigureOut">
              <a:rPr lang="cs-CZ" smtClean="0"/>
              <a:pPr/>
              <a:t>07.06.2016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0E678-F14C-442A-96CF-1B735668FAF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lný tvar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C36909F-61C2-45C9-BE2C-8F52854001B6}" type="datetimeFigureOut">
              <a:rPr lang="cs-CZ" smtClean="0"/>
              <a:pPr/>
              <a:t>07.06.2016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4A0E678-F14C-442A-96CF-1B735668FAF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714348" y="1428736"/>
            <a:ext cx="8072026" cy="2638428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cs-CZ" dirty="0" smtClean="0">
                <a:effectLst/>
                <a:latin typeface="+mn-lt"/>
                <a:ea typeface="Tahoma" pitchFamily="34" charset="0"/>
                <a:cs typeface="Tahoma" pitchFamily="34" charset="0"/>
              </a:rPr>
              <a:t>Novostavba objektu penzionu ve vybrané lokalitě na úrovni projektu pro stavební povolení.</a:t>
            </a:r>
            <a:r>
              <a:rPr 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cs-CZ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500034" y="4500570"/>
            <a:ext cx="7715304" cy="1752600"/>
          </a:xfrm>
        </p:spPr>
        <p:txBody>
          <a:bodyPr anchor="t">
            <a:normAutofit fontScale="92500" lnSpcReduction="20000"/>
          </a:bodyPr>
          <a:lstStyle/>
          <a:p>
            <a:pPr algn="ctr"/>
            <a:r>
              <a:rPr lang="cs-CZ" sz="2800" b="1" dirty="0" smtClean="0">
                <a:ea typeface="Tahoma" pitchFamily="34" charset="0"/>
                <a:cs typeface="Tahoma" pitchFamily="34" charset="0"/>
              </a:rPr>
              <a:t>Katedra stavebnictví</a:t>
            </a:r>
          </a:p>
          <a:p>
            <a:pPr algn="l"/>
            <a:r>
              <a:rPr lang="cs-CZ" sz="2400" dirty="0" smtClean="0">
                <a:ea typeface="Tahoma" pitchFamily="34" charset="0"/>
                <a:cs typeface="Tahoma" pitchFamily="34" charset="0"/>
              </a:rPr>
              <a:t>Autor bakalářské práce: 	</a:t>
            </a:r>
            <a:r>
              <a:rPr lang="cs-CZ" sz="2400" dirty="0" smtClean="0">
                <a:ea typeface="Tahoma" pitchFamily="34" charset="0"/>
                <a:cs typeface="Tahoma" pitchFamily="34" charset="0"/>
              </a:rPr>
              <a:t>Josef Švagr</a:t>
            </a:r>
            <a:endParaRPr lang="cs-CZ" sz="2400" dirty="0" smtClean="0">
              <a:ea typeface="Tahoma" pitchFamily="34" charset="0"/>
              <a:cs typeface="Tahoma" pitchFamily="34" charset="0"/>
            </a:endParaRPr>
          </a:p>
          <a:p>
            <a:pPr algn="l"/>
            <a:r>
              <a:rPr lang="cs-CZ" sz="2400" dirty="0" smtClean="0">
                <a:ea typeface="Tahoma" pitchFamily="34" charset="0"/>
                <a:cs typeface="Tahoma" pitchFamily="34" charset="0"/>
              </a:rPr>
              <a:t>Vedoucí: 			Ing. Zuzana </a:t>
            </a:r>
            <a:r>
              <a:rPr lang="cs-CZ" sz="2400" dirty="0" err="1" smtClean="0">
                <a:ea typeface="Tahoma" pitchFamily="34" charset="0"/>
                <a:cs typeface="Tahoma" pitchFamily="34" charset="0"/>
              </a:rPr>
              <a:t>Kramářová</a:t>
            </a:r>
            <a:r>
              <a:rPr lang="cs-CZ" sz="2400" dirty="0" smtClean="0">
                <a:ea typeface="Tahoma" pitchFamily="34" charset="0"/>
                <a:cs typeface="Tahoma" pitchFamily="34" charset="0"/>
              </a:rPr>
              <a:t>, </a:t>
            </a:r>
            <a:r>
              <a:rPr lang="cs-CZ" sz="2400" dirty="0" err="1" smtClean="0">
                <a:ea typeface="Tahoma" pitchFamily="34" charset="0"/>
                <a:cs typeface="Tahoma" pitchFamily="34" charset="0"/>
              </a:rPr>
              <a:t>Ph.D</a:t>
            </a:r>
            <a:r>
              <a:rPr lang="cs-CZ" sz="2400" dirty="0" smtClean="0">
                <a:ea typeface="Tahoma" pitchFamily="34" charset="0"/>
                <a:cs typeface="Tahoma" pitchFamily="34" charset="0"/>
              </a:rPr>
              <a:t>.</a:t>
            </a:r>
          </a:p>
          <a:p>
            <a:pPr algn="l"/>
            <a:r>
              <a:rPr lang="cs-CZ" sz="2400" dirty="0" smtClean="0">
                <a:ea typeface="Tahoma" pitchFamily="34" charset="0"/>
                <a:cs typeface="Tahoma" pitchFamily="34" charset="0"/>
              </a:rPr>
              <a:t>Oponent:			Ing. Dagmar Smrčinová</a:t>
            </a:r>
          </a:p>
          <a:p>
            <a:pPr algn="l"/>
            <a:r>
              <a:rPr lang="cs-CZ" sz="2400" dirty="0" smtClean="0">
                <a:ea typeface="Tahoma" pitchFamily="34" charset="0"/>
                <a:cs typeface="Tahoma" pitchFamily="34" charset="0"/>
              </a:rPr>
              <a:t>V Českých Budějovicích, červen 2016</a:t>
            </a:r>
            <a:endParaRPr lang="cs-CZ" sz="2400" dirty="0"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Obrázek 5" descr="logo_vs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28736" cy="1428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467600" cy="1143000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Dispoziční řešení</a:t>
            </a:r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Penzion trojpodlažní</a:t>
            </a:r>
          </a:p>
          <a:p>
            <a:r>
              <a:rPr lang="cs-CZ" dirty="0" smtClean="0"/>
              <a:t>Rodinný dům dvoupodlažní</a:t>
            </a:r>
          </a:p>
          <a:p>
            <a:r>
              <a:rPr lang="cs-CZ" dirty="0" smtClean="0"/>
              <a:t>Nepodsklepený</a:t>
            </a:r>
          </a:p>
          <a:p>
            <a:r>
              <a:rPr lang="cs-CZ" dirty="0" smtClean="0"/>
              <a:t>Zděný</a:t>
            </a:r>
          </a:p>
          <a:p>
            <a:r>
              <a:rPr lang="cs-CZ" dirty="0" smtClean="0"/>
              <a:t>Pultová střecha</a:t>
            </a:r>
          </a:p>
          <a:p>
            <a:r>
              <a:rPr lang="cs-CZ" dirty="0" smtClean="0"/>
              <a:t>Penzion pro 40 hostů</a:t>
            </a:r>
          </a:p>
          <a:p>
            <a:r>
              <a:rPr lang="cs-CZ" dirty="0" smtClean="0"/>
              <a:t>Rodinný dům pro 4 člennou rodinu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1.NP</a:t>
            </a:r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l="25390" t="8333" r="28320" b="5208"/>
          <a:stretch>
            <a:fillRect/>
          </a:stretch>
        </p:blipFill>
        <p:spPr bwMode="auto">
          <a:xfrm>
            <a:off x="2616506" y="1"/>
            <a:ext cx="652749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7467600" cy="1143000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2.NP</a:t>
            </a:r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19336" t="9374" r="32440" b="4167"/>
          <a:stretch>
            <a:fillRect/>
          </a:stretch>
        </p:blipFill>
        <p:spPr bwMode="auto">
          <a:xfrm>
            <a:off x="2343643" y="0"/>
            <a:ext cx="68003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Architektonické pohledy</a:t>
            </a:r>
            <a:endParaRPr lang="cs-C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737" t="21275" r="6307" b="12717"/>
          <a:stretch>
            <a:fillRect/>
          </a:stretch>
        </p:blipFill>
        <p:spPr bwMode="auto">
          <a:xfrm>
            <a:off x="0" y="2143116"/>
            <a:ext cx="9144000" cy="381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2857488" y="1357298"/>
            <a:ext cx="3186106" cy="61435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cs-CZ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Severní pohled</a:t>
            </a:r>
            <a:endParaRPr kumimoji="0" lang="cs-CZ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488" y="357166"/>
            <a:ext cx="3186106" cy="614354"/>
          </a:xfrm>
        </p:spPr>
        <p:txBody>
          <a:bodyPr anchor="ctr"/>
          <a:lstStyle/>
          <a:p>
            <a:pPr algn="ctr">
              <a:buNone/>
            </a:pPr>
            <a:r>
              <a:rPr lang="cs-CZ" dirty="0" smtClean="0"/>
              <a:t>Východní pohled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t="14584" r="1562" b="26041"/>
          <a:stretch>
            <a:fillRect/>
          </a:stretch>
        </p:blipFill>
        <p:spPr bwMode="auto">
          <a:xfrm>
            <a:off x="1" y="1969636"/>
            <a:ext cx="9144000" cy="310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488" y="357166"/>
            <a:ext cx="3186106" cy="614354"/>
          </a:xfrm>
        </p:spPr>
        <p:txBody>
          <a:bodyPr anchor="ctr"/>
          <a:lstStyle/>
          <a:p>
            <a:pPr algn="ctr">
              <a:buNone/>
            </a:pPr>
            <a:r>
              <a:rPr lang="cs-CZ" dirty="0" smtClean="0"/>
              <a:t>Jižní pohled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t="23958" r="7421" b="16666"/>
          <a:stretch>
            <a:fillRect/>
          </a:stretch>
        </p:blipFill>
        <p:spPr bwMode="auto">
          <a:xfrm>
            <a:off x="0" y="1857364"/>
            <a:ext cx="9144000" cy="3298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488" y="357166"/>
            <a:ext cx="3186106" cy="614354"/>
          </a:xfrm>
        </p:spPr>
        <p:txBody>
          <a:bodyPr anchor="ctr"/>
          <a:lstStyle/>
          <a:p>
            <a:pPr algn="ctr">
              <a:buNone/>
            </a:pPr>
            <a:r>
              <a:rPr lang="cs-CZ" dirty="0" smtClean="0"/>
              <a:t>Západní pohled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t="14583" r="1562" b="20833"/>
          <a:stretch>
            <a:fillRect/>
          </a:stretch>
        </p:blipFill>
        <p:spPr bwMode="auto">
          <a:xfrm>
            <a:off x="0" y="1785926"/>
            <a:ext cx="9144000" cy="3374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Materiálové řešení</a:t>
            </a:r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85786" y="1428736"/>
            <a:ext cx="74676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400" b="1" dirty="0" smtClean="0"/>
              <a:t>Základové konstrukce</a:t>
            </a:r>
            <a:endParaRPr lang="cs-CZ" sz="2400" dirty="0" smtClean="0"/>
          </a:p>
          <a:p>
            <a:pPr>
              <a:lnSpc>
                <a:spcPct val="150000"/>
              </a:lnSpc>
            </a:pPr>
            <a:r>
              <a:rPr lang="cs-CZ" sz="2400" b="1" dirty="0" smtClean="0"/>
              <a:t>Zdivo</a:t>
            </a:r>
            <a:endParaRPr lang="cs-CZ" sz="2400" dirty="0" smtClean="0"/>
          </a:p>
          <a:p>
            <a:pPr>
              <a:lnSpc>
                <a:spcPct val="150000"/>
              </a:lnSpc>
            </a:pPr>
            <a:r>
              <a:rPr lang="cs-CZ" sz="2400" b="1" dirty="0" smtClean="0"/>
              <a:t>Stropní konstrukce</a:t>
            </a:r>
            <a:endParaRPr lang="cs-CZ" sz="2400" dirty="0" smtClean="0"/>
          </a:p>
          <a:p>
            <a:pPr>
              <a:lnSpc>
                <a:spcPct val="150000"/>
              </a:lnSpc>
            </a:pPr>
            <a:r>
              <a:rPr lang="cs-CZ" sz="2400" b="1" dirty="0" smtClean="0"/>
              <a:t>Střešní konstrukce</a:t>
            </a:r>
          </a:p>
          <a:p>
            <a:pPr>
              <a:lnSpc>
                <a:spcPct val="150000"/>
              </a:lnSpc>
            </a:pPr>
            <a:r>
              <a:rPr lang="cs-CZ" sz="2400" b="1" dirty="0" smtClean="0"/>
              <a:t>Konstrukce balkonů</a:t>
            </a:r>
          </a:p>
          <a:p>
            <a:pPr>
              <a:lnSpc>
                <a:spcPct val="150000"/>
              </a:lnSpc>
            </a:pPr>
            <a:r>
              <a:rPr lang="cs-CZ" sz="2400" b="1" dirty="0" smtClean="0"/>
              <a:t>Zpevněné plochy</a:t>
            </a:r>
          </a:p>
          <a:p>
            <a:pPr>
              <a:lnSpc>
                <a:spcPct val="150000"/>
              </a:lnSpc>
            </a:pPr>
            <a:r>
              <a:rPr lang="cs-CZ" sz="2400" b="1" dirty="0" smtClean="0"/>
              <a:t>Dveřní a okenní výplně</a:t>
            </a:r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endParaRPr lang="cs-CZ" sz="2000" dirty="0" smtClean="0"/>
          </a:p>
          <a:p>
            <a:endParaRPr lang="cs-CZ" sz="20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Obálkové konstrukce</a:t>
            </a:r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3" name="Zástupný symbol pro obsah 12"/>
          <p:cNvSpPr>
            <a:spLocks noGrp="1"/>
          </p:cNvSpPr>
          <p:nvPr>
            <p:ph idx="1"/>
          </p:nvPr>
        </p:nvSpPr>
        <p:spPr>
          <a:xfrm>
            <a:off x="571472" y="4572009"/>
            <a:ext cx="8286808" cy="2285992"/>
          </a:xfrm>
        </p:spPr>
        <p:txBody>
          <a:bodyPr anchor="b">
            <a:normAutofit fontScale="70000" lnSpcReduction="20000"/>
          </a:bodyPr>
          <a:lstStyle/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pPr>
              <a:buNone/>
            </a:pPr>
            <a:r>
              <a:rPr lang="cs-CZ" sz="2900" b="1" dirty="0" smtClean="0">
                <a:solidFill>
                  <a:srgbClr val="00B0F0"/>
                </a:solidFill>
              </a:rPr>
              <a:t>Všechny obálkové konstrukce vyhovují požadavkům normy</a:t>
            </a:r>
            <a:endParaRPr lang="cs-CZ" sz="2900" b="1" dirty="0" smtClean="0">
              <a:solidFill>
                <a:srgbClr val="00B0F0"/>
              </a:solidFill>
            </a:endParaRPr>
          </a:p>
          <a:p>
            <a:r>
              <a:rPr lang="cs-CZ" sz="2900" dirty="0" smtClean="0"/>
              <a:t>Návrh vychází z podkladu </a:t>
            </a:r>
            <a:r>
              <a:rPr lang="cs-CZ" sz="2900" dirty="0" err="1" smtClean="0"/>
              <a:t>Porotherm</a:t>
            </a:r>
            <a:r>
              <a:rPr lang="cs-CZ" sz="2900" dirty="0" smtClean="0"/>
              <a:t> pro pasivní domy</a:t>
            </a:r>
          </a:p>
          <a:p>
            <a:r>
              <a:rPr lang="cs-CZ" sz="2900" dirty="0" smtClean="0"/>
              <a:t>Výpočet v programu TEPLO 2014</a:t>
            </a:r>
          </a:p>
          <a:p>
            <a:r>
              <a:rPr lang="cs-CZ" sz="2900" dirty="0" smtClean="0"/>
              <a:t>podle EN ISO 13788, EN ISO 6946, ČSN 730540 a </a:t>
            </a:r>
            <a:endParaRPr lang="cs-CZ" sz="2900" dirty="0" smtClean="0"/>
          </a:p>
          <a:p>
            <a:pPr>
              <a:buNone/>
            </a:pPr>
            <a:r>
              <a:rPr lang="cs-CZ" sz="2900" dirty="0" smtClean="0"/>
              <a:t>	</a:t>
            </a:r>
            <a:r>
              <a:rPr lang="cs-CZ" sz="2900" dirty="0" smtClean="0"/>
              <a:t>STN 730540</a:t>
            </a:r>
            <a:endParaRPr lang="cs-CZ" sz="2900" dirty="0" smtClean="0"/>
          </a:p>
          <a:p>
            <a:pPr>
              <a:buNone/>
            </a:pPr>
            <a:endParaRPr lang="cs-CZ" sz="2000" dirty="0" smtClean="0"/>
          </a:p>
          <a:p>
            <a:endParaRPr lang="cs-CZ" sz="2000" dirty="0"/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2"/>
          <a:srcRect l="2930" t="30209" r="19140" b="13541"/>
          <a:stretch>
            <a:fillRect/>
          </a:stretch>
        </p:blipFill>
        <p:spPr bwMode="auto">
          <a:xfrm>
            <a:off x="642910" y="1357298"/>
            <a:ext cx="7643866" cy="3103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Závěr</a:t>
            </a:r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Architektonicko-dispoziční řešení s ohledem na územně plánovací dokumentaci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Materiálové řešení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Cíle bakalářské práce byly </a:t>
            </a:r>
            <a:r>
              <a:rPr lang="cs-CZ" dirty="0" smtClean="0"/>
              <a:t>splněny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Prohloubení znalostí a získání zkušeností </a:t>
            </a:r>
          </a:p>
          <a:p>
            <a:pPr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Obsah</a:t>
            </a:r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Motivace</a:t>
            </a:r>
          </a:p>
          <a:p>
            <a:r>
              <a:rPr lang="cs-CZ" dirty="0" smtClean="0"/>
              <a:t>Cíl práce</a:t>
            </a:r>
          </a:p>
          <a:p>
            <a:r>
              <a:rPr lang="cs-CZ" dirty="0" smtClean="0"/>
              <a:t>Podmínky územně plánovací dokumentace</a:t>
            </a:r>
          </a:p>
          <a:p>
            <a:r>
              <a:rPr lang="cs-CZ" dirty="0" smtClean="0"/>
              <a:t>Informace o území</a:t>
            </a:r>
          </a:p>
          <a:p>
            <a:r>
              <a:rPr lang="cs-CZ" dirty="0" smtClean="0"/>
              <a:t>Dispoziční řešení</a:t>
            </a:r>
          </a:p>
          <a:p>
            <a:r>
              <a:rPr lang="cs-CZ" dirty="0" smtClean="0"/>
              <a:t>Architektonické řešení</a:t>
            </a:r>
          </a:p>
          <a:p>
            <a:r>
              <a:rPr lang="cs-CZ" dirty="0" smtClean="0"/>
              <a:t>Materiálové řešení</a:t>
            </a:r>
          </a:p>
          <a:p>
            <a:r>
              <a:rPr lang="cs-CZ" dirty="0" smtClean="0"/>
              <a:t>Posouzení obálkových konstrukcí</a:t>
            </a:r>
          </a:p>
          <a:p>
            <a:r>
              <a:rPr lang="cs-CZ" dirty="0" smtClean="0"/>
              <a:t>Z</a:t>
            </a:r>
            <a:r>
              <a:rPr lang="cs-CZ" dirty="0" smtClean="0"/>
              <a:t>ávěr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Doplňující dotazy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50926" indent="-514350">
              <a:buFont typeface="+mj-lt"/>
              <a:buAutoNum type="arabicPeriod"/>
            </a:pPr>
            <a:r>
              <a:rPr lang="cs-CZ" dirty="0" smtClean="0"/>
              <a:t>Jak </a:t>
            </a:r>
            <a:r>
              <a:rPr lang="cs-CZ" dirty="0" smtClean="0"/>
              <a:t>byste postupoval při odnětí půdy ze ZPF pro Vámi zpracovaný projekt? </a:t>
            </a:r>
            <a:endParaRPr lang="cs-CZ" dirty="0" smtClean="0"/>
          </a:p>
          <a:p>
            <a:pPr marL="550926" indent="-514350">
              <a:buFont typeface="+mj-lt"/>
              <a:buAutoNum type="arabicPeriod"/>
            </a:pPr>
            <a:r>
              <a:rPr lang="cs-CZ" dirty="0" smtClean="0"/>
              <a:t>Popište</a:t>
            </a:r>
            <a:r>
              <a:rPr lang="cs-CZ" dirty="0" smtClean="0"/>
              <a:t>, jak je v území řešen svoz tříděného a komunálního odpadu. Dále uveďte jaký by byl nejvhodnější způsob likvidace komunálního, </a:t>
            </a:r>
            <a:r>
              <a:rPr lang="cs-CZ" dirty="0" err="1" smtClean="0"/>
              <a:t>ev</a:t>
            </a:r>
            <a:r>
              <a:rPr lang="cs-CZ" dirty="0" smtClean="0"/>
              <a:t>. tříděného odpadu při provozu stavby</a:t>
            </a:r>
            <a:r>
              <a:rPr lang="cs-CZ" dirty="0" smtClean="0"/>
              <a:t>.</a:t>
            </a:r>
          </a:p>
          <a:p>
            <a:pPr marL="550926" indent="-514350">
              <a:buFont typeface="+mj-lt"/>
              <a:buAutoNum type="arabicPeriod"/>
            </a:pPr>
            <a:r>
              <a:rPr lang="cs-CZ" dirty="0" smtClean="0"/>
              <a:t>Jak bude řešen provoz vstupního podlaží? Jak je navržena kapacita recepce, jídelny, kuchyně a skladových prostor?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 anchor="ctr"/>
          <a:lstStyle/>
          <a:p>
            <a:pPr algn="ctr"/>
            <a:r>
              <a:rPr lang="cs-CZ" dirty="0" smtClean="0"/>
              <a:t>Děkuji za pozornost.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Motivace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Zájem o téma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Lokalita trvalého bydliště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Prohloubení znalostí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ahoma" pitchFamily="34" charset="0"/>
                <a:cs typeface="Tahoma" pitchFamily="34" charset="0"/>
              </a:rPr>
              <a:t>Cíl práce</a:t>
            </a:r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Cílem bakalářské práce je zpracování projektu novostavby penzionu v dané lokalitě. Projekt včetně dispozičního a architektonického řešení bude zpracován v návaznosti na podmínky územně plánovací dokumentace platné pro danou lokalitu.</a:t>
            </a:r>
            <a:endParaRPr lang="cs-CZ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Podmínky územně plánovací dokumentace</a:t>
            </a:r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dirty="0" smtClean="0">
                <a:solidFill>
                  <a:srgbClr val="00B0F0"/>
                </a:solidFill>
              </a:rPr>
              <a:t>Hlavní využití je pro rekreaci </a:t>
            </a:r>
            <a:endParaRPr lang="cs-CZ" dirty="0" smtClean="0">
              <a:solidFill>
                <a:srgbClr val="00B0F0"/>
              </a:solidFill>
            </a:endParaRPr>
          </a:p>
          <a:p>
            <a:r>
              <a:rPr lang="cs-CZ" dirty="0" smtClean="0"/>
              <a:t>chaty, </a:t>
            </a:r>
            <a:r>
              <a:rPr lang="cs-CZ" dirty="0" smtClean="0"/>
              <a:t>rekreační zařízení pro hromadnou rekreaci</a:t>
            </a:r>
            <a:r>
              <a:rPr lang="cs-CZ" dirty="0" smtClean="0"/>
              <a:t>, a </a:t>
            </a:r>
          </a:p>
          <a:p>
            <a:r>
              <a:rPr lang="cs-CZ" dirty="0" smtClean="0"/>
              <a:t>Přípustné využití je pro zařízení pro </a:t>
            </a:r>
            <a:r>
              <a:rPr lang="cs-CZ" dirty="0" smtClean="0"/>
              <a:t>živnostenskou </a:t>
            </a:r>
            <a:r>
              <a:rPr lang="cs-CZ" dirty="0" smtClean="0"/>
              <a:t>podnikatelskou činnost, drobnou výrobu a chovatelství, které nesmí narušovat rekreační objekty sousedů </a:t>
            </a:r>
            <a:endParaRPr lang="cs-CZ" dirty="0" smtClean="0"/>
          </a:p>
          <a:p>
            <a:pPr>
              <a:buNone/>
            </a:pPr>
            <a:r>
              <a:rPr lang="cs-CZ" dirty="0" smtClean="0">
                <a:solidFill>
                  <a:srgbClr val="00B0F0"/>
                </a:solidFill>
              </a:rPr>
              <a:t>Podmínky prostorového uspořádání: </a:t>
            </a:r>
            <a:endParaRPr lang="cs-CZ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cs-CZ" dirty="0" smtClean="0"/>
              <a:t>KZP </a:t>
            </a:r>
            <a:r>
              <a:rPr lang="cs-CZ" dirty="0" smtClean="0"/>
              <a:t>= </a:t>
            </a:r>
            <a:r>
              <a:rPr lang="cs-CZ" dirty="0" smtClean="0"/>
              <a:t>0,3</a:t>
            </a:r>
          </a:p>
          <a:p>
            <a:pPr>
              <a:buNone/>
            </a:pPr>
            <a:r>
              <a:rPr lang="cs-CZ" dirty="0" smtClean="0"/>
              <a:t> </a:t>
            </a:r>
            <a:r>
              <a:rPr lang="cs-CZ" dirty="0" smtClean="0"/>
              <a:t>(KZP = koeficient zastavění pozemku)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Informace o území</a:t>
            </a:r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Lokalita – </a:t>
            </a:r>
            <a:r>
              <a:rPr lang="cs-CZ" dirty="0" err="1" smtClean="0"/>
              <a:t>Zduchovice</a:t>
            </a:r>
            <a:r>
              <a:rPr lang="cs-CZ" dirty="0" smtClean="0"/>
              <a:t> </a:t>
            </a:r>
            <a:r>
              <a:rPr lang="cs-CZ" dirty="0" smtClean="0"/>
              <a:t>(</a:t>
            </a:r>
            <a:r>
              <a:rPr lang="cs-CZ" dirty="0" err="1" smtClean="0"/>
              <a:t>Žebrákov</a:t>
            </a:r>
            <a:r>
              <a:rPr lang="cs-CZ" dirty="0" smtClean="0"/>
              <a:t>)</a:t>
            </a:r>
            <a:endParaRPr lang="cs-CZ" dirty="0" smtClean="0"/>
          </a:p>
          <a:p>
            <a:r>
              <a:rPr lang="cs-CZ" dirty="0" smtClean="0"/>
              <a:t> Středočeský kraj</a:t>
            </a:r>
          </a:p>
          <a:p>
            <a:r>
              <a:rPr lang="cs-CZ" dirty="0" smtClean="0"/>
              <a:t>Parcelní číslo: </a:t>
            </a:r>
            <a:r>
              <a:rPr lang="cs-CZ" dirty="0" smtClean="0"/>
              <a:t>477/147 </a:t>
            </a:r>
            <a:endParaRPr lang="cs-CZ" dirty="0" smtClean="0"/>
          </a:p>
          <a:p>
            <a:r>
              <a:rPr lang="cs-CZ" dirty="0" smtClean="0"/>
              <a:t>Výměra pozemku: </a:t>
            </a:r>
            <a:r>
              <a:rPr lang="cs-CZ" dirty="0" smtClean="0"/>
              <a:t>10826 </a:t>
            </a:r>
            <a:r>
              <a:rPr lang="cs-CZ" dirty="0" smtClean="0"/>
              <a:t>m² </a:t>
            </a:r>
          </a:p>
          <a:p>
            <a:r>
              <a:rPr lang="cs-CZ" dirty="0" smtClean="0"/>
              <a:t>Vstup a vjezd na parcelu ze </a:t>
            </a:r>
            <a:r>
              <a:rPr lang="cs-CZ" dirty="0" smtClean="0"/>
              <a:t>západu </a:t>
            </a:r>
            <a:endParaRPr lang="cs-CZ" dirty="0" smtClean="0"/>
          </a:p>
          <a:p>
            <a:r>
              <a:rPr lang="cs-CZ" dirty="0" smtClean="0"/>
              <a:t>Terén - mírně svažitý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Lokalita</a:t>
            </a:r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14282" y="5929330"/>
            <a:ext cx="7467600" cy="76833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400" dirty="0" smtClean="0"/>
              <a:t>Zdroj mapy: https://www.google.cz/maps</a:t>
            </a:r>
            <a:endParaRPr lang="cs-CZ" sz="24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/>
          <a:srcRect l="6054" t="14583" r="12500" b="14583"/>
          <a:stretch>
            <a:fillRect/>
          </a:stretch>
        </p:blipFill>
        <p:spPr bwMode="auto">
          <a:xfrm>
            <a:off x="0" y="1384554"/>
            <a:ext cx="9144000" cy="447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Katastrální mapa</a:t>
            </a:r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2487" t="7350" r="4719" b="7615"/>
          <a:stretch>
            <a:fillRect/>
          </a:stretch>
        </p:blipFill>
        <p:spPr bwMode="auto">
          <a:xfrm>
            <a:off x="0" y="1261573"/>
            <a:ext cx="9144000" cy="471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214282" y="6000768"/>
            <a:ext cx="7467600" cy="857232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Zdroj:http://</a:t>
            </a:r>
            <a:r>
              <a:rPr lang="cs-CZ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sgi.nahlizenidokn.cuzk.cz</a:t>
            </a:r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/</a:t>
            </a:r>
            <a:r>
              <a:rPr lang="cs-CZ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marushka</a:t>
            </a:r>
            <a:r>
              <a: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/ </a:t>
            </a: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Situace</a:t>
            </a:r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 l="2929" t="14583" r="26172" b="7291"/>
          <a:stretch>
            <a:fillRect/>
          </a:stretch>
        </p:blipFill>
        <p:spPr bwMode="auto">
          <a:xfrm>
            <a:off x="0" y="1190231"/>
            <a:ext cx="9144000" cy="5667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ký">
  <a:themeElements>
    <a:clrScheme name="Vlastní 1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FFFFFF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467</TotalTime>
  <Words>327</Words>
  <Application>Microsoft Office PowerPoint</Application>
  <PresentationFormat>Předvádění na obrazovce (4:3)</PresentationFormat>
  <Paragraphs>96</Paragraphs>
  <Slides>21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Technický</vt:lpstr>
      <vt:lpstr>Novostavba objektu penzionu ve vybrané lokalitě na úrovni projektu pro stavební povolení. </vt:lpstr>
      <vt:lpstr>Obsah</vt:lpstr>
      <vt:lpstr>Motivace</vt:lpstr>
      <vt:lpstr>Cíl práce</vt:lpstr>
      <vt:lpstr>Podmínky územně plánovací dokumentace</vt:lpstr>
      <vt:lpstr>Informace o území</vt:lpstr>
      <vt:lpstr>Lokalita</vt:lpstr>
      <vt:lpstr>Katastrální mapa</vt:lpstr>
      <vt:lpstr>Situace</vt:lpstr>
      <vt:lpstr>Dispoziční řešení</vt:lpstr>
      <vt:lpstr>1.NP</vt:lpstr>
      <vt:lpstr>2.NP</vt:lpstr>
      <vt:lpstr>Architektonické pohledy</vt:lpstr>
      <vt:lpstr>Snímek 14</vt:lpstr>
      <vt:lpstr>Snímek 15</vt:lpstr>
      <vt:lpstr>Snímek 16</vt:lpstr>
      <vt:lpstr>Materiálové řešení</vt:lpstr>
      <vt:lpstr>Obálkové konstrukce</vt:lpstr>
      <vt:lpstr>Závěr</vt:lpstr>
      <vt:lpstr>Doplňující dotazy</vt:lpstr>
      <vt:lpstr>Děkuji za pozornost.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Josef Švagr</dc:creator>
  <cp:lastModifiedBy>Josef Švagr</cp:lastModifiedBy>
  <cp:revision>46</cp:revision>
  <dcterms:created xsi:type="dcterms:W3CDTF">2016-06-06T09:56:49Z</dcterms:created>
  <dcterms:modified xsi:type="dcterms:W3CDTF">2016-06-07T20:58:46Z</dcterms:modified>
</cp:coreProperties>
</file>