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'Souhrná data'!$C$12</c:f>
              <c:strCache>
                <c:ptCount val="1"/>
                <c:pt idx="0">
                  <c:v>Ef. Vzdálenosti</c:v>
                </c:pt>
              </c:strCache>
            </c:strRef>
          </c:tx>
          <c:invertIfNegative val="0"/>
          <c:cat>
            <c:strRef>
              <c:f>'Souhrná data'!$A$13:$A$17</c:f>
              <c:strCache>
                <c:ptCount val="5"/>
                <c:pt idx="0">
                  <c:v>D1</c:v>
                </c:pt>
                <c:pt idx="1">
                  <c:v>D3</c:v>
                </c:pt>
                <c:pt idx="2">
                  <c:v>D5</c:v>
                </c:pt>
                <c:pt idx="3">
                  <c:v>D8</c:v>
                </c:pt>
                <c:pt idx="4">
                  <c:v>D11</c:v>
                </c:pt>
              </c:strCache>
            </c:strRef>
          </c:cat>
          <c:val>
            <c:numRef>
              <c:f>'Souhrná data'!$C$13:$C$17</c:f>
              <c:numCache>
                <c:formatCode>0.00%</c:formatCode>
                <c:ptCount val="5"/>
                <c:pt idx="0">
                  <c:v>1.1997426052375797</c:v>
                </c:pt>
                <c:pt idx="1">
                  <c:v>1.185804866967697</c:v>
                </c:pt>
                <c:pt idx="2">
                  <c:v>0.98846130104075514</c:v>
                </c:pt>
                <c:pt idx="3">
                  <c:v>1.2041791561293718</c:v>
                </c:pt>
                <c:pt idx="4">
                  <c:v>0.99719427187023424</c:v>
                </c:pt>
              </c:numCache>
            </c:numRef>
          </c:val>
        </c:ser>
        <c:ser>
          <c:idx val="1"/>
          <c:order val="1"/>
          <c:tx>
            <c:strRef>
              <c:f>'Souhrná data'!$D$12</c:f>
              <c:strCache>
                <c:ptCount val="1"/>
                <c:pt idx="0">
                  <c:v>Ef. Délky úseku</c:v>
                </c:pt>
              </c:strCache>
            </c:strRef>
          </c:tx>
          <c:invertIfNegative val="0"/>
          <c:cat>
            <c:strRef>
              <c:f>'Souhrná data'!$A$13:$A$17</c:f>
              <c:strCache>
                <c:ptCount val="5"/>
                <c:pt idx="0">
                  <c:v>D1</c:v>
                </c:pt>
                <c:pt idx="1">
                  <c:v>D3</c:v>
                </c:pt>
                <c:pt idx="2">
                  <c:v>D5</c:v>
                </c:pt>
                <c:pt idx="3">
                  <c:v>D8</c:v>
                </c:pt>
                <c:pt idx="4">
                  <c:v>D11</c:v>
                </c:pt>
              </c:strCache>
            </c:strRef>
          </c:cat>
          <c:val>
            <c:numRef>
              <c:f>'Souhrná data'!$D$13:$D$17</c:f>
              <c:numCache>
                <c:formatCode>0.00%</c:formatCode>
                <c:ptCount val="5"/>
                <c:pt idx="0">
                  <c:v>1.8588235294117648</c:v>
                </c:pt>
                <c:pt idx="1">
                  <c:v>1.8461538461538463</c:v>
                </c:pt>
                <c:pt idx="2">
                  <c:v>1.5254237288135593</c:v>
                </c:pt>
                <c:pt idx="3">
                  <c:v>1.5666666666666667</c:v>
                </c:pt>
                <c:pt idx="4">
                  <c:v>1.3888888888888888</c:v>
                </c:pt>
              </c:numCache>
            </c:numRef>
          </c:val>
        </c:ser>
        <c:ser>
          <c:idx val="2"/>
          <c:order val="2"/>
          <c:tx>
            <c:strRef>
              <c:f>'Souhrná data'!$E$12</c:f>
              <c:strCache>
                <c:ptCount val="1"/>
                <c:pt idx="0">
                  <c:v>Ef. Technologická</c:v>
                </c:pt>
              </c:strCache>
            </c:strRef>
          </c:tx>
          <c:invertIfNegative val="0"/>
          <c:cat>
            <c:strRef>
              <c:f>'Souhrná data'!$A$13:$A$17</c:f>
              <c:strCache>
                <c:ptCount val="5"/>
                <c:pt idx="0">
                  <c:v>D1</c:v>
                </c:pt>
                <c:pt idx="1">
                  <c:v>D3</c:v>
                </c:pt>
                <c:pt idx="2">
                  <c:v>D5</c:v>
                </c:pt>
                <c:pt idx="3">
                  <c:v>D8</c:v>
                </c:pt>
                <c:pt idx="4">
                  <c:v>D11</c:v>
                </c:pt>
              </c:strCache>
            </c:strRef>
          </c:cat>
          <c:val>
            <c:numRef>
              <c:f>'Souhrná data'!$E$13:$E$17</c:f>
              <c:numCache>
                <c:formatCode>0.00%</c:formatCode>
                <c:ptCount val="5"/>
                <c:pt idx="0">
                  <c:v>0.97432024169184284</c:v>
                </c:pt>
                <c:pt idx="1">
                  <c:v>0.53264781491002589</c:v>
                </c:pt>
                <c:pt idx="2">
                  <c:v>1</c:v>
                </c:pt>
                <c:pt idx="3">
                  <c:v>1</c:v>
                </c:pt>
                <c:pt idx="4">
                  <c:v>0.92251184834123234</c:v>
                </c:pt>
              </c:numCache>
            </c:numRef>
          </c:val>
        </c:ser>
        <c:ser>
          <c:idx val="3"/>
          <c:order val="3"/>
          <c:tx>
            <c:strRef>
              <c:f>'Souhrná data'!$F$12</c:f>
              <c:strCache>
                <c:ptCount val="1"/>
                <c:pt idx="0">
                  <c:v>Ef. Doby výstavby</c:v>
                </c:pt>
              </c:strCache>
            </c:strRef>
          </c:tx>
          <c:invertIfNegative val="0"/>
          <c:cat>
            <c:strRef>
              <c:f>'Souhrná data'!$A$13:$A$17</c:f>
              <c:strCache>
                <c:ptCount val="5"/>
                <c:pt idx="0">
                  <c:v>D1</c:v>
                </c:pt>
                <c:pt idx="1">
                  <c:v>D3</c:v>
                </c:pt>
                <c:pt idx="2">
                  <c:v>D5</c:v>
                </c:pt>
                <c:pt idx="3">
                  <c:v>D8</c:v>
                </c:pt>
                <c:pt idx="4">
                  <c:v>D11</c:v>
                </c:pt>
              </c:strCache>
            </c:strRef>
          </c:cat>
          <c:val>
            <c:numRef>
              <c:f>'Souhrná data'!$F$13:$F$17</c:f>
              <c:numCache>
                <c:formatCode>0.00%</c:formatCode>
                <c:ptCount val="5"/>
                <c:pt idx="0">
                  <c:v>0.80982166099451303</c:v>
                </c:pt>
                <c:pt idx="1">
                  <c:v>0.82739277942887657</c:v>
                </c:pt>
                <c:pt idx="2">
                  <c:v>0.82486947486722428</c:v>
                </c:pt>
                <c:pt idx="3">
                  <c:v>0.8262117655944009</c:v>
                </c:pt>
                <c:pt idx="4">
                  <c:v>0.80931649866328415</c:v>
                </c:pt>
              </c:numCache>
            </c:numRef>
          </c:val>
        </c:ser>
        <c:ser>
          <c:idx val="4"/>
          <c:order val="4"/>
          <c:tx>
            <c:strRef>
              <c:f>'Souhrná data'!$G$12</c:f>
              <c:strCache>
                <c:ptCount val="1"/>
                <c:pt idx="0">
                  <c:v>Kvalita</c:v>
                </c:pt>
              </c:strCache>
            </c:strRef>
          </c:tx>
          <c:invertIfNegative val="0"/>
          <c:cat>
            <c:strRef>
              <c:f>'Souhrná data'!$A$13:$A$17</c:f>
              <c:strCache>
                <c:ptCount val="5"/>
                <c:pt idx="0">
                  <c:v>D1</c:v>
                </c:pt>
                <c:pt idx="1">
                  <c:v>D3</c:v>
                </c:pt>
                <c:pt idx="2">
                  <c:v>D5</c:v>
                </c:pt>
                <c:pt idx="3">
                  <c:v>D8</c:v>
                </c:pt>
                <c:pt idx="4">
                  <c:v>D11</c:v>
                </c:pt>
              </c:strCache>
            </c:strRef>
          </c:cat>
          <c:val>
            <c:numRef>
              <c:f>'Souhrná data'!$G$13:$G$17</c:f>
              <c:numCache>
                <c:formatCode>0.00%</c:formatCode>
                <c:ptCount val="5"/>
                <c:pt idx="0">
                  <c:v>4.5662100456621002E-2</c:v>
                </c:pt>
                <c:pt idx="1">
                  <c:v>0.3129943502824859</c:v>
                </c:pt>
                <c:pt idx="2">
                  <c:v>0.9418005456198848</c:v>
                </c:pt>
                <c:pt idx="3">
                  <c:v>0.98499693815064304</c:v>
                </c:pt>
                <c:pt idx="4">
                  <c:v>0.95653504744413831</c:v>
                </c:pt>
              </c:numCache>
            </c:numRef>
          </c:val>
        </c:ser>
        <c:ser>
          <c:idx val="5"/>
          <c:order val="5"/>
          <c:tx>
            <c:strRef>
              <c:f>'Souhrná data'!$H$12</c:f>
              <c:strCache>
                <c:ptCount val="1"/>
                <c:pt idx="0">
                  <c:v>Výsledná efektivita</c:v>
                </c:pt>
              </c:strCache>
            </c:strRef>
          </c:tx>
          <c:invertIfNegative val="0"/>
          <c:cat>
            <c:strRef>
              <c:f>'Souhrná data'!$A$13:$A$17</c:f>
              <c:strCache>
                <c:ptCount val="5"/>
                <c:pt idx="0">
                  <c:v>D1</c:v>
                </c:pt>
                <c:pt idx="1">
                  <c:v>D3</c:v>
                </c:pt>
                <c:pt idx="2">
                  <c:v>D5</c:v>
                </c:pt>
                <c:pt idx="3">
                  <c:v>D8</c:v>
                </c:pt>
                <c:pt idx="4">
                  <c:v>D11</c:v>
                </c:pt>
              </c:strCache>
            </c:strRef>
          </c:cat>
          <c:val>
            <c:numRef>
              <c:f>'Souhrná data'!$H$13:$H$17</c:f>
              <c:numCache>
                <c:formatCode>0.00%</c:formatCode>
                <c:ptCount val="5"/>
                <c:pt idx="0">
                  <c:v>0.97767402755846411</c:v>
                </c:pt>
                <c:pt idx="1">
                  <c:v>0.94099873154858638</c:v>
                </c:pt>
                <c:pt idx="2">
                  <c:v>1.0561110100682849</c:v>
                </c:pt>
                <c:pt idx="3">
                  <c:v>1.1164109053082165</c:v>
                </c:pt>
                <c:pt idx="4">
                  <c:v>1.0148893110415556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028544"/>
        <c:axId val="114030080"/>
      </c:barChart>
      <c:catAx>
        <c:axId val="114028544"/>
        <c:scaling>
          <c:orientation val="minMax"/>
        </c:scaling>
        <c:delete val="0"/>
        <c:axPos val="b"/>
        <c:majorTickMark val="out"/>
        <c:minorTickMark val="none"/>
        <c:tickLblPos val="nextTo"/>
        <c:crossAx val="114030080"/>
        <c:crosses val="autoZero"/>
        <c:auto val="1"/>
        <c:lblAlgn val="ctr"/>
        <c:lblOffset val="100"/>
        <c:noMultiLvlLbl val="0"/>
      </c:catAx>
      <c:valAx>
        <c:axId val="11403008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4028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48A8BBB-562D-4FF6-BA3E-807384416582}" type="datetimeFigureOut">
              <a:rPr lang="cs-CZ" smtClean="0"/>
              <a:t>8. 6. 2016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A658954-2067-421F-A568-8952134ABE76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9064" y="2852936"/>
            <a:ext cx="6480048" cy="230124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Efektivita výstavby a provozu dálnic v České republice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804068"/>
          </a:xfrm>
        </p:spPr>
        <p:txBody>
          <a:bodyPr/>
          <a:lstStyle/>
          <a:p>
            <a:r>
              <a:rPr lang="cs-CZ" sz="2000" dirty="0" smtClean="0"/>
              <a:t>Bakalářská práce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7544" y="4725144"/>
            <a:ext cx="6480048" cy="402034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Kamil Stuchlík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05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Doba výstavby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Celková doba výstavby:</a:t>
            </a:r>
          </a:p>
          <a:p>
            <a:pPr lvl="1"/>
            <a:r>
              <a:rPr lang="cs-CZ" sz="2200" dirty="0" smtClean="0"/>
              <a:t>ŘSD</a:t>
            </a:r>
          </a:p>
          <a:p>
            <a:pPr lvl="1"/>
            <a:r>
              <a:rPr lang="cs-CZ" sz="2200" dirty="0" smtClean="0"/>
              <a:t>Jednotlivé úseky</a:t>
            </a:r>
          </a:p>
          <a:p>
            <a:pPr lvl="1"/>
            <a:r>
              <a:rPr lang="cs-CZ" sz="2200" dirty="0" smtClean="0"/>
              <a:t>Poměrně přesná data</a:t>
            </a:r>
          </a:p>
          <a:p>
            <a:endParaRPr lang="cs-CZ" sz="2200" dirty="0" smtClean="0"/>
          </a:p>
          <a:p>
            <a:r>
              <a:rPr lang="cs-CZ" sz="2200" dirty="0" smtClean="0"/>
              <a:t>Odpracovaná doba:</a:t>
            </a:r>
          </a:p>
          <a:p>
            <a:pPr lvl="1"/>
            <a:r>
              <a:rPr lang="cs-CZ" sz="2200" dirty="0" smtClean="0"/>
              <a:t>Neochota ŘSD</a:t>
            </a:r>
          </a:p>
          <a:p>
            <a:pPr lvl="1"/>
            <a:r>
              <a:rPr lang="cs-CZ" sz="2200" dirty="0" smtClean="0"/>
              <a:t>Výpočet na základě právních norem a dat ČSÚ</a:t>
            </a:r>
          </a:p>
          <a:p>
            <a:pPr lvl="1"/>
            <a:r>
              <a:rPr lang="cs-CZ" sz="2200" dirty="0" smtClean="0"/>
              <a:t>Upřesnění záměry ŘSD a vlády ČR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47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</a:t>
            </a:r>
            <a:r>
              <a:rPr lang="cs-CZ" sz="4000" dirty="0" smtClean="0"/>
              <a:t>ýpočet </a:t>
            </a:r>
            <a:r>
              <a:rPr lang="cs-CZ" sz="4000" dirty="0"/>
              <a:t>efektivity délky </a:t>
            </a:r>
            <a:r>
              <a:rPr lang="cs-CZ" sz="4000" dirty="0" smtClean="0"/>
              <a:t>úseku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Měření pomocí mapových portálů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Určení počtu přírodních překážek a obydlených oblastí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54089"/>
            <a:ext cx="5651500" cy="285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190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Výpočet kvality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Doba užívání od data uvedení do provozu</a:t>
            </a:r>
          </a:p>
          <a:p>
            <a:r>
              <a:rPr lang="cs-CZ" sz="2000" dirty="0" smtClean="0"/>
              <a:t>Doba oprav:</a:t>
            </a:r>
          </a:p>
          <a:p>
            <a:pPr lvl="1"/>
            <a:r>
              <a:rPr lang="cs-CZ" sz="2000" dirty="0" smtClean="0"/>
              <a:t>Data ŘSD, výroční správy a archiv</a:t>
            </a:r>
          </a:p>
          <a:p>
            <a:pPr lvl="1"/>
            <a:r>
              <a:rPr lang="cs-CZ" sz="2000" dirty="0" smtClean="0"/>
              <a:t>Archiv zpravodajského tisku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423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Výsledky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Výpočet přes jednotlivé úseky podle dálnic (str. 23-26)</a:t>
            </a:r>
          </a:p>
          <a:p>
            <a:r>
              <a:rPr lang="cs-CZ" sz="2000" dirty="0" smtClean="0"/>
              <a:t>Souhrnné výpočty (str. 27 - 28)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4011831261"/>
              </p:ext>
            </p:extLst>
          </p:nvPr>
        </p:nvGraphicFramePr>
        <p:xfrm>
          <a:off x="899592" y="2492896"/>
          <a:ext cx="756084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33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Výsledky odpovídají realitě</a:t>
            </a:r>
          </a:p>
          <a:p>
            <a:r>
              <a:rPr lang="cs-CZ" dirty="0" smtClean="0"/>
              <a:t>Koeficient je použitelný </a:t>
            </a:r>
            <a:endParaRPr lang="cs-CZ" dirty="0" smtClean="0"/>
          </a:p>
          <a:p>
            <a:r>
              <a:rPr lang="cs-CZ" dirty="0" smtClean="0"/>
              <a:t>Kvalita podkladních dat = zkreslení</a:t>
            </a:r>
          </a:p>
          <a:p>
            <a:r>
              <a:rPr lang="cs-CZ" dirty="0" smtClean="0"/>
              <a:t>Možný rozvoj algoritmu a jeho zpřesnění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0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Děkuji za pozornost!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005064"/>
            <a:ext cx="6480048" cy="444476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sz="2000" dirty="0" smtClean="0"/>
              <a:t>Kamil Stuchlík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6516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Posouzení efektivity výstavby dálnic v ČR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Využívání veřejných financí</a:t>
            </a:r>
          </a:p>
          <a:p>
            <a:endParaRPr lang="cs-CZ" sz="2400" dirty="0" smtClean="0"/>
          </a:p>
          <a:p>
            <a:r>
              <a:rPr lang="cs-CZ" sz="2400" dirty="0" smtClean="0"/>
              <a:t>Způsob realizace výstavby</a:t>
            </a:r>
          </a:p>
          <a:p>
            <a:endParaRPr lang="cs-CZ" sz="2400" dirty="0" smtClean="0"/>
          </a:p>
          <a:p>
            <a:r>
              <a:rPr lang="cs-CZ" sz="2400" dirty="0" smtClean="0"/>
              <a:t>Doba výstavby</a:t>
            </a:r>
          </a:p>
          <a:p>
            <a:endParaRPr lang="cs-CZ" sz="2400" dirty="0" smtClean="0"/>
          </a:p>
          <a:p>
            <a:r>
              <a:rPr lang="cs-CZ" sz="2400" dirty="0" smtClean="0"/>
              <a:t>Volba ideální trasy dálnice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93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Motivace a důvody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Osvětlení procesů realizace dálnice</a:t>
            </a:r>
          </a:p>
          <a:p>
            <a:endParaRPr lang="cs-CZ" sz="2400" dirty="0" smtClean="0"/>
          </a:p>
          <a:p>
            <a:r>
              <a:rPr lang="cs-CZ" sz="2400" dirty="0" smtClean="0"/>
              <a:t>Alternativní metody posouzení efektivity</a:t>
            </a:r>
          </a:p>
          <a:p>
            <a:endParaRPr lang="cs-CZ" sz="2400" dirty="0" smtClean="0"/>
          </a:p>
          <a:p>
            <a:r>
              <a:rPr lang="cs-CZ" sz="2400" dirty="0" smtClean="0"/>
              <a:t>Nezávislý a objektivní koeficient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4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Postup řešení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Co je „efektivita“?</a:t>
            </a:r>
          </a:p>
          <a:p>
            <a:endParaRPr lang="cs-CZ" sz="2400" dirty="0" smtClean="0"/>
          </a:p>
          <a:p>
            <a:r>
              <a:rPr lang="cs-CZ" sz="2400" dirty="0" smtClean="0"/>
              <a:t>Výsledný stav dopravy</a:t>
            </a:r>
          </a:p>
          <a:p>
            <a:endParaRPr lang="cs-CZ" sz="2400" dirty="0" smtClean="0"/>
          </a:p>
          <a:p>
            <a:r>
              <a:rPr lang="cs-CZ" sz="2400" dirty="0" smtClean="0"/>
              <a:t>Proces výstavby</a:t>
            </a:r>
          </a:p>
          <a:p>
            <a:endParaRPr lang="cs-CZ" sz="2400" dirty="0" smtClean="0"/>
          </a:p>
          <a:p>
            <a:r>
              <a:rPr lang="cs-CZ" sz="2400" dirty="0" smtClean="0"/>
              <a:t>Kvalita</a:t>
            </a:r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192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Výsledný stav dopravy</a:t>
            </a:r>
            <a:endParaRPr lang="cs-CZ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2400" dirty="0" smtClean="0"/>
                  <a:t>Zrychlení, vyšší objem, vyšší bezpečnost</a:t>
                </a:r>
              </a:p>
              <a:p>
                <a:r>
                  <a:rPr lang="cs-CZ" sz="2400" dirty="0" smtClean="0"/>
                  <a:t>Zrychlení:</a:t>
                </a:r>
              </a:p>
              <a:p>
                <a:pPr lvl="1"/>
                <a:r>
                  <a:rPr lang="cs-CZ" sz="2400" dirty="0" smtClean="0"/>
                  <a:t>Zkrácení vzdálenosti</a:t>
                </a:r>
              </a:p>
              <a:p>
                <a:pPr lvl="1"/>
                <a:r>
                  <a:rPr lang="cs-CZ" sz="2400" dirty="0" smtClean="0"/>
                  <a:t>Zvýšení průměrné rychlosti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/>
                        <m:t>𝐸𝑓𝑒𝑘𝑡𝑖𝑣𝑖𝑡𝑎</m:t>
                      </m:r>
                      <m:r>
                        <a:rPr lang="cs-CZ" i="1"/>
                        <m:t> </m:t>
                      </m:r>
                      <m:r>
                        <a:rPr lang="cs-CZ" i="1"/>
                        <m:t>𝑣𝑧𝑑</m:t>
                      </m:r>
                      <m:r>
                        <a:rPr lang="cs-CZ" i="1"/>
                        <m:t>á</m:t>
                      </m:r>
                      <m:r>
                        <a:rPr lang="cs-CZ" i="1"/>
                        <m:t>𝑙𝑒𝑛𝑜𝑠𝑡𝑖</m:t>
                      </m:r>
                      <m:r>
                        <a:rPr lang="cs-CZ" i="1"/>
                        <m:t>= </m:t>
                      </m:r>
                      <m:f>
                        <m:fPr>
                          <m:ctrlPr>
                            <a:rPr lang="cs-CZ" i="1"/>
                          </m:ctrlPr>
                        </m:fPr>
                        <m:num>
                          <m:r>
                            <a:rPr lang="cs-CZ" i="1"/>
                            <m:t>𝑃𝑉</m:t>
                          </m:r>
                          <m:r>
                            <a:rPr lang="cs-CZ" i="1"/>
                            <m:t>∗</m:t>
                          </m:r>
                          <m:r>
                            <a:rPr lang="cs-CZ" i="1"/>
                            <m:t>𝑘𝑃</m:t>
                          </m:r>
                        </m:num>
                        <m:den>
                          <m:r>
                            <a:rPr lang="cs-CZ" i="1"/>
                            <m:t>𝑅𝑉</m:t>
                          </m:r>
                          <m:r>
                            <a:rPr lang="cs-CZ" i="1"/>
                            <m:t>∗</m:t>
                          </m:r>
                          <m:r>
                            <a:rPr lang="cs-CZ" i="1"/>
                            <m:t>𝑘𝑅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/>
                        <m:t>𝐸𝑓𝑒𝑘𝑡𝑖𝑣𝑖𝑡𝑎</m:t>
                      </m:r>
                      <m:r>
                        <a:rPr lang="cs-CZ" i="1"/>
                        <m:t> </m:t>
                      </m:r>
                      <m:r>
                        <a:rPr lang="cs-CZ" i="1"/>
                        <m:t>𝑑</m:t>
                      </m:r>
                      <m:r>
                        <a:rPr lang="cs-CZ" i="1"/>
                        <m:t>é</m:t>
                      </m:r>
                      <m:r>
                        <a:rPr lang="cs-CZ" i="1"/>
                        <m:t>𝑙𝑘𝑦</m:t>
                      </m:r>
                      <m:r>
                        <a:rPr lang="cs-CZ" i="1"/>
                        <m:t> ú</m:t>
                      </m:r>
                      <m:r>
                        <a:rPr lang="cs-CZ" i="1"/>
                        <m:t>𝑠𝑒𝑘𝑢</m:t>
                      </m:r>
                      <m:r>
                        <a:rPr lang="cs-CZ" i="1"/>
                        <m:t>= </m:t>
                      </m:r>
                      <m:f>
                        <m:fPr>
                          <m:ctrlPr>
                            <a:rPr lang="cs-CZ" i="1"/>
                          </m:ctrlPr>
                        </m:fPr>
                        <m:num>
                          <m:r>
                            <a:rPr lang="cs-CZ" i="1"/>
                            <m:t>𝐶𝑂</m:t>
                          </m:r>
                        </m:num>
                        <m:den>
                          <m:r>
                            <a:rPr lang="cs-CZ" i="1"/>
                            <m:t>𝐶𝐷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  <a:p>
                <a:pPr marL="457200" lvl="1" indent="0">
                  <a:buNone/>
                </a:pPr>
                <a:endParaRPr lang="cs-CZ" dirty="0" smtClean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9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594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Proces realizace </a:t>
            </a:r>
            <a:r>
              <a:rPr lang="cs-CZ" sz="4000" dirty="0" smtClean="0"/>
              <a:t>dálnice</a:t>
            </a:r>
            <a:endParaRPr lang="cs-CZ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dirty="0" smtClean="0"/>
                  <a:t>Efektivita doby výstavby</a:t>
                </a:r>
              </a:p>
              <a:p>
                <a:r>
                  <a:rPr lang="cs-CZ" sz="2400" dirty="0" smtClean="0"/>
                  <a:t>Odpracovaná doba X Celková doba výstavby</a:t>
                </a:r>
              </a:p>
              <a:p>
                <a:r>
                  <a:rPr lang="cs-CZ" sz="2400" dirty="0" smtClean="0"/>
                  <a:t>Technická efektivita</a:t>
                </a:r>
              </a:p>
              <a:p>
                <a:r>
                  <a:rPr lang="cs-CZ" sz="2400" dirty="0" smtClean="0"/>
                  <a:t>Technologické postupy</a:t>
                </a:r>
              </a:p>
              <a:p>
                <a:r>
                  <a:rPr lang="cs-CZ" sz="2400" dirty="0" smtClean="0"/>
                  <a:t>Zásah vyšší moci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/>
                        <m:t>𝑂𝑑𝑝𝑟𝑎𝑐𝑜𝑣𝑎𝑛</m:t>
                      </m:r>
                      <m:r>
                        <a:rPr lang="cs-CZ" i="1"/>
                        <m:t>á </m:t>
                      </m:r>
                      <m:r>
                        <a:rPr lang="cs-CZ" i="1"/>
                        <m:t>𝑑𝑜𝑏𝑎</m:t>
                      </m:r>
                      <m:r>
                        <a:rPr lang="cs-CZ" i="1"/>
                        <m:t>= </m:t>
                      </m:r>
                      <m:r>
                        <a:rPr lang="cs-CZ" i="1"/>
                        <m:t>𝑝𝑆</m:t>
                      </m:r>
                      <m:r>
                        <a:rPr lang="cs-CZ" i="1"/>
                        <m:t>∗</m:t>
                      </m:r>
                      <m:r>
                        <a:rPr lang="cs-CZ" i="1"/>
                        <m:t>𝑑𝑆</m:t>
                      </m:r>
                      <m:r>
                        <a:rPr lang="cs-CZ" i="1"/>
                        <m:t>∗</m:t>
                      </m:r>
                      <m:r>
                        <a:rPr lang="cs-CZ" i="1"/>
                        <m:t>𝑘𝑇𝑃</m:t>
                      </m:r>
                      <m:r>
                        <a:rPr lang="cs-CZ" i="1"/>
                        <m:t>∗</m:t>
                      </m:r>
                      <m:r>
                        <a:rPr lang="cs-CZ" i="1"/>
                        <m:t>𝑘𝑉𝑀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/>
                        <m:t>𝐸𝑓𝑒𝑘𝑡𝑖𝑣𝑖𝑡𝑎</m:t>
                      </m:r>
                      <m:r>
                        <a:rPr lang="cs-CZ" i="1"/>
                        <m:t> </m:t>
                      </m:r>
                      <m:r>
                        <a:rPr lang="cs-CZ" i="1"/>
                        <m:t>𝑑𝑜𝑏𝑦</m:t>
                      </m:r>
                      <m:r>
                        <a:rPr lang="cs-CZ" i="1"/>
                        <m:t> </m:t>
                      </m:r>
                      <m:r>
                        <a:rPr lang="cs-CZ" i="1"/>
                        <m:t>𝑣</m:t>
                      </m:r>
                      <m:r>
                        <a:rPr lang="cs-CZ" i="1"/>
                        <m:t>ý</m:t>
                      </m:r>
                      <m:r>
                        <a:rPr lang="cs-CZ" i="1"/>
                        <m:t>𝑠𝑡𝑎𝑣𝑏𝑦</m:t>
                      </m:r>
                      <m:r>
                        <a:rPr lang="cs-CZ" i="1"/>
                        <m:t>= </m:t>
                      </m:r>
                      <m:f>
                        <m:fPr>
                          <m:ctrlPr>
                            <a:rPr lang="cs-CZ" i="1"/>
                          </m:ctrlPr>
                        </m:fPr>
                        <m:num>
                          <m:r>
                            <a:rPr lang="cs-CZ" i="1"/>
                            <m:t>𝑂𝐷</m:t>
                          </m:r>
                        </m:num>
                        <m:den>
                          <m:r>
                            <a:rPr lang="cs-CZ" i="1"/>
                            <m:t>𝐷𝑉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9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846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Kvalita</a:t>
            </a:r>
            <a:endParaRPr lang="cs-CZ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dirty="0" smtClean="0"/>
                  <a:t>Čas využívání výsledného produktu</a:t>
                </a:r>
              </a:p>
              <a:p>
                <a:endParaRPr lang="cs-CZ" sz="2400" dirty="0" smtClean="0"/>
              </a:p>
              <a:p>
                <a:r>
                  <a:rPr lang="cs-CZ" sz="2400" dirty="0" smtClean="0"/>
                  <a:t>Čas jeho údržby</a:t>
                </a:r>
              </a:p>
              <a:p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/>
                        <m:t>𝐾𝑣𝑎𝑙𝑖𝑡𝑎</m:t>
                      </m:r>
                      <m:r>
                        <a:rPr lang="cs-CZ" i="1"/>
                        <m:t>=</m:t>
                      </m:r>
                      <m:f>
                        <m:fPr>
                          <m:ctrlPr>
                            <a:rPr lang="cs-CZ" i="1"/>
                          </m:ctrlPr>
                        </m:fPr>
                        <m:num>
                          <m:r>
                            <a:rPr lang="cs-CZ" i="1"/>
                            <m:t>𝐶𝑈</m:t>
                          </m:r>
                          <m:r>
                            <a:rPr lang="cs-CZ" i="1"/>
                            <m:t>−</m:t>
                          </m:r>
                          <m:r>
                            <a:rPr lang="cs-CZ" i="1"/>
                            <m:t>𝑆𝐶𝑂</m:t>
                          </m:r>
                        </m:num>
                        <m:den>
                          <m:r>
                            <a:rPr lang="cs-CZ" i="1"/>
                            <m:t>𝐶𝑈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9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557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Výsledný vzorec</a:t>
            </a:r>
            <a:endParaRPr lang="cs-CZ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931224" cy="4525963"/>
              </a:xfrm>
            </p:spPr>
            <p:txBody>
              <a:bodyPr/>
              <a:lstStyle/>
              <a:p>
                <a:r>
                  <a:rPr lang="cs-CZ" sz="2200" dirty="0" smtClean="0"/>
                  <a:t>Kombinace jednotlivých aspektů efektivity</a:t>
                </a:r>
              </a:p>
              <a:p>
                <a:endParaRPr lang="cs-CZ" sz="2200" dirty="0" smtClean="0"/>
              </a:p>
              <a:p>
                <a:r>
                  <a:rPr lang="cs-CZ" sz="2200" dirty="0" smtClean="0"/>
                  <a:t>Váha významnosti</a:t>
                </a:r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r>
                      <a:rPr lang="cs-CZ" sz="2800" i="1"/>
                      <m:t>𝐸𝑓𝑒𝑘𝑡𝑖𝑣𝑖𝑡𝑎</m:t>
                    </m:r>
                    <m:r>
                      <a:rPr lang="cs-CZ" sz="2800" i="1"/>
                      <m:t> </m:t>
                    </m:r>
                    <m:r>
                      <a:rPr lang="cs-CZ" sz="2800" i="1"/>
                      <m:t>𝑑</m:t>
                    </m:r>
                    <m:r>
                      <a:rPr lang="cs-CZ" sz="2800" i="1"/>
                      <m:t>á</m:t>
                    </m:r>
                    <m:r>
                      <a:rPr lang="cs-CZ" sz="2800" i="1"/>
                      <m:t>𝑙𝑛𝑖𝑐𝑒</m:t>
                    </m:r>
                    <m:r>
                      <a:rPr lang="cs-CZ" sz="2800" i="1"/>
                      <m:t>= </m:t>
                    </m:r>
                    <m:f>
                      <m:fPr>
                        <m:ctrlPr>
                          <a:rPr lang="cs-CZ" sz="2800" i="1"/>
                        </m:ctrlPr>
                      </m:fPr>
                      <m:num>
                        <m:r>
                          <a:rPr lang="cs-CZ" sz="2800" i="1"/>
                          <m:t>𝑎</m:t>
                        </m:r>
                        <m:r>
                          <a:rPr lang="cs-CZ" sz="2800" i="1"/>
                          <m:t>∗</m:t>
                        </m:r>
                        <m:r>
                          <a:rPr lang="cs-CZ" sz="2800" i="1"/>
                          <m:t>𝑒𝑉</m:t>
                        </m:r>
                        <m:r>
                          <a:rPr lang="cs-CZ" sz="2800" i="1"/>
                          <m:t>+</m:t>
                        </m:r>
                        <m:r>
                          <a:rPr lang="cs-CZ" sz="2800" i="1"/>
                          <m:t>𝑏</m:t>
                        </m:r>
                        <m:r>
                          <a:rPr lang="cs-CZ" sz="2800" i="1"/>
                          <m:t>∗</m:t>
                        </m:r>
                        <m:r>
                          <a:rPr lang="cs-CZ" sz="2800" i="1"/>
                          <m:t>𝑒𝐷𝑈</m:t>
                        </m:r>
                        <m:r>
                          <a:rPr lang="cs-CZ" sz="2800" i="1"/>
                          <m:t>+</m:t>
                        </m:r>
                        <m:r>
                          <a:rPr lang="cs-CZ" sz="2800" i="1"/>
                          <m:t>𝑐</m:t>
                        </m:r>
                        <m:r>
                          <a:rPr lang="cs-CZ" sz="2800" i="1"/>
                          <m:t>∗</m:t>
                        </m:r>
                        <m:r>
                          <a:rPr lang="cs-CZ" sz="2800" i="1"/>
                          <m:t>𝑒𝑇</m:t>
                        </m:r>
                        <m:r>
                          <a:rPr lang="cs-CZ" sz="2800" i="1"/>
                          <m:t>+</m:t>
                        </m:r>
                        <m:r>
                          <a:rPr lang="cs-CZ" sz="2800" i="1"/>
                          <m:t>𝑑</m:t>
                        </m:r>
                        <m:r>
                          <a:rPr lang="cs-CZ" sz="2800" i="1"/>
                          <m:t>∗</m:t>
                        </m:r>
                        <m:r>
                          <a:rPr lang="cs-CZ" sz="2800" i="1"/>
                          <m:t>𝑒𝐷𝑉</m:t>
                        </m:r>
                        <m:r>
                          <a:rPr lang="cs-CZ" sz="2800" i="1"/>
                          <m:t>+</m:t>
                        </m:r>
                        <m:r>
                          <a:rPr lang="cs-CZ" sz="2800" i="1"/>
                          <m:t>𝑒</m:t>
                        </m:r>
                        <m:r>
                          <a:rPr lang="cs-CZ" sz="2800" i="1"/>
                          <m:t>∗</m:t>
                        </m:r>
                        <m:r>
                          <a:rPr lang="cs-CZ" sz="2800" i="1"/>
                          <m:t>𝐾</m:t>
                        </m:r>
                      </m:num>
                      <m:den>
                        <m:r>
                          <a:rPr lang="cs-CZ" sz="2800" i="1"/>
                          <m:t>𝑎</m:t>
                        </m:r>
                        <m:r>
                          <a:rPr lang="cs-CZ" sz="2800" i="1"/>
                          <m:t>+</m:t>
                        </m:r>
                        <m:r>
                          <a:rPr lang="cs-CZ" sz="2800" i="1"/>
                          <m:t>𝑏</m:t>
                        </m:r>
                        <m:r>
                          <a:rPr lang="cs-CZ" sz="2800" i="1"/>
                          <m:t>+</m:t>
                        </m:r>
                        <m:r>
                          <a:rPr lang="cs-CZ" sz="2800" i="1"/>
                          <m:t>𝑐</m:t>
                        </m:r>
                        <m:r>
                          <a:rPr lang="cs-CZ" sz="2800" i="1"/>
                          <m:t>+</m:t>
                        </m:r>
                        <m:r>
                          <a:rPr lang="cs-CZ" sz="2800" i="1"/>
                          <m:t>𝑑</m:t>
                        </m:r>
                        <m:r>
                          <a:rPr lang="cs-CZ" sz="2800" i="1"/>
                          <m:t>+</m:t>
                        </m:r>
                        <m:r>
                          <a:rPr lang="cs-CZ" sz="2800" i="1"/>
                          <m:t>𝑒</m:t>
                        </m:r>
                      </m:den>
                    </m:f>
                  </m:oMath>
                </a14:m>
                <a:endParaRPr lang="cs-CZ" sz="2800" dirty="0"/>
              </a:p>
              <a:p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931224" cy="4525963"/>
              </a:xfrm>
              <a:blipFill rotWithShape="1">
                <a:blip r:embed="rId2"/>
                <a:stretch>
                  <a:fillRect t="-6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6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Metodika sběru dat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Zdroje: </a:t>
            </a:r>
          </a:p>
          <a:p>
            <a:pPr lvl="1"/>
            <a:r>
              <a:rPr lang="cs-CZ" sz="2200" dirty="0" smtClean="0"/>
              <a:t>ŘSD</a:t>
            </a:r>
          </a:p>
          <a:p>
            <a:pPr lvl="1"/>
            <a:r>
              <a:rPr lang="cs-CZ" sz="2200" dirty="0" smtClean="0"/>
              <a:t>ČSÚ</a:t>
            </a:r>
            <a:endParaRPr lang="cs-CZ" sz="2200" dirty="0" smtClean="0"/>
          </a:p>
          <a:p>
            <a:pPr lvl="1"/>
            <a:r>
              <a:rPr lang="cs-CZ" sz="2200" dirty="0" smtClean="0"/>
              <a:t>Odborné publikace</a:t>
            </a:r>
          </a:p>
          <a:p>
            <a:pPr lvl="1"/>
            <a:r>
              <a:rPr lang="cs-CZ" sz="2200" dirty="0" smtClean="0"/>
              <a:t>Internet a ostatní</a:t>
            </a:r>
          </a:p>
          <a:p>
            <a:endParaRPr lang="cs-CZ" sz="2200" dirty="0" smtClean="0"/>
          </a:p>
          <a:p>
            <a:r>
              <a:rPr lang="cs-CZ" sz="2200" dirty="0" smtClean="0"/>
              <a:t>Nedostatek </a:t>
            </a:r>
            <a:r>
              <a:rPr lang="cs-CZ" sz="2200" dirty="0"/>
              <a:t>z</a:t>
            </a:r>
            <a:r>
              <a:rPr lang="cs-CZ" sz="2200" dirty="0" smtClean="0"/>
              <a:t>drojů a neochota ŘSD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5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100</TotalTime>
  <Words>332</Words>
  <Application>Microsoft Office PowerPoint</Application>
  <PresentationFormat>Předvádění na obrazovce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Technický</vt:lpstr>
      <vt:lpstr>Efektivita výstavby a provozu dálnic v České republice</vt:lpstr>
      <vt:lpstr>Posouzení efektivity výstavby dálnic v ČR</vt:lpstr>
      <vt:lpstr>Motivace a důvody</vt:lpstr>
      <vt:lpstr>Postup řešení</vt:lpstr>
      <vt:lpstr>Výsledný stav dopravy</vt:lpstr>
      <vt:lpstr>Proces realizace dálnice</vt:lpstr>
      <vt:lpstr>Kvalita</vt:lpstr>
      <vt:lpstr>Výsledný vzorec</vt:lpstr>
      <vt:lpstr>Metodika sběru dat</vt:lpstr>
      <vt:lpstr>Doba výstavby</vt:lpstr>
      <vt:lpstr>Výpočet efektivity délky úseku</vt:lpstr>
      <vt:lpstr>Výpočet kvality</vt:lpstr>
      <vt:lpstr>Výsledky</vt:lpstr>
      <vt:lpstr>Shrnutí 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Efektivita výstavby a provozu dálnic v České republice</dc:title>
  <dc:creator>Windows User</dc:creator>
  <cp:lastModifiedBy>Windows User</cp:lastModifiedBy>
  <cp:revision>10</cp:revision>
  <dcterms:created xsi:type="dcterms:W3CDTF">2016-06-08T18:35:40Z</dcterms:created>
  <dcterms:modified xsi:type="dcterms:W3CDTF">2016-06-08T20:15:57Z</dcterms:modified>
</cp:coreProperties>
</file>