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charts/chart1.xml" ContentType="application/vnd.openxmlformats-officedocument.drawingml.chart+xml"/>
  <Override PartName="/ppt/theme/themeOverride7.xml" ContentType="application/vnd.openxmlformats-officedocument.themeOverride+xml"/>
  <Override PartName="/ppt/charts/chart2.xml" ContentType="application/vnd.openxmlformats-officedocument.drawingml.chart+xml"/>
  <Override PartName="/ppt/theme/themeOverride8.xml" ContentType="application/vnd.openxmlformats-officedocument.themeOverride+xml"/>
  <Override PartName="/ppt/charts/chart3.xml" ContentType="application/vnd.openxmlformats-officedocument.drawingml.chart+xml"/>
  <Override PartName="/ppt/theme/themeOverride9.xml" ContentType="application/vnd.openxmlformats-officedocument.themeOverride+xml"/>
  <Override PartName="/ppt/charts/chart4.xml" ContentType="application/vnd.openxmlformats-officedocument.drawingml.chart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2000" b="1" i="0" u="none" strike="noStrike" kern="1200" baseline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2000" b="1" i="0" u="none" strike="noStrike" kern="1200" baseline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Nejpoužívanější typ časového plánu</a:t>
            </a:r>
            <a:endParaRPr lang="en-US" sz="2000" b="1" i="0" u="none" strike="noStrike" kern="1200" baseline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List1!$A$2:$A$5</c:f>
              <c:strCache>
                <c:ptCount val="4"/>
                <c:pt idx="0">
                  <c:v>Termínová listina 10%</c:v>
                </c:pt>
                <c:pt idx="1">
                  <c:v>Harmonogram 90%</c:v>
                </c:pt>
                <c:pt idx="2">
                  <c:v>Časoprostorový graf 0%</c:v>
                </c:pt>
                <c:pt idx="3">
                  <c:v>Síťový graf 0%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10</c:v>
                </c:pt>
                <c:pt idx="1">
                  <c:v>90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1803648"/>
        <c:axId val="31821824"/>
      </c:barChart>
      <c:catAx>
        <c:axId val="31803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31821824"/>
        <c:crossesAt val="0"/>
        <c:auto val="1"/>
        <c:lblAlgn val="ctr"/>
        <c:lblOffset val="100"/>
        <c:noMultiLvlLbl val="0"/>
      </c:catAx>
      <c:valAx>
        <c:axId val="31821824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3180364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 algn="ctr">
        <a:defRPr lang="cs-CZ" sz="1000" b="0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Nejpřehlednější časový plán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List1!$A$2:$A$4</c:f>
              <c:strCache>
                <c:ptCount val="3"/>
                <c:pt idx="0">
                  <c:v>Termínová listina 10%</c:v>
                </c:pt>
                <c:pt idx="1">
                  <c:v>Harmonogram - Ganttův diagram 60%</c:v>
                </c:pt>
                <c:pt idx="2">
                  <c:v>Harmonogram MS Excel 30%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10</c:v>
                </c:pt>
                <c:pt idx="1">
                  <c:v>60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2653696"/>
        <c:axId val="32655232"/>
      </c:barChart>
      <c:catAx>
        <c:axId val="32653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32655232"/>
        <c:crosses val="autoZero"/>
        <c:auto val="1"/>
        <c:lblAlgn val="ctr"/>
        <c:lblOffset val="100"/>
        <c:noMultiLvlLbl val="0"/>
      </c:catAx>
      <c:valAx>
        <c:axId val="3265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326536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/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6.0346552035518829E-2"/>
          <c:y val="0.17814487312092833"/>
          <c:w val="0.91404698099900206"/>
          <c:h val="0.623197144363549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Nejpoužívanější typ časového plánu pro bytový dům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/>
                      <a:t>0</a:t>
                    </a:r>
                    <a:r>
                      <a:rPr lang="cs-CZ" sz="20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pPr>
                      <a:defRPr sz="2000"/>
                    </a:pPr>
                    <a:r>
                      <a:rPr lang="en-US" sz="2000"/>
                      <a:t>70%</a:t>
                    </a:r>
                    <a:endParaRPr lang="en-US"/>
                  </a:p>
                </c:rich>
              </c:tx>
              <c:numFmt formatCode="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/>
                      <a:t>30</a:t>
                    </a:r>
                    <a:r>
                      <a:rPr lang="cs-CZ" sz="20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List1!$A$2:$A$4</c:f>
              <c:strCache>
                <c:ptCount val="3"/>
                <c:pt idx="0">
                  <c:v>Termínová listina 0 %</c:v>
                </c:pt>
                <c:pt idx="1">
                  <c:v>Harmonogram - Ganttův diagram 70%</c:v>
                </c:pt>
                <c:pt idx="2">
                  <c:v>Harmonogram - MS Excel 30 %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</c:v>
                </c:pt>
                <c:pt idx="1">
                  <c:v>70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775040"/>
        <c:axId val="32693632"/>
      </c:barChart>
      <c:valAx>
        <c:axId val="32693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36775040"/>
        <c:crosses val="autoZero"/>
        <c:crossBetween val="between"/>
      </c:valAx>
      <c:catAx>
        <c:axId val="36775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326936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solidFill>
        <a:srgbClr val="000000"/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Nejpoužívanější typ časového plánu pro halový objekt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List1!$A$2:$A$4</c:f>
              <c:strCache>
                <c:ptCount val="3"/>
                <c:pt idx="0">
                  <c:v>Termínová listina 10 %</c:v>
                </c:pt>
                <c:pt idx="1">
                  <c:v>Harmonogram - Ganttův diagram 60%</c:v>
                </c:pt>
                <c:pt idx="2">
                  <c:v>Harmonogram - MS Excel 30 %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10</c:v>
                </c:pt>
                <c:pt idx="1">
                  <c:v>60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3208320"/>
        <c:axId val="113214208"/>
      </c:barChart>
      <c:catAx>
        <c:axId val="1132083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113214208"/>
        <c:crosses val="autoZero"/>
        <c:auto val="1"/>
        <c:lblAlgn val="ctr"/>
        <c:lblOffset val="100"/>
        <c:noMultiLvlLbl val="0"/>
      </c:catAx>
      <c:valAx>
        <c:axId val="11321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11320832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FA0A4-59F7-4E20-BCF3-46EEFC73AF55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5C4EC-8A86-40E4-84B7-C097DA10E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4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2B6CE-6C7C-4CC2-95CA-F3AF55781087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E4826-6E79-484D-B839-31B257357A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39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E4826-6E79-484D-B839-31B257357AB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7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8717C1-4640-4EC2-A948-9DF30CE2BD03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B25589-2874-4BF5-ACF1-0958CB2CE68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64096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700" cap="none" dirty="0" smtClean="0">
                <a:ln w="12700">
                  <a:noFill/>
                  <a:prstDash val="solid"/>
                </a:ln>
                <a:solidFill>
                  <a:schemeClr val="bg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</a:t>
            </a:r>
            <a:r>
              <a:rPr lang="cs-CZ" sz="2700" cap="none" dirty="0" smtClean="0">
                <a:ln w="12700">
                  <a:noFill/>
                  <a:prstDash val="solid"/>
                </a:ln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5000" b="1" cap="none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rgbClr val="8080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000" b="1" cap="none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rgbClr val="8080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5000" b="1" cap="none" dirty="0">
              <a:ln w="12700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rgbClr val="80808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293096"/>
            <a:ext cx="8640960" cy="2088232"/>
          </a:xfrm>
        </p:spPr>
        <p:txBody>
          <a:bodyPr/>
          <a:lstStyle/>
          <a:p>
            <a:pPr algn="l"/>
            <a:r>
              <a:rPr lang="cs-CZ" sz="2800" dirty="0" smtClean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</a:t>
            </a:r>
            <a:r>
              <a:rPr lang="cs-CZ" sz="28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800" b="1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Zuzana </a:t>
            </a:r>
            <a:r>
              <a:rPr lang="cs-CZ" sz="2800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800" b="1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molíková</a:t>
            </a:r>
          </a:p>
          <a:p>
            <a:pPr algn="l"/>
            <a:r>
              <a:rPr lang="cs-CZ" sz="2800" dirty="0" smtClean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práce:   </a:t>
            </a:r>
            <a:r>
              <a:rPr lang="cs-CZ" sz="2800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Terezie Vondráčková, Ph.D.</a:t>
            </a:r>
          </a:p>
          <a:p>
            <a:pPr algn="l"/>
            <a:r>
              <a:rPr lang="cs-CZ" sz="2800" dirty="0" smtClean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práce:  </a:t>
            </a:r>
            <a:r>
              <a:rPr lang="cs-CZ" sz="2800" b="1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cs-CZ" sz="2800" b="1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Ing. Věra Voštová, CSc.</a:t>
            </a:r>
          </a:p>
          <a:p>
            <a:pPr algn="l"/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138740" y="1268760"/>
            <a:ext cx="6866520" cy="1512168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000" b="1" cap="none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000" b="1" cap="none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000" b="1" cap="none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Časový plán výstavby</a:t>
            </a:r>
            <a:endParaRPr lang="cs-CZ" sz="5000" b="1" cap="none" dirty="0">
              <a:ln w="12700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5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Bytový dům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0488879"/>
              </p:ext>
            </p:extLst>
          </p:nvPr>
        </p:nvGraphicFramePr>
        <p:xfrm>
          <a:off x="386681" y="1844824"/>
          <a:ext cx="837063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3675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Halový objekt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098684"/>
              </p:ext>
            </p:extLst>
          </p:nvPr>
        </p:nvGraphicFramePr>
        <p:xfrm>
          <a:off x="462372" y="1700808"/>
          <a:ext cx="821925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4328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. Závěrečné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shrnutí,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925144"/>
          </a:xfrm>
        </p:spPr>
        <p:txBody>
          <a:bodyPr>
            <a:normAutofit lnSpcReduction="10000"/>
          </a:bodyPr>
          <a:lstStyle/>
          <a:p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Hypotéza č. 1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- Mezi nejpoužívanější typ časového plánu patří harmonogram.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POTVRZENO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Hypotéza č. 2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- Nejpřehlednějším časovým plánem je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Ganttův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diagram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POTVRZENO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Hypotéza č. 3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– Nejméně náročné je zpracování časového plánu pomocí termínové listiny.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VYVRÁCENO</a:t>
            </a:r>
          </a:p>
          <a:p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Bytový dům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– nevhodná termínová listina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, nejvhodnější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Ganttův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diagram</a:t>
            </a:r>
          </a:p>
          <a:p>
            <a:r>
              <a:rPr lang="cs-CZ" sz="2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Halový objekt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– vhodné všechny druhy, nejvíce </a:t>
            </a:r>
            <a:r>
              <a:rPr lang="cs-CZ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Ganttův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diagram</a:t>
            </a:r>
          </a:p>
          <a:p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Cíl práce je splněn</a:t>
            </a:r>
          </a:p>
          <a:p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888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Návrhy a opatření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Ganttův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diagram –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Gantter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Časový plán – MS Excel</a:t>
            </a:r>
          </a:p>
          <a:p>
            <a:pPr>
              <a:lnSpc>
                <a:spcPct val="20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Termínová listina – tabulka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99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Doplňující dotazy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08694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Proč jste volila formu dotazníků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 potvrzení/vyvrácení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stanovených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hypotéz?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Mohla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jste provést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na základě aplikační části vlastní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závěry?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Myslíte si, že10 firem je dostačující pro vytvoření jakéhokoliv obecně platného názoru?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2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0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1. Volba tématu bakalářské práce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2. Cíl práce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3. Zvolené hypotézy + metody sběru dat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4. Vybrané objekty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5. Zvolené způsoby zpracování časového plánu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6. Vyhodnocení vhodnosti časových plánů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Závěrečné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shrnutí, návrhy 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opatření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Odpovědi na otázky od vedoucí práce,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oponenta</a:t>
            </a:r>
          </a:p>
        </p:txBody>
      </p:sp>
    </p:spTree>
    <p:extLst>
      <p:ext uri="{BB962C8B-B14F-4D97-AF65-F5344CB8AC3E}">
        <p14:creationId xmlns:p14="http://schemas.microsoft.com/office/powerpoint/2010/main" val="806266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 Volba tématu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dané téma</a:t>
            </a:r>
          </a:p>
          <a:p>
            <a:pPr>
              <a:lnSpc>
                <a:spcPct val="250000"/>
              </a:lnSpc>
            </a:pP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zkušenost</a:t>
            </a:r>
          </a:p>
          <a:p>
            <a:pPr>
              <a:lnSpc>
                <a:spcPct val="250000"/>
              </a:lnSpc>
            </a:pP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Aktuálnost tématu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09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2. Cíl práce: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916832"/>
            <a:ext cx="8153400" cy="41791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bakalářské práce je na příkladu dvou staveb porovnat různé typy časových plánů a zhodnotit vhodnost časového plánu.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080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3. Zvolené hypotézy + použité metody sběru dat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lnSpcReduction="10000"/>
          </a:bodyPr>
          <a:lstStyle/>
          <a:p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Hypotéza č. 1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- Mezi nejpoužívanější typ časového plánu patří harmonogram. </a:t>
            </a:r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Hypotéza č. 2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- Nejpřehlednějším časovým plánem je </a:t>
            </a:r>
            <a:r>
              <a:rPr 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Ganttův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diagram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Hypotéza č. 3 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– Nejméně náročné je zpracování časového plánu pomocí termínové listiny. </a:t>
            </a:r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 sběru dat:</a:t>
            </a:r>
          </a:p>
          <a:p>
            <a:pPr lvl="1">
              <a:buClrTx/>
              <a:buSzPct val="85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dokumentů</a:t>
            </a:r>
          </a:p>
          <a:p>
            <a:pPr lvl="1">
              <a:buClrTx/>
              <a:buSzPct val="85000"/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0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4. Vybrané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objekty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4935777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Bytový dům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46 m x 17 m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6. NP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Monolitický ŽB skelet</a:t>
            </a:r>
          </a:p>
          <a:p>
            <a:r>
              <a:rPr lang="cs-CZ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Porotherm</a:t>
            </a:r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Heluz</a:t>
            </a:r>
            <a:endParaRPr lang="cs-CZ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4998567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Halový objekt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99,1 m x 62,5 m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Expedice + administrativa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ŽB sloupy + prostorové stěny</a:t>
            </a:r>
          </a:p>
          <a:p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Skládané sendvičové panely</a:t>
            </a:r>
          </a:p>
          <a:p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52866"/>
            <a:ext cx="3960440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833" y="4827984"/>
            <a:ext cx="4205114" cy="1760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9176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5. Zvolené způsoby zpracování časového plánu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997152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Termínová listina </a:t>
            </a:r>
          </a:p>
          <a:p>
            <a:pPr>
              <a:lnSpc>
                <a:spcPct val="300000"/>
              </a:lnSpc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Ganttův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diagram - MS Project </a:t>
            </a:r>
          </a:p>
          <a:p>
            <a:pPr>
              <a:lnSpc>
                <a:spcPct val="30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Časový plán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Microsoft Excel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068" y="3933056"/>
            <a:ext cx="4572000" cy="998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518" y="5373216"/>
            <a:ext cx="1733550" cy="127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44824"/>
            <a:ext cx="4464496" cy="115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801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6. Vyhodnocení vhodnosti plánů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988796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6827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Nejpřehlednější časový plán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4354324"/>
              </p:ext>
            </p:extLst>
          </p:nvPr>
        </p:nvGraphicFramePr>
        <p:xfrm>
          <a:off x="495300" y="1844824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5559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396</Words>
  <Application>Microsoft Office PowerPoint</Application>
  <PresentationFormat>Předvádění na obrazovce (4:3)</PresentationFormat>
  <Paragraphs>85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Medián</vt:lpstr>
      <vt:lpstr>Vysoká škola technická a ekonomická v Českých Budějovicích </vt:lpstr>
      <vt:lpstr>Obsah:</vt:lpstr>
      <vt:lpstr>1. Volba tématu práce</vt:lpstr>
      <vt:lpstr>2. Cíl práce:</vt:lpstr>
      <vt:lpstr>3. Zvolené hypotézy + použité metody sběru dat</vt:lpstr>
      <vt:lpstr>4. Vybrané objekty</vt:lpstr>
      <vt:lpstr>5. Zvolené způsoby zpracování časového plánu</vt:lpstr>
      <vt:lpstr>6. Vyhodnocení vhodnosti plánů</vt:lpstr>
      <vt:lpstr>Nejpřehlednější časový plán</vt:lpstr>
      <vt:lpstr>Bytový dům</vt:lpstr>
      <vt:lpstr>Halový objekt</vt:lpstr>
      <vt:lpstr>7. Závěrečné shrnutí, návrhy a opatření</vt:lpstr>
      <vt:lpstr>Návrhy a opatření</vt:lpstr>
      <vt:lpstr>8. Doplňující dotazy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Časový plán výstavby</dc:title>
  <dc:creator>Zuzka</dc:creator>
  <cp:lastModifiedBy>Zuzka</cp:lastModifiedBy>
  <cp:revision>30</cp:revision>
  <dcterms:created xsi:type="dcterms:W3CDTF">2016-05-31T08:59:39Z</dcterms:created>
  <dcterms:modified xsi:type="dcterms:W3CDTF">2016-06-07T17:53:22Z</dcterms:modified>
</cp:coreProperties>
</file>