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59" r:id="rId6"/>
    <p:sldId id="269" r:id="rId7"/>
    <p:sldId id="260" r:id="rId8"/>
    <p:sldId id="261" r:id="rId9"/>
    <p:sldId id="262" r:id="rId10"/>
    <p:sldId id="274" r:id="rId11"/>
    <p:sldId id="263" r:id="rId12"/>
    <p:sldId id="265" r:id="rId13"/>
    <p:sldId id="271" r:id="rId14"/>
    <p:sldId id="266" r:id="rId15"/>
    <p:sldId id="270" r:id="rId16"/>
    <p:sldId id="272" r:id="rId17"/>
    <p:sldId id="267" r:id="rId18"/>
    <p:sldId id="26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8" autoAdjust="0"/>
    <p:restoredTop sz="94660"/>
  </p:normalViewPr>
  <p:slideViewPr>
    <p:cSldViewPr>
      <p:cViewPr>
        <p:scale>
          <a:sx n="70" d="100"/>
          <a:sy n="70" d="100"/>
        </p:scale>
        <p:origin x="-134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6A842-5D64-4C45-AF3C-2292176FE539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F2EAF-9883-4BCE-A1D7-CCF400BC79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F2EAF-9883-4BCE-A1D7-CCF400BC79D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385C46-B4F1-4B36-AB92-5505349ECA1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735CD9-3E49-421E-9BA4-D3B899C9EE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348880"/>
            <a:ext cx="6840760" cy="1589562"/>
          </a:xfrm>
        </p:spPr>
        <p:txBody>
          <a:bodyPr>
            <a:noAutofit/>
          </a:bodyPr>
          <a:lstStyle/>
          <a:p>
            <a:r>
              <a:rPr lang="cs-CZ" sz="2200" dirty="0" smtClean="0"/>
              <a:t>Architektonická studie a projekt pro stavební povolení rodinného domu, který nabízí vysoký komfort bydlení s nízkými provozními, zejména energetickými náklady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869160"/>
            <a:ext cx="6478488" cy="1371600"/>
          </a:xfrm>
        </p:spPr>
        <p:txBody>
          <a:bodyPr/>
          <a:lstStyle/>
          <a:p>
            <a:r>
              <a:rPr lang="cs-CZ" dirty="0" smtClean="0"/>
              <a:t>Autor bakalářské práce:        Miroslav </a:t>
            </a:r>
            <a:r>
              <a:rPr lang="cs-CZ" dirty="0" err="1" smtClean="0"/>
              <a:t>Skřepský</a:t>
            </a:r>
            <a:endParaRPr lang="cs-CZ" dirty="0" smtClean="0"/>
          </a:p>
          <a:p>
            <a:r>
              <a:rPr lang="cs-CZ" dirty="0" smtClean="0"/>
              <a:t>Vedoucí bakalářské práce:   Ing. Pavlína Charvátová</a:t>
            </a:r>
          </a:p>
          <a:p>
            <a:r>
              <a:rPr lang="cs-CZ" dirty="0" smtClean="0"/>
              <a:t>Oponent bakalářské práce:  Ing. František Boháč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123728" y="476672"/>
            <a:ext cx="5328592" cy="1371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Vysoká škola technická a ekonomická                                                     v Českých</a:t>
            </a:r>
            <a:r>
              <a:rPr lang="cs-CZ" sz="2000" b="1" dirty="0" smtClean="0">
                <a:solidFill>
                  <a:schemeClr val="tx2"/>
                </a:solidFill>
              </a:rPr>
              <a:t> Budějovicích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cs-CZ" sz="2000" b="1" dirty="0" smtClean="0">
                <a:solidFill>
                  <a:schemeClr val="tx2"/>
                </a:solidFill>
              </a:rPr>
              <a:t>Ústav technicko-technologický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23728" y="6165304"/>
            <a:ext cx="6478488" cy="504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Českých Budějovicích</a:t>
            </a:r>
            <a:r>
              <a:rPr lang="cs-CZ" b="1" dirty="0" smtClean="0">
                <a:solidFill>
                  <a:schemeClr val="tx2"/>
                </a:solidFill>
              </a:rPr>
              <a:t>, červen 2016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14001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Architektonické pohledy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7724775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 (</a:t>
            </a:r>
            <a:r>
              <a:rPr lang="cs-CZ" sz="1500" dirty="0" err="1" smtClean="0"/>
              <a:t>AutoCad</a:t>
            </a:r>
            <a:r>
              <a:rPr lang="cs-CZ" sz="1500" dirty="0" smtClean="0"/>
              <a:t>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132856"/>
            <a:ext cx="5636459" cy="450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Materiálové </a:t>
            </a:r>
            <a:r>
              <a:rPr lang="cs-CZ" smtClean="0"/>
              <a:t>a konstrukční řešení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Zemní práce a zakládání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Svislé nosné konstrukce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Vodorovné konstrukce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Střešní konstrukce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Konstrukce balkónů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Okna a dveře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Zpevněné plochy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 (</a:t>
            </a:r>
            <a:r>
              <a:rPr lang="cs-CZ" sz="1500" dirty="0" err="1" smtClean="0"/>
              <a:t>AutoCad</a:t>
            </a:r>
            <a:r>
              <a:rPr lang="cs-CZ" sz="1500" dirty="0" smtClean="0"/>
              <a:t>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Technologická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Vytápění – zdroj tepla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Tepelné čerpadlo </a:t>
            </a:r>
            <a:r>
              <a:rPr lang="cs-CZ" dirty="0" err="1" smtClean="0"/>
              <a:t>Nibe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Princip vzduch/voda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Vnitřní jednotka pro rozvod teplé vody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Nibe</a:t>
            </a:r>
            <a:r>
              <a:rPr lang="cs-CZ" dirty="0" smtClean="0"/>
              <a:t> </a:t>
            </a:r>
            <a:r>
              <a:rPr lang="cs-CZ" dirty="0" err="1" smtClean="0"/>
              <a:t>uplink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Pracovní teplota až -25°C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Kompresor </a:t>
            </a:r>
            <a:r>
              <a:rPr lang="cs-CZ" dirty="0" err="1" smtClean="0"/>
              <a:t>ScrollEvi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2000" dirty="0" smtClean="0"/>
              <a:t>Zdroj obrázku:http://www.</a:t>
            </a:r>
            <a:r>
              <a:rPr lang="cs-CZ" sz="2000" dirty="0" err="1" smtClean="0"/>
              <a:t>nibe.cz</a:t>
            </a:r>
            <a:r>
              <a:rPr lang="cs-CZ" sz="2000" dirty="0" smtClean="0"/>
              <a:t>/</a:t>
            </a:r>
            <a:r>
              <a:rPr lang="cs-CZ" sz="2000" dirty="0" err="1" smtClean="0"/>
              <a:t>cs</a:t>
            </a:r>
            <a:r>
              <a:rPr lang="cs-CZ" sz="2000" dirty="0" smtClean="0"/>
              <a:t>/</a:t>
            </a:r>
            <a:r>
              <a:rPr lang="cs-CZ" sz="2000" dirty="0" err="1" smtClean="0"/>
              <a:t>tepelna</a:t>
            </a:r>
            <a:r>
              <a:rPr lang="cs-CZ" sz="2000" dirty="0" smtClean="0"/>
              <a:t>-</a:t>
            </a:r>
            <a:r>
              <a:rPr lang="cs-CZ" sz="2000" dirty="0" err="1" smtClean="0"/>
              <a:t>cerpadla</a:t>
            </a:r>
            <a:r>
              <a:rPr lang="cs-CZ" sz="2000" dirty="0" smtClean="0"/>
              <a:t>-vzduch-voda/novinka-</a:t>
            </a:r>
            <a:r>
              <a:rPr lang="cs-CZ" sz="2000" dirty="0" err="1" smtClean="0"/>
              <a:t>tepelne</a:t>
            </a:r>
            <a:r>
              <a:rPr lang="cs-CZ" sz="2000" dirty="0" smtClean="0"/>
              <a:t>-</a:t>
            </a:r>
            <a:r>
              <a:rPr lang="cs-CZ" sz="2000" dirty="0" err="1" smtClean="0"/>
              <a:t>cerpadlo</a:t>
            </a:r>
            <a:r>
              <a:rPr lang="cs-CZ" sz="2000" dirty="0" smtClean="0"/>
              <a:t>-</a:t>
            </a:r>
            <a:r>
              <a:rPr lang="cs-CZ" sz="2000" dirty="0" err="1" smtClean="0"/>
              <a:t>nibe</a:t>
            </a:r>
            <a:r>
              <a:rPr lang="cs-CZ" sz="2000" dirty="0" smtClean="0"/>
              <a:t>-f2300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04864"/>
            <a:ext cx="2421632" cy="28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Ohřev TUV </a:t>
            </a:r>
            <a:r>
              <a:rPr lang="cs-CZ" dirty="0" smtClean="0"/>
              <a:t>– </a:t>
            </a:r>
            <a:r>
              <a:rPr lang="cs-CZ" dirty="0" err="1" smtClean="0"/>
              <a:t>přímoohřívač</a:t>
            </a:r>
            <a:r>
              <a:rPr lang="cs-CZ" dirty="0" smtClean="0"/>
              <a:t> o objemu 160l</a:t>
            </a:r>
          </a:p>
          <a:p>
            <a:endParaRPr lang="cs-CZ" dirty="0" smtClean="0"/>
          </a:p>
          <a:p>
            <a:r>
              <a:rPr lang="cs-CZ" u="sng" dirty="0" smtClean="0"/>
              <a:t>Doplňující vytápění </a:t>
            </a:r>
            <a:r>
              <a:rPr lang="cs-CZ" dirty="0" smtClean="0"/>
              <a:t>– krb na palivové dřevo</a:t>
            </a:r>
          </a:p>
          <a:p>
            <a:endParaRPr lang="cs-CZ" dirty="0" smtClean="0"/>
          </a:p>
          <a:p>
            <a:r>
              <a:rPr lang="cs-CZ" u="sng" dirty="0" smtClean="0"/>
              <a:t>Otopná soustava </a:t>
            </a:r>
            <a:r>
              <a:rPr lang="cs-CZ" dirty="0" smtClean="0"/>
              <a:t>– rozvod trubek </a:t>
            </a:r>
            <a:r>
              <a:rPr lang="cs-CZ" dirty="0" err="1" smtClean="0"/>
              <a:t>Revel</a:t>
            </a:r>
            <a:r>
              <a:rPr lang="cs-CZ" dirty="0" smtClean="0"/>
              <a:t>-</a:t>
            </a:r>
            <a:r>
              <a:rPr lang="cs-CZ" dirty="0" err="1" smtClean="0"/>
              <a:t>Pex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err="1" smtClean="0"/>
              <a:t>Fotovoltaické</a:t>
            </a:r>
            <a:r>
              <a:rPr lang="cs-CZ" u="sng" dirty="0" smtClean="0"/>
              <a:t> panely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Monokrystalické články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Výkon 2350Wp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Předpokládaná výroba 2000-3000W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Výsledek posouzení – prostup tepla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785487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Výsledek posouzení – nízkoenergetický dům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772816"/>
            <a:ext cx="864096" cy="416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84784"/>
            <a:ext cx="4968627" cy="470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Veškeré cíle bakalářské práce byly splněny</a:t>
            </a:r>
          </a:p>
          <a:p>
            <a:endParaRPr lang="cs-CZ" sz="2800" dirty="0" smtClean="0"/>
          </a:p>
          <a:p>
            <a:r>
              <a:rPr lang="cs-CZ" sz="2800" dirty="0" smtClean="0"/>
              <a:t>Nízkoenergetický dům, A – Mimořádně úsporná budova</a:t>
            </a:r>
          </a:p>
          <a:p>
            <a:endParaRPr lang="cs-CZ" sz="2800" dirty="0" smtClean="0"/>
          </a:p>
          <a:p>
            <a:r>
              <a:rPr lang="cs-CZ" sz="2800" dirty="0" smtClean="0"/>
              <a:t>Nové poznatky a zkušenosti o nízkoenergetických a pasivních stavbách</a:t>
            </a:r>
          </a:p>
          <a:p>
            <a:endParaRPr lang="cs-CZ" sz="2800" dirty="0" smtClean="0"/>
          </a:p>
          <a:p>
            <a:r>
              <a:rPr lang="cs-CZ" sz="2800" dirty="0" smtClean="0"/>
              <a:t>Osobní perspektiva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800" dirty="0" smtClean="0"/>
              <a:t>Kolik by byly náklady na provoz objektu v Kč za rok?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pl-PL" sz="2800" dirty="0" smtClean="0"/>
          </a:p>
          <a:p>
            <a:endParaRPr lang="pl-PL" sz="2800" dirty="0" smtClean="0"/>
          </a:p>
          <a:p>
            <a:r>
              <a:rPr lang="pl-PL" sz="2800" dirty="0" smtClean="0"/>
              <a:t>Alternativy řešení přerušení tepelných mostů u konzolových konstrukcí?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		Děkuji za pozornost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Motivace a výzkumný problém</a:t>
            </a:r>
          </a:p>
          <a:p>
            <a:r>
              <a:rPr lang="cs-CZ" dirty="0" smtClean="0"/>
              <a:t>Cíl bakalářské práce</a:t>
            </a:r>
          </a:p>
          <a:p>
            <a:r>
              <a:rPr lang="cs-CZ" dirty="0" smtClean="0"/>
              <a:t>Informace o stavebním pozemku</a:t>
            </a:r>
          </a:p>
          <a:p>
            <a:r>
              <a:rPr lang="cs-CZ" dirty="0" smtClean="0"/>
              <a:t>Dispoziční řešení 1.NP a 2.NP</a:t>
            </a:r>
          </a:p>
          <a:p>
            <a:r>
              <a:rPr lang="cs-CZ" dirty="0" smtClean="0"/>
              <a:t>Architektonické pohledy</a:t>
            </a:r>
          </a:p>
          <a:p>
            <a:r>
              <a:rPr lang="cs-CZ" dirty="0" smtClean="0"/>
              <a:t>Materiálové a konstrukční řešení</a:t>
            </a:r>
          </a:p>
          <a:p>
            <a:r>
              <a:rPr lang="cs-CZ" dirty="0" smtClean="0"/>
              <a:t>Technologická zařízení</a:t>
            </a:r>
          </a:p>
          <a:p>
            <a:r>
              <a:rPr lang="cs-CZ" dirty="0" smtClean="0"/>
              <a:t>Výsledek posouzení</a:t>
            </a:r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Doplňující dotazy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Motivace a 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Aktuálnost </a:t>
            </a:r>
          </a:p>
          <a:p>
            <a:r>
              <a:rPr lang="cs-CZ" dirty="0" smtClean="0"/>
              <a:t>Téma, které mě zajímá</a:t>
            </a:r>
          </a:p>
          <a:p>
            <a:r>
              <a:rPr lang="cs-CZ" dirty="0" smtClean="0"/>
              <a:t>Projekt rodinného domu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Zpracování projektové dokumentace pro SP</a:t>
            </a:r>
          </a:p>
          <a:p>
            <a:r>
              <a:rPr lang="cs-CZ" dirty="0" smtClean="0"/>
              <a:t>Komfort bydlení s </a:t>
            </a:r>
            <a:r>
              <a:rPr lang="cs-CZ" smtClean="0"/>
              <a:t>nízkými náklady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Cíle bakalářské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Navrhnout řešení rodinného domu, který bude odpovídat soudobým požadavkům na kvalitní bydlení, originální architektonické řešení a akceptace soudobého životního stylu</a:t>
            </a:r>
          </a:p>
          <a:p>
            <a:r>
              <a:rPr lang="cs-CZ" sz="2800" dirty="0" smtClean="0"/>
              <a:t>Maximální využití kompletního cihlového systému POROTHERM</a:t>
            </a:r>
          </a:p>
          <a:p>
            <a:r>
              <a:rPr lang="cs-CZ" sz="2800" dirty="0" smtClean="0"/>
              <a:t>Zajistit minimální spotřeby energie díky architektuře a konstrukci domu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Informace o stavebním pozemku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Stará Huť, Středočeský kraj</a:t>
            </a:r>
          </a:p>
          <a:p>
            <a:r>
              <a:rPr lang="cs-CZ" sz="2800" dirty="0" smtClean="0"/>
              <a:t>Okraj obce, nová oblast pro výstavbu RD</a:t>
            </a:r>
          </a:p>
          <a:p>
            <a:r>
              <a:rPr lang="cs-CZ" sz="2800" dirty="0" smtClean="0"/>
              <a:t>Parcela katastru nemovitostí</a:t>
            </a:r>
          </a:p>
          <a:p>
            <a:r>
              <a:rPr lang="cs-CZ" sz="2800" dirty="0" smtClean="0"/>
              <a:t>Parcela č. 712/77</a:t>
            </a:r>
          </a:p>
          <a:p>
            <a:r>
              <a:rPr lang="cs-CZ" sz="2800" dirty="0" smtClean="0"/>
              <a:t>Výměra pozemku: 889 m²</a:t>
            </a:r>
          </a:p>
          <a:p>
            <a:r>
              <a:rPr lang="cs-CZ" sz="2800" dirty="0" smtClean="0"/>
              <a:t>Přístupný ze severozápadu a severovýchodu</a:t>
            </a:r>
          </a:p>
          <a:p>
            <a:r>
              <a:rPr lang="cs-CZ" sz="2800" dirty="0" smtClean="0"/>
              <a:t>Rovinatý až mírně svažitý terén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4664"/>
            <a:ext cx="4665692" cy="587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 MAPY:http://</a:t>
            </a:r>
            <a:r>
              <a:rPr lang="cs-CZ" sz="1500" dirty="0" err="1" smtClean="0"/>
              <a:t>sgi.nahlizenidokn.cuzk.cz</a:t>
            </a:r>
            <a:r>
              <a:rPr lang="cs-CZ" sz="1500" dirty="0" smtClean="0"/>
              <a:t>/</a:t>
            </a:r>
            <a:r>
              <a:rPr lang="cs-CZ" sz="1500" dirty="0" err="1" smtClean="0"/>
              <a:t>marushka</a:t>
            </a:r>
            <a:r>
              <a:rPr lang="cs-CZ" sz="2400" dirty="0" smtClean="0"/>
              <a:t>/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Dispoziční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Dvoupodlažní rodinný dům</a:t>
            </a:r>
          </a:p>
          <a:p>
            <a:r>
              <a:rPr lang="cs-CZ" dirty="0" smtClean="0"/>
              <a:t>4 osoby</a:t>
            </a:r>
          </a:p>
          <a:p>
            <a:r>
              <a:rPr lang="cs-CZ" dirty="0" smtClean="0"/>
              <a:t>Obdélníkový tvar domu + dva balkóny</a:t>
            </a:r>
          </a:p>
          <a:p>
            <a:r>
              <a:rPr lang="cs-CZ" dirty="0" smtClean="0"/>
              <a:t>Prosklená část (pod balkónem)</a:t>
            </a:r>
          </a:p>
          <a:p>
            <a:r>
              <a:rPr lang="cs-CZ" dirty="0" smtClean="0"/>
              <a:t>Sedlová střecha</a:t>
            </a:r>
          </a:p>
          <a:p>
            <a:endParaRPr lang="cs-CZ" dirty="0" smtClean="0"/>
          </a:p>
          <a:p>
            <a:r>
              <a:rPr lang="cs-CZ" dirty="0" smtClean="0"/>
              <a:t>Zastavěná plocha: 117,16 m²</a:t>
            </a:r>
          </a:p>
          <a:p>
            <a:r>
              <a:rPr lang="cs-CZ" dirty="0" smtClean="0"/>
              <a:t>Obytná plocha: 103,93 m²</a:t>
            </a:r>
          </a:p>
          <a:p>
            <a:r>
              <a:rPr lang="cs-CZ" dirty="0" smtClean="0"/>
              <a:t>Obestavěný prostor: 1002,89 m</a:t>
            </a:r>
            <a:r>
              <a:rPr lang="cs-CZ" sz="1400" dirty="0" smtClean="0"/>
              <a:t>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Dispoziční řešení 1.NP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54335"/>
            <a:ext cx="4608512" cy="564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 (</a:t>
            </a:r>
            <a:r>
              <a:rPr lang="cs-CZ" sz="1500" dirty="0" err="1" smtClean="0"/>
              <a:t>AutoCad</a:t>
            </a:r>
            <a:r>
              <a:rPr lang="cs-CZ" sz="1500" dirty="0" smtClean="0"/>
              <a:t>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Dispoziční řešení 2.nP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232912"/>
            <a:ext cx="4176464" cy="555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984248"/>
            <a:ext cx="7467600" cy="487375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cs-CZ" sz="24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cs-CZ" sz="1500" dirty="0" smtClean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1500" dirty="0" smtClean="0"/>
              <a:t>ZDROJ: vlastní (</a:t>
            </a:r>
            <a:r>
              <a:rPr lang="cs-CZ" sz="1500" dirty="0" err="1" smtClean="0"/>
              <a:t>AutoCad</a:t>
            </a:r>
            <a:r>
              <a:rPr lang="cs-CZ" sz="1500" dirty="0" smtClean="0"/>
              <a:t>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1588</TotalTime>
  <Words>412</Words>
  <Application>Microsoft Office PowerPoint</Application>
  <PresentationFormat>Předvádění na obrazovce (4:3)</PresentationFormat>
  <Paragraphs>193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Architektonická studie a projekt pro stavební povolení rodinného domu, který nabízí vysoký komfort bydlení s nízkými provozními, zejména energetickými náklady</vt:lpstr>
      <vt:lpstr>Obsah</vt:lpstr>
      <vt:lpstr>Motivace a výzkumný problém</vt:lpstr>
      <vt:lpstr>Cíle bakalářské práce</vt:lpstr>
      <vt:lpstr>Informace o stavebním pozemku</vt:lpstr>
      <vt:lpstr>Snímek 6</vt:lpstr>
      <vt:lpstr>Dispoziční řešení</vt:lpstr>
      <vt:lpstr>Dispoziční řešení 1.NP</vt:lpstr>
      <vt:lpstr>Dispoziční řešení 2.nP</vt:lpstr>
      <vt:lpstr>Architektonické pohledy</vt:lpstr>
      <vt:lpstr>Materiálové a konstrukční řešení</vt:lpstr>
      <vt:lpstr>Technologická zařízení</vt:lpstr>
      <vt:lpstr>Snímek 13</vt:lpstr>
      <vt:lpstr>Výsledek posouzení – prostup tepla</vt:lpstr>
      <vt:lpstr>Výsledek posouzení – nízkoenergetický dům</vt:lpstr>
      <vt:lpstr>Závěr</vt:lpstr>
      <vt:lpstr>Doplňující dotazy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Architektonická studie a projekt pro stavební povolení rodinného domu, který nabízí vysoký komfort bydlení s nízkými provozními, zejména energetickými náklady</dc:title>
  <dc:creator>Míra</dc:creator>
  <cp:lastModifiedBy>Míra</cp:lastModifiedBy>
  <cp:revision>46</cp:revision>
  <dcterms:created xsi:type="dcterms:W3CDTF">2016-06-02T06:58:59Z</dcterms:created>
  <dcterms:modified xsi:type="dcterms:W3CDTF">2016-06-08T17:20:35Z</dcterms:modified>
</cp:coreProperties>
</file>