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1" r:id="rId6"/>
    <p:sldId id="263" r:id="rId7"/>
    <p:sldId id="264" r:id="rId8"/>
    <p:sldId id="265" r:id="rId9"/>
    <p:sldId id="266" r:id="rId10"/>
    <p:sldId id="269" r:id="rId11"/>
    <p:sldId id="267" r:id="rId12"/>
    <p:sldId id="268" r:id="rId13"/>
    <p:sldId id="259" r:id="rId14"/>
    <p:sldId id="26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0544" y="188640"/>
            <a:ext cx="6557392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 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VYSOKÁ ŠKOLA TECHNICKÁ A EKONOMICKÁ </a:t>
            </a:r>
            <a:br>
              <a:rPr lang="cs-CZ" sz="2200" dirty="0">
                <a:latin typeface="Arial" pitchFamily="34" charset="0"/>
                <a:cs typeface="Arial" pitchFamily="34" charset="0"/>
              </a:rPr>
            </a:br>
            <a:r>
              <a:rPr lang="cs-CZ" sz="2200" cap="all" dirty="0">
                <a:latin typeface="Arial" pitchFamily="34" charset="0"/>
                <a:cs typeface="Arial" pitchFamily="34" charset="0"/>
              </a:rPr>
              <a:t>v Českých </a:t>
            </a:r>
            <a:r>
              <a:rPr lang="cs-CZ" sz="2200" cap="all" dirty="0" smtClean="0">
                <a:latin typeface="Arial" pitchFamily="34" charset="0"/>
                <a:cs typeface="Arial" pitchFamily="34" charset="0"/>
              </a:rPr>
              <a:t>Budějovicích</a:t>
            </a:r>
            <a:br>
              <a:rPr lang="cs-CZ" sz="2200" cap="all" dirty="0" smtClean="0">
                <a:latin typeface="Arial" pitchFamily="34" charset="0"/>
                <a:cs typeface="Arial" pitchFamily="34" charset="0"/>
              </a:rPr>
            </a:br>
            <a:r>
              <a:rPr lang="cs-CZ" sz="27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cap="all" dirty="0"/>
              <a:t/>
            </a:r>
            <a:br>
              <a:rPr lang="cs-CZ" cap="all" dirty="0"/>
            </a:br>
            <a:r>
              <a:rPr lang="cs-CZ" sz="2000" dirty="0" smtClean="0">
                <a:effectLst/>
                <a:latin typeface="Arial" pitchFamily="34" charset="0"/>
                <a:cs typeface="Arial" pitchFamily="34" charset="0"/>
              </a:rPr>
              <a:t>Ústav </a:t>
            </a:r>
            <a:r>
              <a:rPr lang="cs-CZ" sz="2000" dirty="0">
                <a:effectLst/>
                <a:latin typeface="Arial" pitchFamily="34" charset="0"/>
                <a:cs typeface="Arial" pitchFamily="34" charset="0"/>
              </a:rPr>
              <a:t>technicko - technologický</a:t>
            </a:r>
            <a:r>
              <a:rPr lang="cs-CZ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cs-CZ" dirty="0">
                <a:effectLst/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  <p:pic>
        <p:nvPicPr>
          <p:cNvPr id="7" name="Picture 3" descr="C:\Users\User\Desktop\Logo3_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6637"/>
            <a:ext cx="1143000" cy="118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59096" y="1988840"/>
            <a:ext cx="7637512" cy="2736304"/>
          </a:xfrm>
          <a:prstGeom prst="rect">
            <a:avLst/>
          </a:prstGeom>
        </p:spPr>
        <p:txBody>
          <a:bodyPr vert="horz" anchor="b">
            <a:normAutofit fontScale="6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7600" dirty="0">
                <a:effectLst/>
                <a:latin typeface="Arial" pitchFamily="34" charset="0"/>
                <a:cs typeface="Arial" pitchFamily="34" charset="0"/>
              </a:rPr>
              <a:t>Dům a poutní místo </a:t>
            </a:r>
            <a:endParaRPr lang="cs-CZ" sz="7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7600" dirty="0" smtClean="0">
                <a:effectLst/>
                <a:latin typeface="Arial" pitchFamily="34" charset="0"/>
                <a:cs typeface="Arial" pitchFamily="34" charset="0"/>
              </a:rPr>
              <a:t>u </a:t>
            </a:r>
            <a:r>
              <a:rPr lang="cs-CZ" sz="7600" dirty="0">
                <a:effectLst/>
                <a:latin typeface="Arial" pitchFamily="34" charset="0"/>
                <a:cs typeface="Arial" pitchFamily="34" charset="0"/>
              </a:rPr>
              <a:t>Anežského kláštera, Praha-Staré Město, František</a:t>
            </a:r>
            <a:r>
              <a:rPr lang="cs-CZ" cap="all" dirty="0" smtClean="0"/>
              <a:t/>
            </a:r>
            <a:br>
              <a:rPr lang="cs-CZ" cap="all" dirty="0" smtClean="0"/>
            </a:b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7477" y="5410795"/>
            <a:ext cx="7158518" cy="1100611"/>
          </a:xfrm>
        </p:spPr>
        <p:txBody>
          <a:bodyPr>
            <a:noAutofit/>
          </a:bodyPr>
          <a:lstStyle/>
          <a:p>
            <a:pPr algn="l"/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Autor bakalářské práce:		Tomáš Mařík</a:t>
            </a:r>
          </a:p>
          <a:p>
            <a:pPr algn="l"/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Vedoucí bakalářské práce:	Ing.  Karolína </a:t>
            </a:r>
            <a:r>
              <a:rPr lang="cs-CZ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Škrlantová</a:t>
            </a: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Oponent bakalářské práce:	</a:t>
            </a:r>
            <a:r>
              <a:rPr lang="cs-CZ" sz="2000" dirty="0" smtClean="0">
                <a:solidFill>
                  <a:schemeClr val="bg1"/>
                </a:solidFill>
              </a:rPr>
              <a:t>Ing. Markéta </a:t>
            </a:r>
            <a:r>
              <a:rPr lang="cs-CZ" sz="2000" dirty="0">
                <a:solidFill>
                  <a:schemeClr val="bg1"/>
                </a:solidFill>
              </a:rPr>
              <a:t>Myslivečková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68344" y="6488668"/>
            <a:ext cx="166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Červen 2016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1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Svislé </a:t>
            </a:r>
            <a:r>
              <a:rPr lang="cs-CZ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konstrukce </a:t>
            </a:r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– zdící systém  </a:t>
            </a:r>
            <a:r>
              <a:rPr lang="cs-CZ" sz="20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Ytong</a:t>
            </a:r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P4-500 </a:t>
            </a:r>
            <a:r>
              <a:rPr lang="cs-CZ" sz="20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tl</a:t>
            </a:r>
            <a:r>
              <a:rPr lang="cs-CZ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. 300mm</a:t>
            </a:r>
            <a:endParaRPr lang="cs-CZ" sz="20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			      	        </a:t>
            </a:r>
            <a:r>
              <a:rPr lang="cs-CZ" sz="20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Ytong</a:t>
            </a:r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P2-500 </a:t>
            </a:r>
            <a:r>
              <a:rPr lang="cs-CZ" sz="20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tl</a:t>
            </a:r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 150mm</a:t>
            </a:r>
          </a:p>
          <a:p>
            <a:pPr marL="109728" indent="0">
              <a:buNone/>
            </a:pPr>
            <a:r>
              <a:rPr lang="cs-CZ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                                              	        AKU </a:t>
            </a:r>
            <a:r>
              <a:rPr lang="cs-CZ" sz="20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Silka</a:t>
            </a:r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S20 – 2000 </a:t>
            </a:r>
            <a:r>
              <a:rPr lang="cs-CZ" sz="20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tl</a:t>
            </a:r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 150mm</a:t>
            </a:r>
          </a:p>
          <a:p>
            <a:pPr marL="109728" indent="0">
              <a:buNone/>
            </a:pPr>
            <a:endParaRPr lang="cs-CZ" sz="20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Zateplení obvodové konstrukce – </a:t>
            </a:r>
            <a:r>
              <a:rPr lang="cs-CZ" sz="20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Multipor</a:t>
            </a:r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TI tl.140mm</a:t>
            </a:r>
            <a:r>
              <a:rPr lang="cs-CZ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		                      </a:t>
            </a:r>
            <a:endParaRPr lang="cs-CZ" sz="20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Vodorovné konstrukce – </a:t>
            </a:r>
            <a:r>
              <a:rPr lang="cs-CZ" sz="20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Spiroll</a:t>
            </a:r>
            <a:r>
              <a:rPr lang="cs-CZ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PPS 250 10+2 </a:t>
            </a:r>
            <a:r>
              <a:rPr lang="cs-CZ" sz="20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tl</a:t>
            </a:r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. 250mm</a:t>
            </a:r>
          </a:p>
          <a:p>
            <a:endParaRPr lang="cs-CZ" sz="20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Zastřešení </a:t>
            </a:r>
            <a:r>
              <a:rPr lang="cs-CZ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–</a:t>
            </a:r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Příhradové vazníky, pálená červená taška </a:t>
            </a:r>
          </a:p>
          <a:p>
            <a:pPr marL="109728" indent="0">
              <a:buNone/>
            </a:pPr>
            <a:r>
              <a:rPr lang="cs-CZ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         	Zelená střecha s nízkou vegetací</a:t>
            </a:r>
          </a:p>
          <a:p>
            <a:pPr marL="109728" indent="0">
              <a:buNone/>
            </a:pPr>
            <a:r>
              <a:rPr lang="cs-CZ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	Ocelová konstrukce s bezpečnostním sklem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066130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Materiálové a konstrukční řešení</a:t>
            </a:r>
            <a:endParaRPr lang="cs-CZ" sz="36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467544" y="1110970"/>
            <a:ext cx="8208912" cy="0"/>
          </a:xfrm>
          <a:prstGeom prst="line">
            <a:avLst/>
          </a:prstGeom>
          <a:ln w="38100" cmpd="sng">
            <a:solidFill>
              <a:srgbClr val="C00000"/>
            </a:solidFill>
          </a:ln>
          <a:effectLst>
            <a:innerShdw dir="12900000">
              <a:schemeClr val="accent1">
                <a:alpha val="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71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066130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Celková situace</a:t>
            </a:r>
            <a:endParaRPr lang="cs-CZ" sz="36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467544" y="1110970"/>
            <a:ext cx="8208912" cy="0"/>
          </a:xfrm>
          <a:prstGeom prst="line">
            <a:avLst/>
          </a:prstGeom>
          <a:ln w="38100" cmpd="sng">
            <a:solidFill>
              <a:srgbClr val="C00000"/>
            </a:solidFill>
          </a:ln>
          <a:effectLst>
            <a:innerShdw dir="12900000">
              <a:schemeClr val="accent1">
                <a:alpha val="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84" y="1196752"/>
            <a:ext cx="6935132" cy="4896544"/>
          </a:xfr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7803715" y="6434161"/>
            <a:ext cx="1314633" cy="4004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pl-PL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Zdroj: Autor</a:t>
            </a:r>
            <a:endParaRPr lang="cs-CZ" sz="1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1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066130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Závěrečné shrnutí</a:t>
            </a:r>
            <a:endParaRPr lang="cs-CZ" sz="36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467544" y="1110970"/>
            <a:ext cx="8208912" cy="0"/>
          </a:xfrm>
          <a:prstGeom prst="line">
            <a:avLst/>
          </a:prstGeom>
          <a:ln w="38100" cmpd="sng">
            <a:solidFill>
              <a:srgbClr val="C00000"/>
            </a:solidFill>
          </a:ln>
          <a:effectLst>
            <a:innerShdw dir="12900000">
              <a:schemeClr val="accent1">
                <a:alpha val="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Tom\Desktop\celkovy 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1"/>
            <a:ext cx="9144000" cy="440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347864" y="5733256"/>
            <a:ext cx="6423170" cy="908720"/>
          </a:xfrm>
        </p:spPr>
        <p:txBody>
          <a:bodyPr>
            <a:norm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Návrh domu a poutního místa u Anežského kláštera</a:t>
            </a:r>
          </a:p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Cíl práce byl splněn</a:t>
            </a:r>
            <a:endParaRPr lang="cs-CZ" sz="18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0" y="5565305"/>
            <a:ext cx="1314633" cy="4004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pl-PL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Zdroj: Autor</a:t>
            </a:r>
            <a:endParaRPr lang="cs-CZ" sz="1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1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Architektonické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požadavky stanovují základní podmínky skladby objektu z hlediska vnitřní dispozice, vztahu k okolí objektu a z hlediska jeho estetického řešení.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jakých skupin se architektonické požadavky dělí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cs-CZ" sz="24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Začlenění stavby do okolí (urbanistické požadavky)</a:t>
            </a:r>
          </a:p>
          <a:p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Provozní požadavky </a:t>
            </a:r>
          </a:p>
          <a:p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Estetické požadavky</a:t>
            </a:r>
          </a:p>
          <a:p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Požadavky památkové péče</a:t>
            </a:r>
            <a:endParaRPr lang="cs-CZ" sz="20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066130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Doplňující otázky</a:t>
            </a:r>
            <a:endParaRPr lang="cs-CZ" sz="36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467544" y="1110970"/>
            <a:ext cx="8208912" cy="0"/>
          </a:xfrm>
          <a:prstGeom prst="line">
            <a:avLst/>
          </a:prstGeom>
          <a:ln w="38100" cmpd="sng">
            <a:solidFill>
              <a:srgbClr val="C00000"/>
            </a:solidFill>
          </a:ln>
          <a:effectLst>
            <a:innerShdw dir="12900000">
              <a:schemeClr val="accent1">
                <a:alpha val="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8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424936" cy="1066130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Děkuji za pozornost</a:t>
            </a:r>
            <a:endParaRPr lang="cs-CZ" sz="5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cs-CZ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Nová stavba v městské památkové rezervaci vedle historické památky</a:t>
            </a:r>
          </a:p>
          <a:p>
            <a:endParaRPr lang="cs-CZ" sz="24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ea typeface="Verdana" pitchFamily="34" charset="0"/>
                <a:cs typeface="Arial" pitchFamily="34" charset="0"/>
              </a:rPr>
              <a:t>Prohloubení znalostí o této části Prahy</a:t>
            </a:r>
          </a:p>
          <a:p>
            <a:pPr marL="109728" indent="0">
              <a:buNone/>
            </a:pPr>
            <a:endParaRPr lang="cs-CZ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Rozsah a náročnost práce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066130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Motivace k řešení daného problému</a:t>
            </a:r>
            <a:endParaRPr lang="cs-CZ" sz="36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467544" y="1110970"/>
            <a:ext cx="8208912" cy="0"/>
          </a:xfrm>
          <a:prstGeom prst="line">
            <a:avLst/>
          </a:prstGeom>
          <a:ln w="38100" cmpd="sng">
            <a:solidFill>
              <a:srgbClr val="C00000"/>
            </a:solidFill>
          </a:ln>
          <a:effectLst>
            <a:innerShdw dir="12900000">
              <a:schemeClr val="accent1">
                <a:alpha val="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55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Návrh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urbanisticky a architektonicky zajímavého komplexu poutnického domu a místa setkávání celoměstského významu na úrovni studie.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Důraz by měl být kladen především na citlivé zasazení tohoto komplexu do kontextu a panoramatu města.</a:t>
            </a: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066130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Cíl práce</a:t>
            </a:r>
            <a:endParaRPr lang="cs-CZ" sz="36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467544" y="1110970"/>
            <a:ext cx="8208912" cy="0"/>
          </a:xfrm>
          <a:prstGeom prst="line">
            <a:avLst/>
          </a:prstGeom>
          <a:ln w="38100" cmpd="sng">
            <a:solidFill>
              <a:srgbClr val="C00000"/>
            </a:solidFill>
          </a:ln>
          <a:effectLst>
            <a:innerShdw dir="12900000">
              <a:schemeClr val="accent1">
                <a:alpha val="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8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Návrh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poutního domu a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poutního místa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v těsné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blízkosti Anežského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kláštera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v Praze</a:t>
            </a:r>
          </a:p>
          <a:p>
            <a:pPr marL="109728" indent="0"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Pozorování, Analýza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AutoCAD 2010, SketchUp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Stavební fyzika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Teplo 2010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066130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Výzkumný problém a metodika práce</a:t>
            </a:r>
            <a:endParaRPr lang="cs-CZ" sz="36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467544" y="1110970"/>
            <a:ext cx="8208912" cy="0"/>
          </a:xfrm>
          <a:prstGeom prst="line">
            <a:avLst/>
          </a:prstGeom>
          <a:ln w="38100" cmpd="sng">
            <a:solidFill>
              <a:srgbClr val="C00000"/>
            </a:solidFill>
          </a:ln>
          <a:effectLst>
            <a:innerShdw dir="12900000">
              <a:schemeClr val="accent1">
                <a:alpha val="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4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570179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Areál poutního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domu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Částečně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zastřešený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uzavřený prostor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Nezastřešený veřejný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prostor</a:t>
            </a:r>
            <a:endParaRPr lang="cs-CZ" sz="20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066130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Úvod do problému</a:t>
            </a:r>
            <a:endParaRPr lang="cs-CZ" sz="36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467544" y="1110970"/>
            <a:ext cx="8208912" cy="0"/>
          </a:xfrm>
          <a:prstGeom prst="line">
            <a:avLst/>
          </a:prstGeom>
          <a:ln w="38100" cmpd="sng">
            <a:solidFill>
              <a:srgbClr val="C00000"/>
            </a:solidFill>
          </a:ln>
          <a:effectLst>
            <a:innerShdw dir="12900000">
              <a:schemeClr val="accent1">
                <a:alpha val="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Tom\Desktop\BAP\obrazky\celkovy pohled do zadani uprave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255420" cy="337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267744" y="5932778"/>
            <a:ext cx="4991122" cy="400415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pl-PL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Zdroj: Upraveno </a:t>
            </a:r>
            <a:r>
              <a:rPr lang="pl-PL" sz="1400" dirty="0">
                <a:latin typeface="Arial" pitchFamily="34" charset="0"/>
                <a:ea typeface="Verdana" pitchFamily="34" charset="0"/>
                <a:cs typeface="Arial" pitchFamily="34" charset="0"/>
              </a:rPr>
              <a:t>autorem z Google maps. [online]. [cit. 2016-03-03]. Dostupné z: https://maps.google.cz/</a:t>
            </a:r>
            <a:endParaRPr lang="cs-CZ" sz="1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3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790148" cy="1299599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Třípodlažní budova I pro ubytování</a:t>
            </a:r>
          </a:p>
          <a:p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Jednopodlažní budova II pro potřeby hostů i veřejnosti</a:t>
            </a:r>
          </a:p>
          <a:p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Částečně zastřešený uzavřený venkovní areál</a:t>
            </a:r>
            <a:endParaRPr lang="cs-CZ" sz="20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066130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Řešení poutního domu</a:t>
            </a:r>
            <a:endParaRPr lang="cs-CZ" sz="36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467544" y="1110970"/>
            <a:ext cx="8208912" cy="0"/>
          </a:xfrm>
          <a:prstGeom prst="line">
            <a:avLst/>
          </a:prstGeom>
          <a:ln w="38100" cmpd="sng">
            <a:solidFill>
              <a:srgbClr val="C00000"/>
            </a:solidFill>
          </a:ln>
          <a:effectLst>
            <a:innerShdw dir="12900000">
              <a:schemeClr val="accent1">
                <a:alpha val="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Tom\Desktop\model dom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580620" cy="37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173691" y="6126855"/>
            <a:ext cx="1314633" cy="4004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pl-PL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Zdroj: Autor</a:t>
            </a:r>
            <a:endParaRPr lang="cs-CZ" sz="1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066130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Půdorys budovy I, 1. NP</a:t>
            </a:r>
            <a:endParaRPr lang="cs-CZ" sz="36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467544" y="1110970"/>
            <a:ext cx="8208912" cy="0"/>
          </a:xfrm>
          <a:prstGeom prst="line">
            <a:avLst/>
          </a:prstGeom>
          <a:ln w="38100" cmpd="sng">
            <a:solidFill>
              <a:srgbClr val="C00000"/>
            </a:solidFill>
          </a:ln>
          <a:effectLst>
            <a:innerShdw dir="12900000">
              <a:schemeClr val="accent1">
                <a:alpha val="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obsah 2"/>
          <p:cNvSpPr txBox="1">
            <a:spLocks/>
          </p:cNvSpPr>
          <p:nvPr/>
        </p:nvSpPr>
        <p:spPr>
          <a:xfrm>
            <a:off x="7803715" y="6434161"/>
            <a:ext cx="1314633" cy="4004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pl-PL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Zdroj: Autor</a:t>
            </a:r>
            <a:endParaRPr lang="cs-CZ" sz="1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86" y="1196752"/>
            <a:ext cx="7721670" cy="4829928"/>
          </a:xfrm>
        </p:spPr>
      </p:pic>
    </p:spTree>
    <p:extLst>
      <p:ext uri="{BB962C8B-B14F-4D97-AF65-F5344CB8AC3E}">
        <p14:creationId xmlns:p14="http://schemas.microsoft.com/office/powerpoint/2010/main" val="5120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066130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Půdorys budovy I, 2. NP</a:t>
            </a:r>
            <a:endParaRPr lang="cs-CZ" sz="36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467544" y="1110970"/>
            <a:ext cx="8208912" cy="0"/>
          </a:xfrm>
          <a:prstGeom prst="line">
            <a:avLst/>
          </a:prstGeom>
          <a:ln w="38100" cmpd="sng">
            <a:solidFill>
              <a:srgbClr val="C00000"/>
            </a:solidFill>
          </a:ln>
          <a:effectLst>
            <a:innerShdw dir="12900000">
              <a:schemeClr val="accent1">
                <a:alpha val="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7545038" cy="3954786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862" y="1597834"/>
            <a:ext cx="1656138" cy="1932063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7803715" y="6434161"/>
            <a:ext cx="1314633" cy="4004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pl-PL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Zdroj: Autor</a:t>
            </a:r>
            <a:endParaRPr lang="cs-CZ" sz="1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066130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Půdorys </a:t>
            </a:r>
            <a:r>
              <a:rPr lang="cs-CZ" sz="3600" dirty="0">
                <a:latin typeface="Arial" pitchFamily="34" charset="0"/>
                <a:ea typeface="Verdana" pitchFamily="34" charset="0"/>
                <a:cs typeface="Arial" pitchFamily="34" charset="0"/>
              </a:rPr>
              <a:t>b</a:t>
            </a:r>
            <a:r>
              <a:rPr lang="cs-CZ" sz="3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udovy II, 1. NP</a:t>
            </a:r>
            <a:endParaRPr lang="cs-CZ" sz="36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467544" y="1110970"/>
            <a:ext cx="8208912" cy="0"/>
          </a:xfrm>
          <a:prstGeom prst="line">
            <a:avLst/>
          </a:prstGeom>
          <a:ln w="38100" cmpd="sng">
            <a:solidFill>
              <a:srgbClr val="C00000"/>
            </a:solidFill>
          </a:ln>
          <a:effectLst>
            <a:innerShdw dir="12900000">
              <a:schemeClr val="accent1">
                <a:alpha val="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7" y="1268760"/>
            <a:ext cx="7232015" cy="4621332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12" y="1528807"/>
            <a:ext cx="1555688" cy="1307399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7803715" y="6434161"/>
            <a:ext cx="1314633" cy="4004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pl-PL" sz="1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Zdroj: Autor</a:t>
            </a:r>
            <a:endParaRPr lang="cs-CZ" sz="1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1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251</Words>
  <Application>Microsoft Office PowerPoint</Application>
  <PresentationFormat>Předvádění na obrazovce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Shluk</vt:lpstr>
      <vt:lpstr> VYSOKÁ ŠKOLA TECHNICKÁ A EKONOMICKÁ  v Českých Budějovicích   Ústav technicko - technologický </vt:lpstr>
      <vt:lpstr>Motivace k řešení daného problému</vt:lpstr>
      <vt:lpstr>Cíl práce</vt:lpstr>
      <vt:lpstr>Výzkumný problém a metodika práce</vt:lpstr>
      <vt:lpstr>Úvod do problému</vt:lpstr>
      <vt:lpstr>Řešení poutního domu</vt:lpstr>
      <vt:lpstr>Půdorys budovy I, 1. NP</vt:lpstr>
      <vt:lpstr>Půdorys budovy I, 2. NP</vt:lpstr>
      <vt:lpstr>Půdorys budovy II, 1. NP</vt:lpstr>
      <vt:lpstr>Materiálové a konstrukční řešení</vt:lpstr>
      <vt:lpstr>Celková situace</vt:lpstr>
      <vt:lpstr>Závěrečné shrnutí</vt:lpstr>
      <vt:lpstr>Doplňující otázky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</dc:creator>
  <cp:lastModifiedBy>Tom</cp:lastModifiedBy>
  <cp:revision>50</cp:revision>
  <dcterms:created xsi:type="dcterms:W3CDTF">2016-06-01T19:19:46Z</dcterms:created>
  <dcterms:modified xsi:type="dcterms:W3CDTF">2016-06-07T14:18:12Z</dcterms:modified>
</cp:coreProperties>
</file>