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4" r:id="rId3"/>
    <p:sldId id="269" r:id="rId4"/>
    <p:sldId id="266" r:id="rId5"/>
    <p:sldId id="268" r:id="rId6"/>
    <p:sldId id="263" r:id="rId7"/>
    <p:sldId id="257" r:id="rId8"/>
    <p:sldId id="270" r:id="rId9"/>
    <p:sldId id="271" r:id="rId10"/>
    <p:sldId id="261" r:id="rId11"/>
    <p:sldId id="258" r:id="rId12"/>
    <p:sldId id="260" r:id="rId13"/>
    <p:sldId id="25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1" autoAdjust="0"/>
    <p:restoredTop sz="94602" autoAdjust="0"/>
  </p:normalViewPr>
  <p:slideViewPr>
    <p:cSldViewPr>
      <p:cViewPr varScale="1">
        <p:scale>
          <a:sx n="88" d="100"/>
          <a:sy n="88" d="100"/>
        </p:scale>
        <p:origin x="-14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1" d="100"/>
          <a:sy n="71" d="100"/>
        </p:scale>
        <p:origin x="-247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2634-B6B1-46B4-8D81-8190377EC8BE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1D305-985C-41C2-B264-EAF3167465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260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33480-00A4-4A66-8E49-7D67C6DA0A1D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C67CB-3C61-423B-8683-1F1E6C15B4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204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50000"/>
                  <a:lumOff val="50000"/>
                </a:schemeClr>
              </a:gs>
              <a:gs pos="100000">
                <a:schemeClr val="accent1">
                  <a:lumMod val="0"/>
                  <a:lumOff val="10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8469-9309-44AE-ADFD-9B2D9A3ABC04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3B72-0BFC-4CDF-AC86-65D6F93205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8469-9309-44AE-ADFD-9B2D9A3ABC04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3B72-0BFC-4CDF-AC86-65D6F93205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8469-9309-44AE-ADFD-9B2D9A3ABC04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3B72-0BFC-4CDF-AC86-65D6F93205F2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8469-9309-44AE-ADFD-9B2D9A3ABC04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3B72-0BFC-4CDF-AC86-65D6F93205F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alpha val="80000"/>
                  <a:lumMod val="89000"/>
                  <a:lumOff val="11000"/>
                </a:schemeClr>
              </a:gs>
              <a:gs pos="100000">
                <a:schemeClr val="accent1">
                  <a:lumMod val="0"/>
                  <a:lumOff val="10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8469-9309-44AE-ADFD-9B2D9A3ABC04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3B72-0BFC-4CDF-AC86-65D6F93205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8469-9309-44AE-ADFD-9B2D9A3ABC04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3B72-0BFC-4CDF-AC86-65D6F93205F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8469-9309-44AE-ADFD-9B2D9A3ABC04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3B72-0BFC-4CDF-AC86-65D6F93205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8469-9309-44AE-ADFD-9B2D9A3ABC04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3B72-0BFC-4CDF-AC86-65D6F93205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8469-9309-44AE-ADFD-9B2D9A3ABC04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3B72-0BFC-4CDF-AC86-65D6F93205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8469-9309-44AE-ADFD-9B2D9A3ABC04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3B72-0BFC-4CDF-AC86-65D6F93205F2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8469-9309-44AE-ADFD-9B2D9A3ABC04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3B72-0BFC-4CDF-AC86-65D6F93205F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 flip="none" rotWithShape="1">
            <a:gsLst>
              <a:gs pos="0">
                <a:schemeClr val="accent1">
                  <a:lumMod val="75000"/>
                  <a:alpha val="35000"/>
                </a:schemeClr>
              </a:gs>
              <a:gs pos="33000">
                <a:schemeClr val="accent1">
                  <a:lumMod val="40000"/>
                  <a:lumOff val="60000"/>
                  <a:alpha val="28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4F18469-9309-44AE-ADFD-9B2D9A3ABC04}" type="datetimeFigureOut">
              <a:rPr lang="cs-CZ" smtClean="0"/>
              <a:t>7. 6. 2016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84D3B72-0BFC-4CDF-AC86-65D6F93205F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848872" cy="2428179"/>
          </a:xfrm>
        </p:spPr>
        <p:txBody>
          <a:bodyPr/>
          <a:lstStyle/>
          <a:p>
            <a:r>
              <a:rPr lang="cs-CZ" dirty="0" smtClean="0"/>
              <a:t>Autor: Miroslav Lopour</a:t>
            </a:r>
          </a:p>
          <a:p>
            <a:r>
              <a:rPr lang="cs-CZ" dirty="0" smtClean="0"/>
              <a:t>Vedoucí práce: Ing. Vladimír Nývlt, MBA</a:t>
            </a:r>
          </a:p>
          <a:p>
            <a:r>
              <a:rPr lang="cs-CZ" dirty="0" smtClean="0"/>
              <a:t>Oponent práce:</a:t>
            </a:r>
            <a:r>
              <a:rPr lang="cs-CZ" b="1" dirty="0" smtClean="0"/>
              <a:t> </a:t>
            </a:r>
            <a:r>
              <a:rPr lang="cs-CZ" dirty="0" smtClean="0"/>
              <a:t>Ing. Štěpánka Tomanová</a:t>
            </a:r>
          </a:p>
          <a:p>
            <a:endParaRPr lang="cs-CZ" dirty="0" smtClean="0"/>
          </a:p>
          <a:p>
            <a:r>
              <a:rPr lang="cs-CZ" dirty="0" smtClean="0"/>
              <a:t>				          Květen 2016</a:t>
            </a:r>
            <a:endParaRPr lang="cs-CZ" dirty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467544" y="2132856"/>
            <a:ext cx="8352928" cy="1564084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300000"/>
              </a:lnSpc>
            </a:pPr>
            <a:r>
              <a:rPr lang="cs-CZ" sz="3200" b="1" dirty="0" smtClean="0">
                <a:solidFill>
                  <a:schemeClr val="tx2">
                    <a:lumMod val="75000"/>
                  </a:schemeClr>
                </a:solidFill>
              </a:rPr>
              <a:t>BIM - </a:t>
            </a:r>
            <a:r>
              <a:rPr lang="cs-CZ" sz="3200" b="1" dirty="0" err="1" smtClean="0">
                <a:solidFill>
                  <a:schemeClr val="tx2">
                    <a:lumMod val="75000"/>
                  </a:schemeClr>
                </a:solidFill>
              </a:rPr>
              <a:t>Building</a:t>
            </a:r>
            <a:r>
              <a:rPr lang="cs-CZ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3200" b="1" dirty="0" err="1" smtClean="0">
                <a:solidFill>
                  <a:schemeClr val="tx2">
                    <a:lumMod val="75000"/>
                  </a:schemeClr>
                </a:solidFill>
              </a:rPr>
              <a:t>Information</a:t>
            </a:r>
            <a:r>
              <a:rPr lang="cs-CZ" sz="3200" b="1" dirty="0" smtClean="0">
                <a:solidFill>
                  <a:schemeClr val="tx2">
                    <a:lumMod val="75000"/>
                  </a:schemeClr>
                </a:solidFill>
              </a:rPr>
              <a:t> Modeling</a:t>
            </a:r>
            <a:endParaRPr lang="cs-CZ" sz="3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251520" y="260649"/>
            <a:ext cx="864096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400" dirty="0">
                <a:solidFill>
                  <a:schemeClr val="tx2">
                    <a:lumMod val="75000"/>
                  </a:schemeClr>
                </a:solidFill>
              </a:rPr>
              <a:t>Vysoká škola technická a ekonomická v Českých </a:t>
            </a:r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Budějovicích</a:t>
            </a: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Ústav 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technicko-technologický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88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3563888" y="3068960"/>
            <a:ext cx="5134658" cy="3312368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1" y="1700808"/>
            <a:ext cx="8352928" cy="5040559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b="1" dirty="0" smtClean="0"/>
              <a:t>Návrhy opatření</a:t>
            </a:r>
          </a:p>
          <a:p>
            <a:pPr lvl="1"/>
            <a:r>
              <a:rPr lang="cs-CZ" dirty="0" smtClean="0"/>
              <a:t>Cloud </a:t>
            </a:r>
            <a:r>
              <a:rPr lang="cs-CZ" dirty="0"/>
              <a:t>a širokopásmové připojení</a:t>
            </a:r>
          </a:p>
          <a:p>
            <a:pPr lvl="1"/>
            <a:r>
              <a:rPr lang="cs-CZ" dirty="0"/>
              <a:t>Vzdělávání v </a:t>
            </a:r>
            <a:r>
              <a:rPr lang="cs-CZ" dirty="0" smtClean="0"/>
              <a:t>institucích</a:t>
            </a:r>
          </a:p>
          <a:p>
            <a:pPr lvl="1"/>
            <a:r>
              <a:rPr lang="cs-CZ" dirty="0" smtClean="0"/>
              <a:t>Automatizace činnosti</a:t>
            </a:r>
            <a:endParaRPr lang="cs-CZ" dirty="0"/>
          </a:p>
          <a:p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29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636913"/>
            <a:ext cx="8568951" cy="3489250"/>
          </a:xfrm>
        </p:spPr>
        <p:txBody>
          <a:bodyPr>
            <a:normAutofit/>
          </a:bodyPr>
          <a:lstStyle/>
          <a:p>
            <a:r>
              <a:rPr lang="cs-CZ" b="1" dirty="0" smtClean="0"/>
              <a:t>Vedoucí </a:t>
            </a:r>
            <a:r>
              <a:rPr lang="cs-CZ" b="1" dirty="0" smtClean="0"/>
              <a:t>práce</a:t>
            </a:r>
            <a:endParaRPr lang="cs-CZ" b="1" dirty="0" smtClean="0"/>
          </a:p>
          <a:p>
            <a:pPr lvl="1"/>
            <a:r>
              <a:rPr lang="cs-CZ" sz="2000" dirty="0" smtClean="0"/>
              <a:t>Jak </a:t>
            </a:r>
            <a:r>
              <a:rPr lang="cs-CZ" sz="2000" dirty="0"/>
              <a:t>k problematice BIM přistupují v současné době jednotlivé složky </a:t>
            </a:r>
            <a:r>
              <a:rPr lang="cs-CZ" sz="2000" dirty="0" smtClean="0"/>
              <a:t>procesu výstavby?</a:t>
            </a:r>
          </a:p>
          <a:p>
            <a:pPr lvl="1"/>
            <a:r>
              <a:rPr lang="cs-CZ" sz="2000" dirty="0"/>
              <a:t>Je současná technologie (zejména software) schopná bezezbytku naplnit cíle </a:t>
            </a:r>
            <a:r>
              <a:rPr lang="cs-CZ" sz="2000" dirty="0" err="1"/>
              <a:t>BIMu</a:t>
            </a:r>
            <a:r>
              <a:rPr lang="cs-CZ" sz="2000" dirty="0"/>
              <a:t>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10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564905"/>
            <a:ext cx="8568952" cy="3312368"/>
          </a:xfrm>
        </p:spPr>
        <p:txBody>
          <a:bodyPr>
            <a:normAutofit/>
          </a:bodyPr>
          <a:lstStyle/>
          <a:p>
            <a:r>
              <a:rPr lang="cs-CZ" b="1" dirty="0" smtClean="0"/>
              <a:t>Oponent</a:t>
            </a:r>
            <a:endParaRPr lang="cs-CZ" dirty="0" smtClean="0"/>
          </a:p>
          <a:p>
            <a:pPr lvl="1"/>
            <a:r>
              <a:rPr lang="cs-CZ" dirty="0"/>
              <a:t>Jakou asi část celkových nákladů po dobu životního cyklu stavby tvoří </a:t>
            </a:r>
            <a:r>
              <a:rPr lang="cs-CZ" dirty="0" smtClean="0"/>
              <a:t>provozní náklady?</a:t>
            </a:r>
          </a:p>
          <a:p>
            <a:pPr lvl="1"/>
            <a:r>
              <a:rPr lang="cs-CZ" dirty="0" smtClean="0"/>
              <a:t>Vlastní atributy dat, jejich  potřebnost a využití následnými účastníky ? </a:t>
            </a:r>
          </a:p>
          <a:p>
            <a:pPr lvl="1"/>
            <a:r>
              <a:rPr lang="cs-CZ" dirty="0" smtClean="0"/>
              <a:t>Sociální vs. technický faktor?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51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37208" y="6027385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900" dirty="0" smtClean="0"/>
              <a:t>Autodesk</a:t>
            </a:r>
            <a:r>
              <a:rPr lang="cs-CZ" sz="900" baseline="30000" dirty="0" smtClean="0"/>
              <a:t>®,</a:t>
            </a:r>
            <a:r>
              <a:rPr lang="cs-CZ" sz="900" dirty="0"/>
              <a:t> AutoCAD</a:t>
            </a:r>
            <a:r>
              <a:rPr lang="cs-CZ" sz="900" baseline="30000" dirty="0"/>
              <a:t>®</a:t>
            </a:r>
            <a:r>
              <a:rPr lang="cs-CZ" sz="900" dirty="0"/>
              <a:t>, Revit</a:t>
            </a:r>
            <a:r>
              <a:rPr lang="cs-CZ" sz="900" baseline="30000" dirty="0" smtClean="0"/>
              <a:t>®</a:t>
            </a:r>
            <a:r>
              <a:rPr lang="cs-CZ" sz="900" dirty="0" smtClean="0"/>
              <a:t> jsou registrované obchodní značky společnosti Autodesk</a:t>
            </a:r>
            <a:r>
              <a:rPr lang="cs-CZ" sz="900" dirty="0"/>
              <a:t>, </a:t>
            </a:r>
            <a:r>
              <a:rPr lang="cs-CZ" sz="900" dirty="0" smtClean="0"/>
              <a:t>Inc.</a:t>
            </a:r>
          </a:p>
          <a:p>
            <a:pPr algn="r"/>
            <a:r>
              <a:rPr lang="cs-CZ" sz="900" dirty="0" smtClean="0"/>
              <a:t>GRAPHISOFT®, ArchiCAD®, jsou registrované obchodní značky společnosti GRAPHISOFT SE.</a:t>
            </a:r>
          </a:p>
          <a:p>
            <a:pPr algn="r"/>
            <a:r>
              <a:rPr lang="cs-CZ" sz="900" dirty="0"/>
              <a:t>buildingSMART</a:t>
            </a:r>
            <a:r>
              <a:rPr lang="cs-CZ" sz="900" baseline="30000" dirty="0"/>
              <a:t>®</a:t>
            </a:r>
            <a:r>
              <a:rPr lang="cs-CZ" sz="900" dirty="0"/>
              <a:t> and the buildingSMART logo are registered trademarks of buildingSMART International Ltd.</a:t>
            </a:r>
          </a:p>
          <a:p>
            <a:pPr algn="r"/>
            <a:r>
              <a:rPr lang="cs-CZ" sz="900" dirty="0"/>
              <a:t>Všechny ostatní obchodní značky, názvy výrobků nebo ochranné známky patři jejich příslušným držitelům</a:t>
            </a:r>
          </a:p>
        </p:txBody>
      </p:sp>
    </p:spTree>
    <p:extLst>
      <p:ext uri="{BB962C8B-B14F-4D97-AF65-F5344CB8AC3E}">
        <p14:creationId xmlns:p14="http://schemas.microsoft.com/office/powerpoint/2010/main" val="36087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348880"/>
            <a:ext cx="8568951" cy="4176464"/>
          </a:xfrm>
        </p:spPr>
        <p:txBody>
          <a:bodyPr>
            <a:normAutofit/>
          </a:bodyPr>
          <a:lstStyle/>
          <a:p>
            <a:r>
              <a:rPr lang="cs-CZ" b="1" dirty="0" smtClean="0"/>
              <a:t>Obecně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omplexnost </a:t>
            </a:r>
            <a:r>
              <a:rPr lang="cs-CZ" dirty="0" smtClean="0"/>
              <a:t>technologie</a:t>
            </a:r>
          </a:p>
          <a:p>
            <a:pPr lvl="1"/>
            <a:r>
              <a:rPr lang="cs-CZ" dirty="0" err="1" smtClean="0"/>
              <a:t>Multidimenzionalita</a:t>
            </a:r>
            <a:r>
              <a:rPr lang="cs-CZ" dirty="0" smtClean="0"/>
              <a:t> technologie</a:t>
            </a:r>
          </a:p>
          <a:p>
            <a:endParaRPr lang="cs-CZ" dirty="0" smtClean="0"/>
          </a:p>
          <a:p>
            <a:r>
              <a:rPr lang="cs-CZ" b="1" dirty="0" smtClean="0"/>
              <a:t>Osobní motivace</a:t>
            </a:r>
          </a:p>
          <a:p>
            <a:pPr lvl="1"/>
            <a:r>
              <a:rPr lang="cs-CZ" dirty="0" smtClean="0"/>
              <a:t>Využití </a:t>
            </a:r>
            <a:r>
              <a:rPr lang="cs-CZ" dirty="0"/>
              <a:t>v pracovním procesu</a:t>
            </a:r>
          </a:p>
          <a:p>
            <a:pPr lvl="1"/>
            <a:r>
              <a:rPr lang="cs-CZ" dirty="0" smtClean="0"/>
              <a:t>Konkurenční </a:t>
            </a:r>
            <a:r>
              <a:rPr lang="cs-CZ" dirty="0" smtClean="0"/>
              <a:t>výhoda</a:t>
            </a:r>
          </a:p>
          <a:p>
            <a:pPr lvl="1"/>
            <a:r>
              <a:rPr lang="cs-CZ" dirty="0" smtClean="0"/>
              <a:t>Propojení  XML a SQL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BIM jako „téma“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5436096" y="3861048"/>
            <a:ext cx="2736304" cy="203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9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2843808" y="3573016"/>
            <a:ext cx="4717017" cy="3024336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9" y="1988839"/>
            <a:ext cx="6624736" cy="4032449"/>
          </a:xfrm>
        </p:spPr>
        <p:txBody>
          <a:bodyPr>
            <a:normAutofit/>
          </a:bodyPr>
          <a:lstStyle/>
          <a:p>
            <a:r>
              <a:rPr lang="cs-CZ" dirty="0" smtClean="0"/>
              <a:t>Vývojové </a:t>
            </a:r>
            <a:r>
              <a:rPr lang="cs-CZ" dirty="0"/>
              <a:t>etapy </a:t>
            </a:r>
            <a:r>
              <a:rPr lang="cs-CZ" dirty="0" smtClean="0"/>
              <a:t>BIM</a:t>
            </a:r>
          </a:p>
          <a:p>
            <a:r>
              <a:rPr lang="cs-CZ" dirty="0" smtClean="0"/>
              <a:t>Definice </a:t>
            </a:r>
            <a:r>
              <a:rPr lang="cs-CZ" dirty="0"/>
              <a:t>BIM – </a:t>
            </a:r>
            <a:r>
              <a:rPr lang="cs-CZ" dirty="0" smtClean="0"/>
              <a:t>IFC</a:t>
            </a:r>
            <a:endParaRPr lang="cs-CZ" dirty="0"/>
          </a:p>
          <a:p>
            <a:r>
              <a:rPr lang="cs-CZ" dirty="0" smtClean="0"/>
              <a:t>BIM </a:t>
            </a:r>
            <a:r>
              <a:rPr lang="cs-CZ" dirty="0"/>
              <a:t>a LOD (</a:t>
            </a:r>
            <a:r>
              <a:rPr lang="cs-CZ" dirty="0" err="1"/>
              <a:t>Level</a:t>
            </a:r>
            <a:r>
              <a:rPr lang="cs-CZ" dirty="0"/>
              <a:t> Of </a:t>
            </a:r>
            <a:r>
              <a:rPr lang="cs-CZ" dirty="0" err="1"/>
              <a:t>Development</a:t>
            </a:r>
            <a:r>
              <a:rPr lang="cs-CZ" dirty="0"/>
              <a:t>)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vs. </a:t>
            </a:r>
            <a:r>
              <a:rPr lang="cs-CZ" dirty="0" err="1" smtClean="0"/>
              <a:t>LoD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Level</a:t>
            </a:r>
            <a:r>
              <a:rPr lang="cs-CZ" dirty="0"/>
              <a:t> of Detail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Budoucnost BIM</a:t>
            </a:r>
          </a:p>
          <a:p>
            <a:r>
              <a:rPr lang="cs-CZ" dirty="0" smtClean="0"/>
              <a:t>Úskalí </a:t>
            </a:r>
            <a:r>
              <a:rPr lang="cs-CZ" dirty="0" smtClean="0"/>
              <a:t>zavádění</a:t>
            </a:r>
            <a:endParaRPr lang="cs-CZ" dirty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640960" cy="12527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Teorie a technické faktory technologie</a:t>
            </a:r>
            <a:endParaRPr lang="cs-CZ" dirty="0"/>
          </a:p>
        </p:txBody>
      </p:sp>
      <p:pic>
        <p:nvPicPr>
          <p:cNvPr id="7" name="Obrázek 6"/>
          <p:cNvPicPr/>
          <p:nvPr/>
        </p:nvPicPr>
        <p:blipFill rotWithShape="1">
          <a:blip r:embed="rId3"/>
          <a:srcRect t="9165"/>
          <a:stretch/>
        </p:blipFill>
        <p:spPr bwMode="auto">
          <a:xfrm>
            <a:off x="7476672" y="5085184"/>
            <a:ext cx="1331655" cy="13430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9342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2675467"/>
            <a:ext cx="8064895" cy="3450696"/>
          </a:xfrm>
        </p:spPr>
        <p:txBody>
          <a:bodyPr/>
          <a:lstStyle/>
          <a:p>
            <a:r>
              <a:rPr lang="cs-CZ" b="1" dirty="0"/>
              <a:t>Technické </a:t>
            </a:r>
            <a:r>
              <a:rPr lang="cs-CZ" b="1" dirty="0" smtClean="0"/>
              <a:t>faktory</a:t>
            </a:r>
          </a:p>
          <a:p>
            <a:pPr lvl="1"/>
            <a:r>
              <a:rPr lang="cs-CZ" dirty="0" smtClean="0"/>
              <a:t>Normy </a:t>
            </a:r>
            <a:r>
              <a:rPr lang="cs-CZ" dirty="0"/>
              <a:t>IFC </a:t>
            </a:r>
            <a:endParaRPr lang="cs-CZ" dirty="0" smtClean="0"/>
          </a:p>
          <a:p>
            <a:pPr lvl="1"/>
            <a:r>
              <a:rPr lang="cs-CZ" dirty="0" smtClean="0"/>
              <a:t>Legislativní faktory</a:t>
            </a:r>
          </a:p>
          <a:p>
            <a:pPr lvl="2"/>
            <a:r>
              <a:rPr lang="cs-CZ" dirty="0" smtClean="0"/>
              <a:t>Směrnice </a:t>
            </a:r>
            <a:r>
              <a:rPr lang="cs-CZ" dirty="0"/>
              <a:t>E</a:t>
            </a:r>
            <a:r>
              <a:rPr lang="cs-CZ" dirty="0" smtClean="0"/>
              <a:t>vropského parlamentu a Rady </a:t>
            </a:r>
            <a:r>
              <a:rPr lang="cs-CZ" dirty="0"/>
              <a:t>2014/24/EU </a:t>
            </a:r>
            <a:endParaRPr lang="cs-CZ" dirty="0" smtClean="0"/>
          </a:p>
          <a:p>
            <a:pPr lvl="2"/>
            <a:endParaRPr lang="cs-CZ" dirty="0" smtClean="0"/>
          </a:p>
          <a:p>
            <a:r>
              <a:rPr lang="cs-CZ" b="1" dirty="0" smtClean="0"/>
              <a:t>Sociální faktory</a:t>
            </a:r>
          </a:p>
          <a:p>
            <a:pPr lvl="1"/>
            <a:r>
              <a:rPr lang="cs-CZ" dirty="0"/>
              <a:t>Obavy z nového </a:t>
            </a:r>
          </a:p>
          <a:p>
            <a:pPr lvl="1"/>
            <a:r>
              <a:rPr lang="cs-CZ" dirty="0"/>
              <a:t>Obavy ze ztráty svých dat a vědomostí 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640960" cy="12527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Teorie a technické faktory technologie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578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SWOT analýza</a:t>
            </a:r>
            <a:endParaRPr lang="cs-CZ" dirty="0"/>
          </a:p>
          <a:p>
            <a:r>
              <a:rPr lang="cs-CZ" dirty="0" smtClean="0"/>
              <a:t>Souhrnné šetření zahraničních publikací, dokumentací, norem a legislativy</a:t>
            </a:r>
          </a:p>
          <a:p>
            <a:r>
              <a:rPr lang="cs-CZ" dirty="0" smtClean="0"/>
              <a:t>Testování </a:t>
            </a:r>
            <a:r>
              <a:rPr lang="cs-CZ" dirty="0"/>
              <a:t>produktů Autodesk</a:t>
            </a:r>
            <a:r>
              <a:rPr lang="cs-CZ" baseline="30000" dirty="0" smtClean="0"/>
              <a:t>®</a:t>
            </a:r>
            <a:r>
              <a:rPr lang="cs-CZ" dirty="0" smtClean="0"/>
              <a:t> a </a:t>
            </a:r>
            <a:r>
              <a:rPr lang="cs-CZ" dirty="0"/>
              <a:t>GRAPHISOFT</a:t>
            </a:r>
            <a:r>
              <a:rPr lang="cs-CZ" baseline="30000" dirty="0" smtClean="0"/>
              <a:t>®</a:t>
            </a:r>
            <a:endParaRPr lang="cs-CZ" dirty="0"/>
          </a:p>
          <a:p>
            <a:r>
              <a:rPr lang="cs-CZ" dirty="0" smtClean="0"/>
              <a:t>Zobecnění získaných dat</a:t>
            </a:r>
          </a:p>
          <a:p>
            <a:r>
              <a:rPr lang="cs-CZ" dirty="0" smtClean="0"/>
              <a:t>Komparace pro stanovení vhodnosti nástrojů </a:t>
            </a:r>
            <a:r>
              <a:rPr lang="cs-CZ" dirty="0"/>
              <a:t>Autodesk</a:t>
            </a:r>
            <a:r>
              <a:rPr lang="cs-CZ" baseline="30000" dirty="0"/>
              <a:t>®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060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924944"/>
            <a:ext cx="8568952" cy="3201218"/>
          </a:xfrm>
        </p:spPr>
        <p:txBody>
          <a:bodyPr>
            <a:normAutofit/>
          </a:bodyPr>
          <a:lstStyle/>
          <a:p>
            <a:pPr lvl="0"/>
            <a:r>
              <a:rPr lang="cs-CZ" sz="2600" dirty="0" smtClean="0"/>
              <a:t>Identifikace silnýc</a:t>
            </a:r>
            <a:r>
              <a:rPr lang="cs-CZ" sz="2600" dirty="0" smtClean="0"/>
              <a:t>h a slabých stránek </a:t>
            </a:r>
            <a:r>
              <a:rPr lang="cs-CZ" sz="2600" dirty="0" smtClean="0"/>
              <a:t>technologie </a:t>
            </a:r>
            <a:r>
              <a:rPr lang="cs-CZ" sz="2600" dirty="0" smtClean="0"/>
              <a:t>BIM</a:t>
            </a:r>
            <a:endParaRPr lang="cs-CZ" sz="2600" dirty="0"/>
          </a:p>
          <a:p>
            <a:r>
              <a:rPr lang="cs-CZ" sz="2600" dirty="0" smtClean="0"/>
              <a:t>Zhodnocení vhodnosti </a:t>
            </a:r>
            <a:r>
              <a:rPr lang="cs-CZ" sz="2600" dirty="0" smtClean="0"/>
              <a:t>nástrojů </a:t>
            </a:r>
            <a:r>
              <a:rPr lang="cs-CZ" sz="2600" dirty="0"/>
              <a:t>firmy </a:t>
            </a:r>
            <a:r>
              <a:rPr lang="cs-CZ" sz="2600" dirty="0" smtClean="0"/>
              <a:t>Autodesk®</a:t>
            </a:r>
          </a:p>
          <a:p>
            <a:r>
              <a:rPr lang="cs-CZ" sz="2600" dirty="0" smtClean="0"/>
              <a:t>Postupy tvorby </a:t>
            </a:r>
            <a:r>
              <a:rPr lang="cs-CZ" sz="2600" dirty="0" smtClean="0"/>
              <a:t>parametrických dat</a:t>
            </a:r>
          </a:p>
          <a:p>
            <a:r>
              <a:rPr lang="cs-CZ" sz="2600" dirty="0"/>
              <a:t>Kontroly kolizí – identifikace výhod v modelech </a:t>
            </a:r>
            <a:r>
              <a:rPr lang="cs-CZ" sz="2600" dirty="0" smtClean="0"/>
              <a:t>BIM</a:t>
            </a:r>
          </a:p>
          <a:p>
            <a:r>
              <a:rPr lang="cs-CZ" sz="2600" dirty="0" smtClean="0"/>
              <a:t>Tvorba časových plánů – změny v přístupu pomocí BIM</a:t>
            </a:r>
          </a:p>
          <a:p>
            <a:r>
              <a:rPr lang="cs-CZ" sz="2600" dirty="0" smtClean="0"/>
              <a:t>Kompatibilita </a:t>
            </a:r>
            <a:r>
              <a:rPr lang="cs-CZ" sz="2600" dirty="0"/>
              <a:t>SW s normou IFC </a:t>
            </a:r>
            <a:r>
              <a:rPr lang="cs-CZ" sz="2600" dirty="0" smtClean="0"/>
              <a:t>- dostupnost </a:t>
            </a:r>
            <a:r>
              <a:rPr lang="cs-CZ" sz="2600" dirty="0"/>
              <a:t>informací </a:t>
            </a:r>
          </a:p>
          <a:p>
            <a:endParaRPr lang="cs-CZ" sz="2600" dirty="0" smtClean="0"/>
          </a:p>
          <a:p>
            <a:endParaRPr lang="cs-CZ" sz="2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 – výzkumné problémy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46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67833" y="2204864"/>
            <a:ext cx="7408333" cy="4065315"/>
          </a:xfrm>
        </p:spPr>
        <p:txBody>
          <a:bodyPr>
            <a:normAutofit/>
          </a:bodyPr>
          <a:lstStyle/>
          <a:p>
            <a:r>
              <a:rPr lang="cs-CZ" b="1" dirty="0" smtClean="0"/>
              <a:t>BIM- silné stránky</a:t>
            </a:r>
          </a:p>
          <a:p>
            <a:pPr lvl="1"/>
            <a:r>
              <a:rPr lang="cs-CZ" dirty="0"/>
              <a:t>Přesnější a výrazně rychlejší </a:t>
            </a:r>
            <a:r>
              <a:rPr lang="cs-CZ" dirty="0" smtClean="0"/>
              <a:t>projekce</a:t>
            </a:r>
            <a:endParaRPr lang="cs-CZ" dirty="0"/>
          </a:p>
          <a:p>
            <a:pPr lvl="1"/>
            <a:r>
              <a:rPr lang="cs-CZ" dirty="0"/>
              <a:t>Snížení chybovosti a nepřesnosti v dokumentaci</a:t>
            </a:r>
          </a:p>
          <a:p>
            <a:pPr lvl="1"/>
            <a:r>
              <a:rPr lang="cs-CZ" dirty="0"/>
              <a:t>Rychlost a efektivnost komunikace </a:t>
            </a:r>
            <a:endParaRPr lang="cs-CZ" dirty="0" smtClean="0"/>
          </a:p>
          <a:p>
            <a:pPr lvl="1"/>
            <a:r>
              <a:rPr lang="cs-CZ" dirty="0"/>
              <a:t>Legislativní podpora vlád a mezinárodních institucí</a:t>
            </a:r>
          </a:p>
          <a:p>
            <a:pPr lvl="1"/>
            <a:r>
              <a:rPr lang="cs-CZ" dirty="0"/>
              <a:t>Otevřenost formátu IFC a celého odvětví BIM</a:t>
            </a:r>
          </a:p>
          <a:p>
            <a:r>
              <a:rPr lang="cs-CZ" b="1" dirty="0" smtClean="0"/>
              <a:t>BIM – slabé stránky</a:t>
            </a:r>
          </a:p>
          <a:p>
            <a:pPr lvl="1"/>
            <a:r>
              <a:rPr lang="cs-CZ" dirty="0"/>
              <a:t>Vyšší nároky na znalosti a dovednosti a způsob práce</a:t>
            </a:r>
            <a:endParaRPr lang="cs-CZ" dirty="0" smtClean="0"/>
          </a:p>
          <a:p>
            <a:pPr lvl="1"/>
            <a:r>
              <a:rPr lang="cs-CZ" dirty="0"/>
              <a:t>Rozdíly v geometrických objektech </a:t>
            </a:r>
            <a:r>
              <a:rPr lang="cs-CZ" dirty="0" smtClean="0"/>
              <a:t>AEC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Zhodnocení výsledků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35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3" y="2636912"/>
            <a:ext cx="8304041" cy="3489251"/>
          </a:xfrm>
        </p:spPr>
        <p:txBody>
          <a:bodyPr/>
          <a:lstStyle/>
          <a:p>
            <a:r>
              <a:rPr lang="cs-CZ" b="1" dirty="0" smtClean="0"/>
              <a:t>Parametrické zadávání </a:t>
            </a:r>
            <a:r>
              <a:rPr lang="cs-CZ" b="1" dirty="0" smtClean="0"/>
              <a:t>dat</a:t>
            </a:r>
          </a:p>
          <a:p>
            <a:pPr lvl="1"/>
            <a:r>
              <a:rPr lang="cs-CZ" dirty="0" smtClean="0"/>
              <a:t>Oborový pohled</a:t>
            </a:r>
          </a:p>
          <a:p>
            <a:pPr lvl="1"/>
            <a:r>
              <a:rPr lang="cs-CZ" dirty="0" smtClean="0"/>
              <a:t>Pohled dle typu dat</a:t>
            </a:r>
          </a:p>
          <a:p>
            <a:pPr lvl="1"/>
            <a:r>
              <a:rPr lang="cs-CZ" dirty="0" smtClean="0"/>
              <a:t>Automatizace</a:t>
            </a:r>
          </a:p>
          <a:p>
            <a:pPr lvl="1"/>
            <a:endParaRPr lang="cs-CZ" dirty="0" smtClean="0"/>
          </a:p>
          <a:p>
            <a:r>
              <a:rPr lang="cs-CZ" b="1" dirty="0"/>
              <a:t>Tvorba časového plánu</a:t>
            </a:r>
          </a:p>
          <a:p>
            <a:pPr lvl="1"/>
            <a:r>
              <a:rPr lang="cs-CZ" dirty="0"/>
              <a:t>Systémová integrace </a:t>
            </a:r>
            <a:endParaRPr lang="cs-CZ" dirty="0" smtClean="0"/>
          </a:p>
          <a:p>
            <a:pPr lvl="1"/>
            <a:r>
              <a:rPr lang="cs-CZ" dirty="0"/>
              <a:t>Integrace přes IFC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Zhodnocení výsledků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5076056" y="3645024"/>
            <a:ext cx="3119465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82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1" y="2564904"/>
            <a:ext cx="8520064" cy="3888432"/>
          </a:xfrm>
        </p:spPr>
        <p:txBody>
          <a:bodyPr numCol="2"/>
          <a:lstStyle/>
          <a:p>
            <a:r>
              <a:rPr lang="cs-CZ" b="1" dirty="0" smtClean="0"/>
              <a:t>Kontrola kolizí</a:t>
            </a:r>
          </a:p>
          <a:p>
            <a:pPr lvl="1"/>
            <a:r>
              <a:rPr lang="cs-CZ" dirty="0" smtClean="0"/>
              <a:t>Revize</a:t>
            </a:r>
            <a:r>
              <a:rPr lang="cs-CZ" dirty="0"/>
              <a:t>, analýzy a </a:t>
            </a:r>
            <a:r>
              <a:rPr lang="cs-CZ" dirty="0" smtClean="0"/>
              <a:t>koordinace</a:t>
            </a:r>
            <a:endParaRPr lang="cs-CZ" dirty="0"/>
          </a:p>
          <a:p>
            <a:pPr lvl="1"/>
            <a:r>
              <a:rPr lang="cs-CZ" dirty="0" smtClean="0"/>
              <a:t>Variantnost</a:t>
            </a:r>
          </a:p>
          <a:p>
            <a:pPr lvl="1"/>
            <a:r>
              <a:rPr lang="cs-CZ" dirty="0" smtClean="0"/>
              <a:t>Katalogizace prvků</a:t>
            </a:r>
          </a:p>
          <a:p>
            <a:pPr lvl="1"/>
            <a:r>
              <a:rPr lang="cs-CZ" dirty="0" smtClean="0"/>
              <a:t>Automatizace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Kompatibilita s IFC</a:t>
            </a:r>
            <a:endParaRPr lang="cs-CZ" b="1" dirty="0"/>
          </a:p>
          <a:p>
            <a:pPr lvl="1"/>
            <a:r>
              <a:rPr lang="cs-CZ" dirty="0" smtClean="0"/>
              <a:t>Certifikace aplikací</a:t>
            </a:r>
          </a:p>
          <a:p>
            <a:pPr lvl="1"/>
            <a:r>
              <a:rPr lang="cs-CZ" dirty="0" smtClean="0"/>
              <a:t>Analyzátory STEP, XML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r>
              <a:rPr lang="cs-CZ" b="1" dirty="0" smtClean="0"/>
              <a:t>Vhodnost nástrojů Autodesk</a:t>
            </a:r>
          </a:p>
          <a:p>
            <a:pPr lvl="2"/>
            <a:r>
              <a:rPr lang="cs-CZ" dirty="0" smtClean="0"/>
              <a:t>Komplexnost</a:t>
            </a:r>
          </a:p>
          <a:p>
            <a:pPr lvl="2"/>
            <a:r>
              <a:rPr lang="cs-CZ" dirty="0" err="1" smtClean="0"/>
              <a:t>Kooperativnost</a:t>
            </a:r>
            <a:endParaRPr lang="cs-CZ" dirty="0" smtClean="0"/>
          </a:p>
          <a:p>
            <a:pPr lvl="2"/>
            <a:r>
              <a:rPr lang="cs-CZ" dirty="0" smtClean="0"/>
              <a:t>Otevřenost – rozhraní API</a:t>
            </a:r>
          </a:p>
          <a:p>
            <a:pPr lvl="2"/>
            <a:r>
              <a:rPr lang="cs-CZ" dirty="0" smtClean="0"/>
              <a:t>Dostupnost</a:t>
            </a:r>
          </a:p>
          <a:p>
            <a:pPr lvl="2"/>
            <a:r>
              <a:rPr lang="cs-CZ" dirty="0" smtClean="0"/>
              <a:t>Intuitivnost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Zhodnocení výsledků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96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ek">
  <a:themeElements>
    <a:clrScheme name="Vlastní 3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C6E7FC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D5F0FE"/>
      </a:hlink>
      <a:folHlink>
        <a:srgbClr val="5EAEFF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Mirek</Template>
  <TotalTime>549</TotalTime>
  <Words>386</Words>
  <Application>Microsoft Office PowerPoint</Application>
  <PresentationFormat>Předvádění na obrazovce (4:3)</PresentationFormat>
  <Paragraphs>102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Mirek</vt:lpstr>
      <vt:lpstr>Prezentace aplikace PowerPoint</vt:lpstr>
      <vt:lpstr>BIM jako „téma“</vt:lpstr>
      <vt:lpstr>Teorie a technické faktory technologie</vt:lpstr>
      <vt:lpstr>Teorie a technické faktory technologie</vt:lpstr>
      <vt:lpstr>Metodika </vt:lpstr>
      <vt:lpstr>Cíl práce – výzkumné problémy</vt:lpstr>
      <vt:lpstr>Zhodnocení výsledků</vt:lpstr>
      <vt:lpstr>Zhodnocení výsledků</vt:lpstr>
      <vt:lpstr>Zhodnocení výsledků</vt:lpstr>
      <vt:lpstr>Závěr</vt:lpstr>
      <vt:lpstr>Doplňující dotazy</vt:lpstr>
      <vt:lpstr>Doplňující dotazy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Lopour Miroslav</dc:creator>
  <cp:lastModifiedBy>Lopour Miroslav</cp:lastModifiedBy>
  <cp:revision>35</cp:revision>
  <dcterms:created xsi:type="dcterms:W3CDTF">2016-06-06T06:07:52Z</dcterms:created>
  <dcterms:modified xsi:type="dcterms:W3CDTF">2016-06-07T21:01:44Z</dcterms:modified>
</cp:coreProperties>
</file>