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302" r:id="rId5"/>
    <p:sldId id="259" r:id="rId6"/>
    <p:sldId id="306" r:id="rId7"/>
    <p:sldId id="261" r:id="rId8"/>
    <p:sldId id="262" r:id="rId9"/>
    <p:sldId id="284" r:id="rId10"/>
    <p:sldId id="305" r:id="rId11"/>
    <p:sldId id="268" r:id="rId12"/>
    <p:sldId id="303" r:id="rId13"/>
    <p:sldId id="299" r:id="rId14"/>
    <p:sldId id="297" r:id="rId15"/>
    <p:sldId id="273" r:id="rId16"/>
  </p:sldIdLst>
  <p:sldSz cx="9144000" cy="6858000" type="screen4x3"/>
  <p:notesSz cx="6854825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312"/>
    <a:srgbClr val="D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718" autoAdjust="0"/>
  </p:normalViewPr>
  <p:slideViewPr>
    <p:cSldViewPr>
      <p:cViewPr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0629" cy="496665"/>
          </a:xfrm>
          <a:prstGeom prst="rect">
            <a:avLst/>
          </a:prstGeom>
        </p:spPr>
        <p:txBody>
          <a:bodyPr vert="horz" lIns="88615" tIns="44307" rIns="88615" bIns="4430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2664" y="1"/>
            <a:ext cx="2970629" cy="496665"/>
          </a:xfrm>
          <a:prstGeom prst="rect">
            <a:avLst/>
          </a:prstGeom>
        </p:spPr>
        <p:txBody>
          <a:bodyPr vert="horz" lIns="88615" tIns="44307" rIns="88615" bIns="44307" rtlCol="0"/>
          <a:lstStyle>
            <a:lvl1pPr algn="r">
              <a:defRPr sz="1200"/>
            </a:lvl1pPr>
          </a:lstStyle>
          <a:p>
            <a:fld id="{3FC6AB1D-3874-4F5E-8FA8-9A94411F039F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15" tIns="44307" rIns="88615" bIns="4430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177" y="4722946"/>
            <a:ext cx="5484473" cy="4474614"/>
          </a:xfrm>
          <a:prstGeom prst="rect">
            <a:avLst/>
          </a:prstGeom>
        </p:spPr>
        <p:txBody>
          <a:bodyPr vert="horz" lIns="88615" tIns="44307" rIns="88615" bIns="44307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5893"/>
            <a:ext cx="2970629" cy="496665"/>
          </a:xfrm>
          <a:prstGeom prst="rect">
            <a:avLst/>
          </a:prstGeom>
        </p:spPr>
        <p:txBody>
          <a:bodyPr vert="horz" lIns="88615" tIns="44307" rIns="88615" bIns="4430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2664" y="9445893"/>
            <a:ext cx="2970629" cy="496665"/>
          </a:xfrm>
          <a:prstGeom prst="rect">
            <a:avLst/>
          </a:prstGeom>
        </p:spPr>
        <p:txBody>
          <a:bodyPr vert="horz" lIns="88615" tIns="44307" rIns="88615" bIns="44307" rtlCol="0" anchor="b"/>
          <a:lstStyle>
            <a:lvl1pPr algn="r">
              <a:defRPr sz="1200"/>
            </a:lvl1pPr>
          </a:lstStyle>
          <a:p>
            <a:fld id="{4BCE5AC4-7EDC-4A0C-9A4F-E3BD98FA0E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5AC4-7EDC-4A0C-9A4F-E3BD98FA0E6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5AC4-7EDC-4A0C-9A4F-E3BD98FA0E6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DD967-BFE3-4D0C-8D81-E4AAAC5C7A90}" type="datetimeFigureOut">
              <a:rPr lang="cs-CZ" smtClean="0"/>
              <a:pPr/>
              <a:t>2016-06-07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C473A-EE19-4DB6-8C8A-0F6239875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86808" cy="150019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BAKALÁŘSKÁ PRÁCE</a:t>
            </a:r>
            <a:br>
              <a:rPr lang="cs-CZ" b="1" dirty="0" smtClean="0"/>
            </a:br>
            <a:r>
              <a:rPr lang="cs-CZ" dirty="0" smtClean="0"/>
              <a:t>REKONSTRUKCE HISTORICKÉ BUDOVY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5000636"/>
            <a:ext cx="7715304" cy="1643074"/>
          </a:xfrm>
        </p:spPr>
        <p:txBody>
          <a:bodyPr>
            <a:noAutofit/>
          </a:bodyPr>
          <a:lstStyle/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Autorka práce: Milada </a:t>
            </a:r>
            <a:r>
              <a:rPr lang="cs-CZ" sz="2200" dirty="0" err="1" smtClean="0">
                <a:solidFill>
                  <a:schemeClr val="tx1"/>
                </a:solidFill>
              </a:rPr>
              <a:t>Kokšteinová</a:t>
            </a:r>
            <a:endParaRPr lang="cs-CZ" sz="2200" dirty="0" smtClean="0">
              <a:solidFill>
                <a:schemeClr val="tx1"/>
              </a:solidFill>
            </a:endParaRPr>
          </a:p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Vedoucí práce: doc. Ing. Václav </a:t>
            </a:r>
            <a:r>
              <a:rPr lang="cs-CZ" sz="2200" dirty="0" err="1" smtClean="0">
                <a:solidFill>
                  <a:schemeClr val="tx1"/>
                </a:solidFill>
              </a:rPr>
              <a:t>Kupilík</a:t>
            </a:r>
            <a:r>
              <a:rPr lang="cs-CZ" sz="2200" dirty="0" smtClean="0">
                <a:solidFill>
                  <a:schemeClr val="tx1"/>
                </a:solidFill>
              </a:rPr>
              <a:t>, CSc.</a:t>
            </a:r>
          </a:p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Oponent práce: Ing. Robert </a:t>
            </a:r>
            <a:r>
              <a:rPr lang="cs-CZ" sz="2200" dirty="0" err="1" smtClean="0">
                <a:solidFill>
                  <a:schemeClr val="tx1"/>
                </a:solidFill>
              </a:rPr>
              <a:t>Kunft</a:t>
            </a:r>
            <a:endParaRPr lang="cs-CZ" sz="2200" dirty="0" smtClean="0">
              <a:solidFill>
                <a:schemeClr val="tx1"/>
              </a:solidFill>
            </a:endParaRPr>
          </a:p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České Budějovice, červen 2016</a:t>
            </a:r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5" name="Obrázek 4" descr="D:\DOKUMENTY\VSTE MK\Bakalářka Církev\FOTO k BP Modlitebna\31_10 FOTO POHLEDY Modlitebna\PA31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6434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Krov modlitebny – návrh sanace</a:t>
            </a:r>
            <a:endParaRPr lang="cs-CZ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428736"/>
            <a:ext cx="727670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Krov modlitebny – návrh sanace</a:t>
            </a:r>
            <a:endParaRPr lang="cs-CZ" sz="4000" b="1" dirty="0"/>
          </a:p>
        </p:txBody>
      </p:sp>
      <p:pic>
        <p:nvPicPr>
          <p:cNvPr id="9" name="Obrázek 8"/>
          <p:cNvPicPr/>
          <p:nvPr/>
        </p:nvPicPr>
        <p:blipFill>
          <a:blip r:embed="rId2"/>
          <a:srcRect t="4587" b="7034"/>
          <a:stretch>
            <a:fillRect/>
          </a:stretch>
        </p:blipFill>
        <p:spPr bwMode="auto">
          <a:xfrm>
            <a:off x="500034" y="200024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429124" y="1643050"/>
            <a:ext cx="4429156" cy="44831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dirty="0" smtClean="0"/>
              <a:t>  </a:t>
            </a:r>
            <a:r>
              <a:rPr lang="cs-CZ" sz="2400" b="1" dirty="0" smtClean="0"/>
              <a:t>Výměna krovu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dirty="0" smtClean="0"/>
              <a:t>Demontáž střešního pláště a krovu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dirty="0" smtClean="0"/>
              <a:t>Osazení úžlabních krokví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dirty="0" smtClean="0"/>
              <a:t>Osazení vrcholových vaznic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dirty="0" smtClean="0"/>
              <a:t>Montáž střešního pláště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dirty="0" smtClean="0"/>
              <a:t>Osazení kalichu ve styčníku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Dosažené výsledky a přínos práce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/>
              <a:t>Dosažené výsledky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dirty="0" smtClean="0"/>
              <a:t>Vyhodnocení stávajících konstrukcí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dirty="0" smtClean="0"/>
              <a:t>Návrh a vyhodnocení navržených konstrukcí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dirty="0" smtClean="0"/>
              <a:t>Byl proveden návrh sanace poruch</a:t>
            </a:r>
          </a:p>
          <a:p>
            <a:pPr lvl="1">
              <a:buNone/>
            </a:pPr>
            <a:endParaRPr lang="cs-CZ" sz="2200" dirty="0" smtClean="0"/>
          </a:p>
          <a:p>
            <a:pPr>
              <a:buFont typeface="Wingdings" pitchFamily="2" charset="2"/>
              <a:buChar char="q"/>
            </a:pPr>
            <a:r>
              <a:rPr lang="cs-CZ" sz="2400" b="1" dirty="0" smtClean="0"/>
              <a:t>Přínos práce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dirty="0" smtClean="0"/>
              <a:t>Statické posouzení krovu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dirty="0" smtClean="0"/>
              <a:t> Řešení netradičního spoje styčníku osmi dřevěných prvků 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dirty="0" smtClean="0"/>
              <a:t>Osazení kalichu ve styčníku</a:t>
            </a:r>
          </a:p>
          <a:p>
            <a:pPr lvl="1">
              <a:buNone/>
            </a:pPr>
            <a:endParaRPr lang="cs-CZ" sz="2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Závěrečné shrnutí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210080" cy="44831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dirty="0" smtClean="0"/>
              <a:t>Rekonstrukce historické budovy modlitebny</a:t>
            </a:r>
          </a:p>
          <a:p>
            <a:pPr>
              <a:buFont typeface="Wingdings" pitchFamily="2" charset="2"/>
              <a:buChar char="q"/>
            </a:pPr>
            <a:endParaRPr lang="cs-CZ" sz="2400" dirty="0" smtClean="0"/>
          </a:p>
          <a:p>
            <a:pPr>
              <a:buFont typeface="Wingdings" pitchFamily="2" charset="2"/>
              <a:buChar char="q"/>
            </a:pPr>
            <a:r>
              <a:rPr lang="cs-CZ" sz="2400" dirty="0" smtClean="0"/>
              <a:t>Vhodnost použití nových technologií</a:t>
            </a:r>
          </a:p>
          <a:p>
            <a:pPr>
              <a:buFont typeface="Wingdings" pitchFamily="2" charset="2"/>
              <a:buChar char="q"/>
            </a:pPr>
            <a:endParaRPr lang="cs-CZ" sz="2400" dirty="0" smtClean="0"/>
          </a:p>
          <a:p>
            <a:pPr>
              <a:buFont typeface="Wingdings" pitchFamily="2" charset="2"/>
              <a:buChar char="q"/>
            </a:pPr>
            <a:r>
              <a:rPr lang="cs-CZ" sz="2400" dirty="0" smtClean="0"/>
              <a:t>Předcházení rozsáhlejším poruchám</a:t>
            </a:r>
          </a:p>
          <a:p>
            <a:pPr>
              <a:buFont typeface="Wingdings" pitchFamily="2" charset="2"/>
              <a:buChar char="q"/>
            </a:pPr>
            <a:endParaRPr lang="cs-CZ" sz="2400" dirty="0" smtClean="0"/>
          </a:p>
          <a:p>
            <a:pPr>
              <a:buFont typeface="Wingdings" pitchFamily="2" charset="2"/>
              <a:buChar char="q"/>
            </a:pPr>
            <a:r>
              <a:rPr lang="cs-CZ" sz="2400" dirty="0" smtClean="0"/>
              <a:t>Cíl práce byl splněn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sz="half" idx="1"/>
          </p:nvPr>
        </p:nvPicPr>
        <p:blipFill>
          <a:blip r:embed="rId2"/>
          <a:srcRect r="6260"/>
          <a:stretch>
            <a:fillRect/>
          </a:stretch>
        </p:blipFill>
        <p:spPr bwMode="auto">
          <a:xfrm>
            <a:off x="357158" y="1571612"/>
            <a:ext cx="4038600" cy="37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Doplňující dotazy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cs-CZ" sz="2400" b="1" dirty="0" smtClean="0"/>
          </a:p>
          <a:p>
            <a:pPr>
              <a:buFont typeface="Wingdings" pitchFamily="2" charset="2"/>
              <a:buChar char="q"/>
            </a:pPr>
            <a:r>
              <a:rPr lang="cs-CZ" sz="2400" b="1" dirty="0" smtClean="0"/>
              <a:t>Co to je </a:t>
            </a:r>
            <a:r>
              <a:rPr lang="cs-CZ" sz="2400" b="1" dirty="0" err="1" smtClean="0"/>
              <a:t>protézování</a:t>
            </a:r>
            <a:r>
              <a:rPr lang="cs-CZ" sz="2400" b="1" dirty="0" smtClean="0"/>
              <a:t> a kdy se používá?</a:t>
            </a:r>
          </a:p>
          <a:p>
            <a:pPr>
              <a:buNone/>
            </a:pPr>
            <a:endParaRPr lang="cs-CZ" sz="2400" b="1" dirty="0" smtClean="0"/>
          </a:p>
          <a:p>
            <a:pPr>
              <a:buFont typeface="Wingdings" pitchFamily="2" charset="2"/>
              <a:buChar char="q"/>
            </a:pPr>
            <a:r>
              <a:rPr lang="cs-CZ" sz="2400" b="1" dirty="0" smtClean="0"/>
              <a:t>Co to je modrání dřeva a jak je možno mu předcházet?</a:t>
            </a:r>
          </a:p>
          <a:p>
            <a:pPr lvl="1">
              <a:buNone/>
            </a:pPr>
            <a:endParaRPr lang="cs-CZ" sz="2200" dirty="0" smtClean="0"/>
          </a:p>
          <a:p>
            <a:pPr>
              <a:buFont typeface="Wingdings" pitchFamily="2" charset="2"/>
              <a:buChar char="q"/>
            </a:pPr>
            <a:r>
              <a:rPr lang="cs-CZ" sz="2400" b="1" dirty="0" smtClean="0"/>
              <a:t>Možnosti aplikace lepených dřevěných prvků v nosných konstrukcích</a:t>
            </a:r>
          </a:p>
          <a:p>
            <a:pPr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50019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Děkuji za pozornost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Motivace a důvody k řešení </a:t>
            </a:r>
            <a:br>
              <a:rPr lang="cs-CZ" sz="4000" b="1" dirty="0" smtClean="0"/>
            </a:br>
            <a:r>
              <a:rPr lang="cs-CZ" sz="4000" b="1" dirty="0" smtClean="0"/>
              <a:t>daného problému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85926"/>
            <a:ext cx="7429552" cy="41434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Budova modlitebny Církve bratrské v Husinci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Budova multifunkční, účelně využívána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cs-CZ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Historické budovy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Zachování hodnot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cs-CZ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Rekonstrukce</a:t>
            </a:r>
            <a:r>
              <a:rPr lang="cs-CZ" sz="2400" dirty="0" smtClean="0"/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Atypická řešení</a:t>
            </a:r>
            <a:endParaRPr lang="cs-CZ" sz="2200" dirty="0"/>
          </a:p>
        </p:txBody>
      </p:sp>
      <p:sp>
        <p:nvSpPr>
          <p:cNvPr id="7" name="Obdélník 6"/>
          <p:cNvSpPr/>
          <p:nvPr/>
        </p:nvSpPr>
        <p:spPr>
          <a:xfrm>
            <a:off x="4071934" y="614364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Současná modlitebna navazující </a:t>
            </a:r>
          </a:p>
          <a:p>
            <a:pPr algn="ctr"/>
            <a:r>
              <a:rPr lang="cs-CZ" dirty="0" smtClean="0"/>
              <a:t>na původní  budovu</a:t>
            </a:r>
            <a:endParaRPr lang="cs-CZ" dirty="0"/>
          </a:p>
        </p:txBody>
      </p:sp>
      <p:pic>
        <p:nvPicPr>
          <p:cNvPr id="9" name="Picture 2" descr="D:\DOKUMENTY\VSTE MK\Bakalářka Církev\FOTO k BP Modlitebna\31_10 FOTO POHLEDY Modlitebna\PA31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00372"/>
            <a:ext cx="4248161" cy="31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Cíl práce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643438" cy="52864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Návrh rekonstrukce historické budovy modlitebny</a:t>
            </a: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endParaRPr lang="cs-CZ" sz="24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b="1" dirty="0" smtClean="0"/>
              <a:t>Popis stávajícího stavu budovy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cs-CZ" sz="22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b="1" dirty="0" smtClean="0"/>
              <a:t>Zjištění závad budovy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cs-CZ" sz="22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b="1" dirty="0" smtClean="0"/>
              <a:t>Návrh sanace závad</a:t>
            </a:r>
          </a:p>
        </p:txBody>
      </p:sp>
      <p:sp>
        <p:nvSpPr>
          <p:cNvPr id="9" name="Obdélník 8"/>
          <p:cNvSpPr/>
          <p:nvPr/>
        </p:nvSpPr>
        <p:spPr>
          <a:xfrm>
            <a:off x="428596" y="514351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Interiér modlitebny</a:t>
            </a:r>
            <a:endParaRPr lang="cs-CZ" sz="2000" dirty="0"/>
          </a:p>
        </p:txBody>
      </p:sp>
      <p:pic>
        <p:nvPicPr>
          <p:cNvPr id="7" name="Zástupný symbol pro obsah 6" descr="D:\DOKUMENTY\VSTE MK\Bakalářka Církev\FOTO k BP Modlitebna\Foto interiér\1 Interiét\P63000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1434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Výzkumný problém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Teoreticko-metodologická část: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Rozbor poruch konstrukcí staveb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Aplikační část: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Rekonstrukce budovy modlitebny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Zdokumentování závad a návrh jejích sanací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Použité metody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42910" y="1000108"/>
            <a:ext cx="8286808" cy="58578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Metoda sběru dat: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Archiv obecního úřadu v Husinci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Podklady od vlastníka nemovitosti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Průzkum budovy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 Pořízení fotodokumentace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Metoda zpracování dat: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Analýza dokumentů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Metoda vyhodnocování dat: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Vypracování posouzení vybraných konstrukcí:</a:t>
            </a:r>
          </a:p>
          <a:p>
            <a:pPr lvl="2">
              <a:lnSpc>
                <a:spcPct val="124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200" dirty="0" smtClean="0"/>
              <a:t>Tepelně technické posouzení</a:t>
            </a:r>
          </a:p>
          <a:p>
            <a:pPr lvl="2">
              <a:lnSpc>
                <a:spcPct val="124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200" dirty="0" smtClean="0"/>
              <a:t>Statické posouzení</a:t>
            </a:r>
          </a:p>
          <a:p>
            <a:pPr lvl="2">
              <a:lnSpc>
                <a:spcPct val="124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200" dirty="0" smtClean="0"/>
              <a:t>Výkresová dokumentace</a:t>
            </a:r>
          </a:p>
          <a:p>
            <a:pPr>
              <a:buNone/>
            </a:pPr>
            <a:endParaRPr lang="cs-CZ" sz="2200" dirty="0"/>
          </a:p>
        </p:txBody>
      </p:sp>
      <p:pic>
        <p:nvPicPr>
          <p:cNvPr id="7" name="Obrázek 6" descr="D:\DOKUMENTY\VSTE MK\Bakalářka Církev\FOTO k BP Modlitebna\Fasáda_postup\1_původní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71612"/>
            <a:ext cx="27824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Budova modlitebny </a:t>
            </a:r>
            <a:br>
              <a:rPr lang="cs-CZ" sz="4000" b="1" dirty="0" smtClean="0"/>
            </a:br>
            <a:r>
              <a:rPr lang="cs-CZ" sz="4000" b="1" dirty="0" smtClean="0"/>
              <a:t>Církve bratrské v Husinci</a:t>
            </a:r>
            <a:endParaRPr lang="cs-CZ" sz="4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2643182"/>
            <a:ext cx="73866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785786" y="1928802"/>
            <a:ext cx="6143668" cy="500066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cs-CZ" sz="2000" b="1" dirty="0" smtClean="0"/>
              <a:t> </a:t>
            </a:r>
            <a:r>
              <a:rPr lang="cs-CZ" b="1" dirty="0" smtClean="0"/>
              <a:t>Základní identifikační údaje budovy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Poruchy budovy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1357298"/>
            <a:ext cx="4143404" cy="21431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/>
              <a:t>Porucha soklu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odstřikující srážková voda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poškozená </a:t>
            </a:r>
            <a:r>
              <a:rPr lang="cs-CZ" sz="2200" dirty="0" err="1" smtClean="0"/>
              <a:t>hydroizolace</a:t>
            </a:r>
            <a:endParaRPr lang="cs-CZ" sz="2200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oprava omítky, nátěr</a:t>
            </a:r>
          </a:p>
        </p:txBody>
      </p:sp>
      <p:pic>
        <p:nvPicPr>
          <p:cNvPr id="2050" name="Picture 2" descr="D:\DOKUMENTY\VSTE MK\Bakalářka Církev\FOTO k BP Modlitebna\31_10 FOTO POHLEDY Modlitebna\PA31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7"/>
            <a:ext cx="3000396" cy="2250297"/>
          </a:xfrm>
          <a:prstGeom prst="rect">
            <a:avLst/>
          </a:prstGeom>
          <a:noFill/>
        </p:spPr>
      </p:pic>
      <p:pic>
        <p:nvPicPr>
          <p:cNvPr id="6" name="Obrázek 5" descr="D:\DOKUMENTY\VSTE MK\Bakalářka Církev\FOTO k BP Modlitebna\31_10 FOTO POHLEDY Modlitebna\PA310024.JPG"/>
          <p:cNvPicPr/>
          <p:nvPr/>
        </p:nvPicPr>
        <p:blipFill>
          <a:blip r:embed="rId4" cstate="print"/>
          <a:srcRect l="7700" t="5201" r="34310" b="52474"/>
          <a:stretch>
            <a:fillRect/>
          </a:stretch>
        </p:blipFill>
        <p:spPr bwMode="auto">
          <a:xfrm>
            <a:off x="5000628" y="4071942"/>
            <a:ext cx="3643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14282" y="4071942"/>
            <a:ext cx="4500594" cy="239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/>
              <a:t> Porucha římsy</a:t>
            </a:r>
          </a:p>
          <a:p>
            <a:pPr marL="914400" lvl="1" indent="-457200">
              <a:lnSpc>
                <a:spcPct val="114000"/>
              </a:lnSpc>
              <a:buFont typeface="Wingdings" pitchFamily="2" charset="2"/>
              <a:buChar char="ü"/>
            </a:pPr>
            <a:r>
              <a:rPr lang="cs-CZ" sz="2200" dirty="0" smtClean="0"/>
              <a:t>zatékání srážkové vody</a:t>
            </a:r>
          </a:p>
          <a:p>
            <a:pPr marL="914400" lvl="1" indent="-457200">
              <a:lnSpc>
                <a:spcPct val="114000"/>
              </a:lnSpc>
              <a:buFont typeface="Wingdings" pitchFamily="2" charset="2"/>
              <a:buChar char="ü"/>
            </a:pPr>
            <a:r>
              <a:rPr lang="cs-CZ" sz="2200" dirty="0" smtClean="0"/>
              <a:t>chybně provedené    klempířské práce</a:t>
            </a:r>
          </a:p>
          <a:p>
            <a:pPr marL="914400" lvl="1" indent="-457200">
              <a:lnSpc>
                <a:spcPct val="114000"/>
              </a:lnSpc>
              <a:buFont typeface="Wingdings" pitchFamily="2" charset="2"/>
              <a:buChar char="ü"/>
            </a:pPr>
            <a:r>
              <a:rPr lang="cs-CZ" sz="2200" dirty="0" smtClean="0"/>
              <a:t>oprava omítky</a:t>
            </a:r>
          </a:p>
          <a:p>
            <a:pPr marL="914400" lvl="1" indent="-457200">
              <a:lnSpc>
                <a:spcPct val="114000"/>
              </a:lnSpc>
              <a:buFont typeface="Wingdings" pitchFamily="2" charset="2"/>
              <a:buChar char="ü"/>
            </a:pPr>
            <a:r>
              <a:rPr lang="cs-CZ" sz="2200" dirty="0" smtClean="0"/>
              <a:t>oprava klempířských prvků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/>
              <a:t>Poruchy budovy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43306" y="1357299"/>
            <a:ext cx="5043494" cy="2286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b="1" dirty="0" smtClean="0"/>
              <a:t>Trhliny v omítce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Kontrakční trhliny šířky do 1,1 mm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Vliv objemových změn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200" dirty="0" smtClean="0"/>
              <a:t>Chyby při provádění omítky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Zástupný symbol pro obsah 7" descr="D:\DOKUMENTY\VSTE MK\Bakalářka Církev\FOTO k BP Modlitebna\14_3 Foto trhliny\P31400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44389" y="1313009"/>
            <a:ext cx="1602963" cy="19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:\DOKUMENTY\VSTE MK\Bakalářka Církev\FOTO k BP Modlitebna\31_10 FOTO POHLEDY Modlitebna\PA31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14282" y="3643314"/>
            <a:ext cx="450059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400" dirty="0" smtClean="0"/>
              <a:t>  </a:t>
            </a:r>
            <a:r>
              <a:rPr lang="cs-CZ" sz="2400" b="1" dirty="0" smtClean="0"/>
              <a:t>Trhliny v místě napojení atik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200" dirty="0" smtClean="0"/>
              <a:t>Styk dvou nesourodých    </a:t>
            </a:r>
          </a:p>
          <a:p>
            <a:pPr lvl="1">
              <a:lnSpc>
                <a:spcPct val="150000"/>
              </a:lnSpc>
            </a:pPr>
            <a:r>
              <a:rPr lang="cs-CZ" sz="2200" dirty="0" smtClean="0"/>
              <a:t>    materiálů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200" dirty="0" smtClean="0"/>
              <a:t>Provedení přiznané dilatační  </a:t>
            </a:r>
          </a:p>
          <a:p>
            <a:pPr lvl="1">
              <a:lnSpc>
                <a:spcPct val="150000"/>
              </a:lnSpc>
            </a:pPr>
            <a:r>
              <a:rPr lang="cs-CZ" sz="2200" dirty="0" smtClean="0"/>
              <a:t>    spáry</a:t>
            </a:r>
          </a:p>
          <a:p>
            <a:pPr lvl="1">
              <a:buFont typeface="Wingdings" pitchFamily="2" charset="2"/>
              <a:buChar char="ü"/>
            </a:pPr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Porucha krovu modlitebny</a:t>
            </a:r>
            <a:endParaRPr lang="cs-CZ" sz="40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3929058" y="1428736"/>
            <a:ext cx="4972056" cy="50720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b="1" dirty="0" smtClean="0"/>
              <a:t>Zjištěná závada krovu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600" dirty="0" smtClean="0"/>
              <a:t>Krov napaden dřevokaznou houbou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b="1" dirty="0" smtClean="0"/>
              <a:t>Posouzení krovu a střešního pláště: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600" dirty="0" smtClean="0"/>
              <a:t>Posouzení z tepelně technického hlediska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600" dirty="0" smtClean="0"/>
              <a:t>Posouzení z požárně bezpečnostního hlediska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600" dirty="0" smtClean="0"/>
              <a:t>Statické posouzení krovu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cs-CZ" b="1" dirty="0" smtClean="0"/>
              <a:t>Sanační opatření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cs-CZ" sz="2600" dirty="0" smtClean="0"/>
              <a:t>Návrh na celkovou výměnu krovu</a:t>
            </a:r>
            <a:endParaRPr lang="cs-CZ" sz="2600" dirty="0"/>
          </a:p>
        </p:txBody>
      </p:sp>
      <p:pic>
        <p:nvPicPr>
          <p:cNvPr id="9" name="Zástupný symbol pro obsah 8" descr="D:\DOKUMENTY\VSTE MK\Bakalářka Církev\FOTO k BP Modlitebna\Foto interiér\1 Interiét\P63000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986518" cy="38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368</Words>
  <Application>Microsoft Office PowerPoint</Application>
  <PresentationFormat>Předvádění na obrazovce (4:3)</PresentationFormat>
  <Paragraphs>112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BAKALÁŘSKÁ PRÁCE REKONSTRUKCE HISTORICKÉ BUDOVY</vt:lpstr>
      <vt:lpstr>Motivace a důvody k řešení  daného problému</vt:lpstr>
      <vt:lpstr>Cíl práce</vt:lpstr>
      <vt:lpstr>Výzkumný problém</vt:lpstr>
      <vt:lpstr>Použité metody</vt:lpstr>
      <vt:lpstr>Budova modlitebny  Církve bratrské v Husinci</vt:lpstr>
      <vt:lpstr>Poruchy budovy</vt:lpstr>
      <vt:lpstr>Poruchy budovy</vt:lpstr>
      <vt:lpstr>Porucha krovu modlitebny</vt:lpstr>
      <vt:lpstr>Krov modlitebny – návrh sanace</vt:lpstr>
      <vt:lpstr>Krov modlitebny – návrh sanace</vt:lpstr>
      <vt:lpstr>Dosažené výsledky a přínos práce</vt:lpstr>
      <vt:lpstr>Závěrečné shrnutí</vt:lpstr>
      <vt:lpstr>Doplňující dotazy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BUDOVY</dc:title>
  <dc:creator>Milada Kokšteinová</dc:creator>
  <cp:lastModifiedBy>Miládka</cp:lastModifiedBy>
  <cp:revision>247</cp:revision>
  <dcterms:created xsi:type="dcterms:W3CDTF">2014-04-06T18:28:22Z</dcterms:created>
  <dcterms:modified xsi:type="dcterms:W3CDTF">2016-06-07T20:03:13Z</dcterms:modified>
</cp:coreProperties>
</file>