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09" autoAdjust="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20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Společnost K</c:v>
                </c:pt>
              </c:strCache>
            </c:strRef>
          </c:tx>
          <c:spPr>
            <a:solidFill>
              <a:srgbClr val="FF0000"/>
            </a:solidFill>
            <a:ln w="19050" cap="flat" cmpd="sng" algn="ctr">
              <a:solidFill>
                <a:schemeClr val="accent4"/>
              </a:solidFill>
              <a:prstDash val="solid"/>
            </a:ln>
            <a:effectLst/>
          </c:spPr>
          <c:dLbls>
            <c:dLblPos val="outEnd"/>
            <c:showVal val="1"/>
          </c:dLbls>
          <c:cat>
            <c:strRef>
              <c:f>List1!$A$2:$A$4</c:f>
              <c:strCache>
                <c:ptCount val="3"/>
                <c:pt idx="0">
                  <c:v>kariérní růst díky zlepšení jazykových schopností</c:v>
                </c:pt>
                <c:pt idx="1">
                  <c:v>využití kurzu</c:v>
                </c:pt>
                <c:pt idx="2">
                  <c:v>certifikáty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52</c:v>
                </c:pt>
                <c:pt idx="1">
                  <c:v>25</c:v>
                </c:pt>
                <c:pt idx="2">
                  <c:v>20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Společnost L</c:v>
                </c:pt>
              </c:strCache>
            </c:strRef>
          </c:tx>
          <c:spPr>
            <a:solidFill>
              <a:srgbClr val="002060"/>
            </a:solidFill>
          </c:spPr>
          <c:dLbls>
            <c:dLblPos val="outEnd"/>
            <c:showVal val="1"/>
          </c:dLbls>
          <c:cat>
            <c:strRef>
              <c:f>List1!$A$2:$A$4</c:f>
              <c:strCache>
                <c:ptCount val="3"/>
                <c:pt idx="0">
                  <c:v>kariérní růst díky zlepšení jazykových schopností</c:v>
                </c:pt>
                <c:pt idx="1">
                  <c:v>využití kurzu</c:v>
                </c:pt>
                <c:pt idx="2">
                  <c:v>certifikáty</c:v>
                </c:pt>
              </c:strCache>
            </c:strRef>
          </c:cat>
          <c:val>
            <c:numRef>
              <c:f>List1!$C$2:$C$4</c:f>
              <c:numCache>
                <c:formatCode>General</c:formatCode>
                <c:ptCount val="3"/>
                <c:pt idx="0">
                  <c:v>45</c:v>
                </c:pt>
                <c:pt idx="1">
                  <c:v>19</c:v>
                </c:pt>
                <c:pt idx="2">
                  <c:v>25</c:v>
                </c:pt>
              </c:numCache>
            </c:numRef>
          </c:val>
        </c:ser>
        <c:dLbls>
          <c:showVal val="1"/>
        </c:dLbls>
        <c:axId val="57127680"/>
        <c:axId val="58665600"/>
      </c:barChart>
      <c:catAx>
        <c:axId val="57127680"/>
        <c:scaling>
          <c:orientation val="minMax"/>
        </c:scaling>
        <c:axPos val="b"/>
        <c:majorGridlines/>
        <c:majorTickMark val="none"/>
        <c:tickLblPos val="nextTo"/>
        <c:txPr>
          <a:bodyPr/>
          <a:lstStyle/>
          <a:p>
            <a: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cs-CZ"/>
          </a:p>
        </c:txPr>
        <c:crossAx val="58665600"/>
        <c:crosses val="autoZero"/>
        <c:auto val="1"/>
        <c:lblAlgn val="ctr"/>
        <c:lblOffset val="100"/>
      </c:catAx>
      <c:valAx>
        <c:axId val="58665600"/>
        <c:scaling>
          <c:orientation val="minMax"/>
        </c:scaling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cs-CZ" sz="2000" b="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Počet lidí</a:t>
                </a:r>
                <a:r>
                  <a:rPr lang="cs-CZ" sz="2000" b="0" baseline="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(%)</a:t>
                </a:r>
                <a:endParaRPr lang="cs-CZ" sz="2000" b="0" baseline="-25000" dirty="0" smtClean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c:rich>
          </c:tx>
          <c:layout/>
        </c:title>
        <c:numFmt formatCode="General" sourceLinked="1"/>
        <c:majorTickMark val="none"/>
        <c:tickLblPos val="nextTo"/>
        <c:crossAx val="5712768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cs-CZ"/>
        </a:p>
      </c:txPr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0603915-3701-439A-BC0D-3D5BEADBCB80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4388A34-8B60-42D1-AAF5-E3E7115119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3915-3701-439A-BC0D-3D5BEADBCB80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88A34-8B60-42D1-AAF5-E3E7115119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3915-3701-439A-BC0D-3D5BEADBCB80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88A34-8B60-42D1-AAF5-E3E7115119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3915-3701-439A-BC0D-3D5BEADBCB80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88A34-8B60-42D1-AAF5-E3E7115119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3915-3701-439A-BC0D-3D5BEADBCB80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88A34-8B60-42D1-AAF5-E3E7115119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3915-3701-439A-BC0D-3D5BEADBCB80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88A34-8B60-42D1-AAF5-E3E7115119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0603915-3701-439A-BC0D-3D5BEADBCB80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4388A34-8B60-42D1-AAF5-E3E71151191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0603915-3701-439A-BC0D-3D5BEADBCB80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4388A34-8B60-42D1-AAF5-E3E7115119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3915-3701-439A-BC0D-3D5BEADBCB80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88A34-8B60-42D1-AAF5-E3E7115119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3915-3701-439A-BC0D-3D5BEADBCB80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88A34-8B60-42D1-AAF5-E3E7115119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3915-3701-439A-BC0D-3D5BEADBCB80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88A34-8B60-42D1-AAF5-E3E7115119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0603915-3701-439A-BC0D-3D5BEADBCB80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4388A34-8B60-42D1-AAF5-E3E71151191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4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Systém jazykového vzdělávání ve vybrané firmě/organizaci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5720" y="4572008"/>
            <a:ext cx="8858280" cy="1752600"/>
          </a:xfrm>
        </p:spPr>
        <p:txBody>
          <a:bodyPr>
            <a:noAutofit/>
          </a:bodyPr>
          <a:lstStyle/>
          <a:p>
            <a:pPr algn="l"/>
            <a:r>
              <a:rPr lang="cs-CZ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Autor bakalářské práce: </a:t>
            </a:r>
            <a:r>
              <a:rPr lang="cs-CZ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Jan Klimek</a:t>
            </a:r>
          </a:p>
          <a:p>
            <a:pPr algn="l"/>
            <a:r>
              <a:rPr lang="cs-CZ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Vedoucí bakalářské práce:</a:t>
            </a:r>
            <a:r>
              <a:rPr lang="cs-CZ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Mgr. Zdeněk Caha</a:t>
            </a:r>
            <a:r>
              <a:rPr lang="cs-CZ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MBA, </a:t>
            </a:r>
            <a:r>
              <a:rPr lang="cs-CZ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Ph.D</a:t>
            </a:r>
            <a:r>
              <a:rPr lang="cs-CZ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Oponent bakalářské práce: </a:t>
            </a:r>
            <a:r>
              <a:rPr lang="cs-CZ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Ing. Martin Šachta, MBA</a:t>
            </a:r>
            <a:endParaRPr lang="cs-CZ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cs-CZ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České Budějovice, </a:t>
            </a:r>
            <a:r>
              <a:rPr lang="cs-CZ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červen </a:t>
            </a:r>
            <a:r>
              <a:rPr lang="cs-CZ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2016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42844" y="571480"/>
            <a:ext cx="90011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Vysoká škola technická a ekonomická v Českých Budějovicích</a:t>
            </a:r>
            <a:endParaRPr lang="cs-CZ" sz="22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Závěrečné shrnutí</a:t>
            </a:r>
            <a:endParaRPr lang="cs-CZ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Cíl práce splněn</a:t>
            </a:r>
          </a:p>
          <a:p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Zodpovězené otázky byly splněny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Doplňující otázky</a:t>
            </a:r>
            <a:endParaRPr lang="cs-CZ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Vedoucí bakalářské práce:</a:t>
            </a:r>
          </a:p>
          <a:p>
            <a:pPr>
              <a:buNone/>
            </a:pP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 Popište metodiku zpracování své bakalářské práce.</a:t>
            </a:r>
          </a:p>
          <a:p>
            <a:pPr>
              <a:buNone/>
            </a:pP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 Je znalost cizích jazyků ve většině firem se stavebním       zaměřením dle Vašeho názoru důležitá? Proč ano/ne?</a:t>
            </a:r>
          </a:p>
          <a:p>
            <a:r>
              <a:rPr lang="cs-CZ" sz="2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Oponent bakalářské práce:</a:t>
            </a:r>
          </a:p>
          <a:p>
            <a:pPr>
              <a:buNone/>
            </a:pP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 Považujete za důležité měřit vstupní a výstupní znalosti účastníků jazykového vzdělávání? Vysvětlete proč.</a:t>
            </a:r>
          </a:p>
          <a:p>
            <a:pPr>
              <a:buNone/>
            </a:pP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 Uveďte nefinanční motivační faktory, které byste doporučil uvedeným firmám pro zvýšení zájmu o firemní jazykové vzdělávání.</a:t>
            </a:r>
            <a:endParaRPr lang="cs-CZ" sz="26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300037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Děkuji všem za pozornost a přeji příjemný zbytek dne</a:t>
            </a:r>
            <a:endParaRPr lang="cs-CZ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Obsah</a:t>
            </a:r>
            <a:endParaRPr lang="cs-CZ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Motivace a důvody</a:t>
            </a: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Cíl bakalářské práce</a:t>
            </a: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Výzkumné otázky</a:t>
            </a: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Použité metody</a:t>
            </a: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Dosažené výsledky</a:t>
            </a: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Návrhy opatření</a:t>
            </a: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Závěrečné shrnutí</a:t>
            </a: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Doplňující otázky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Motivace a důvody</a:t>
            </a:r>
            <a:endParaRPr lang="cs-CZ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Zkušenost s vybranými firmami</a:t>
            </a:r>
          </a:p>
          <a:p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Poskytnutí dostatku informací ke zpracování</a:t>
            </a:r>
          </a:p>
          <a:p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Firmy operují v mém regionu</a:t>
            </a:r>
          </a:p>
          <a:p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Firmy se soustředí na různé trhy</a:t>
            </a:r>
          </a:p>
          <a:p>
            <a:endParaRPr lang="cs-CZ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Cíl bakalářské práce</a:t>
            </a:r>
            <a:endParaRPr lang="cs-CZ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Cílem mé práce bylo na základě dotazníkového šetření porovnat systémy jazykového vzdělávání ve vybraných společnostech a zhodnotit vhodnost zavedených systémů pro potřeby jednotlivých firem.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Výzkumné otázky</a:t>
            </a:r>
            <a:endParaRPr lang="cs-CZ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Jsou systémy vhodné pro potřeby vybraných firem?</a:t>
            </a:r>
          </a:p>
          <a:p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Který systém je lepší?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Použité metody</a:t>
            </a:r>
            <a:endParaRPr lang="cs-CZ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Kvalitativně analytické metody</a:t>
            </a:r>
          </a:p>
          <a:p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Rozhovor s manažery</a:t>
            </a:r>
          </a:p>
          <a:p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Dotazníkové šetření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Dosažené výsledky</a:t>
            </a:r>
            <a:endParaRPr lang="cs-CZ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Představení jednotlivých systémů</a:t>
            </a:r>
          </a:p>
          <a:p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Jejich porovnání</a:t>
            </a:r>
          </a:p>
          <a:p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Význam jazyků pro zaměstnance</a:t>
            </a:r>
          </a:p>
          <a:p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Význam jazyků pro firmy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Pohled zaměstnanců na jazykové vzdělávání </a:t>
            </a:r>
            <a:endParaRPr lang="cs-CZ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Návrhy opatření</a:t>
            </a:r>
            <a:endParaRPr lang="cs-CZ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Společnost K</a:t>
            </a:r>
          </a:p>
          <a:p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Rozřadit podle úrovně</a:t>
            </a:r>
          </a:p>
          <a:p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Zavedení vstupních a výstupních testů </a:t>
            </a:r>
          </a:p>
          <a:p>
            <a:pPr>
              <a:buNone/>
            </a:pPr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Společnost L</a:t>
            </a:r>
          </a:p>
          <a:p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Zapojení dělníků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113</TotalTime>
  <Words>284</Words>
  <Application>Microsoft Office PowerPoint</Application>
  <PresentationFormat>Předvádění na obrazovce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Urbanistický</vt:lpstr>
      <vt:lpstr>Systém jazykového vzdělávání ve vybrané firmě/organizaci </vt:lpstr>
      <vt:lpstr>Obsah</vt:lpstr>
      <vt:lpstr>Motivace a důvody</vt:lpstr>
      <vt:lpstr>Cíl bakalářské práce</vt:lpstr>
      <vt:lpstr>Výzkumné otázky</vt:lpstr>
      <vt:lpstr>Použité metody</vt:lpstr>
      <vt:lpstr>Dosažené výsledky</vt:lpstr>
      <vt:lpstr>Pohled zaměstnanců na jazykové vzdělávání </vt:lpstr>
      <vt:lpstr>Návrhy opatření</vt:lpstr>
      <vt:lpstr>Závěrečné shrnutí</vt:lpstr>
      <vt:lpstr>Doplňující otázky</vt:lpstr>
      <vt:lpstr>Děkuji všem za pozornost a přeji příjemný zbytek dne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jazykového vzdělávání ve vybrané firmě/organizaci </dc:title>
  <dc:creator>PC</dc:creator>
  <cp:lastModifiedBy>PC</cp:lastModifiedBy>
  <cp:revision>21</cp:revision>
  <dcterms:created xsi:type="dcterms:W3CDTF">2016-05-28T08:13:10Z</dcterms:created>
  <dcterms:modified xsi:type="dcterms:W3CDTF">2016-06-08T19:36:22Z</dcterms:modified>
</cp:coreProperties>
</file>