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6" r:id="rId9"/>
    <p:sldId id="267" r:id="rId10"/>
    <p:sldId id="269" r:id="rId11"/>
    <p:sldId id="264" r:id="rId12"/>
    <p:sldId id="265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4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03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7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6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20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1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7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4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0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85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5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0DC141-63DC-4376-878B-21FE0F1BDFDB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E6052D-17D1-452F-96E2-6D5F872E6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28800"/>
            <a:ext cx="6815669" cy="1057121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BAKALÁŘSKÁ PRÁCE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7" y="3809998"/>
            <a:ext cx="6815669" cy="587832"/>
          </a:xfrm>
        </p:spPr>
        <p:txBody>
          <a:bodyPr>
            <a:normAutofit fontScale="92500"/>
          </a:bodyPr>
          <a:lstStyle/>
          <a:p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HLAVŇOVICE – ZÁMEK – STATICKÉ ZAJIŠTĚNÍ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692397" y="2357360"/>
            <a:ext cx="6815669" cy="10571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600" dirty="0">
                <a:latin typeface="Calibri" panose="020F0502020204030204" pitchFamily="34" charset="0"/>
              </a:rPr>
              <a:t>REKONSTRUKCE HISTORICKÉHO OBJEKTU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692397" y="4611925"/>
            <a:ext cx="2663375" cy="638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sz="2300" dirty="0" smtClean="0">
              <a:latin typeface="Calibri" panose="020F050202020403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411686" y="4611925"/>
            <a:ext cx="3096379" cy="58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500" dirty="0" smtClean="0">
                <a:latin typeface="Calibri" panose="020F0502020204030204" pitchFamily="34" charset="0"/>
              </a:rPr>
              <a:t>Martina Karvayová, </a:t>
            </a:r>
            <a:r>
              <a:rPr lang="cs-CZ" sz="2500" dirty="0" err="1" smtClean="0">
                <a:latin typeface="Calibri" panose="020F0502020204030204" pitchFamily="34" charset="0"/>
              </a:rPr>
              <a:t>DiS</a:t>
            </a:r>
            <a:r>
              <a:rPr lang="cs-CZ" sz="2500" dirty="0" smtClean="0">
                <a:latin typeface="Calibri" panose="020F0502020204030204" pitchFamily="34" charset="0"/>
              </a:rPr>
              <a:t>.</a:t>
            </a:r>
            <a:endParaRPr lang="cs-CZ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NÁVRH SANACE STROPU A KROVU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95700" y="5736111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62" y="2857013"/>
            <a:ext cx="3914943" cy="292508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419790" y="2514331"/>
            <a:ext cx="372871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66" y="2892172"/>
            <a:ext cx="2588115" cy="28763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25" y="3014566"/>
            <a:ext cx="3629889" cy="275393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143425" y="2514331"/>
            <a:ext cx="6345214" cy="57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5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ZÁVĚR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95403" y="2587337"/>
            <a:ext cx="4959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latin typeface="Calibri" panose="020F0502020204030204" pitchFamily="34" charset="0"/>
              </a:rPr>
              <a:t>Trhliny – použití </a:t>
            </a:r>
            <a:r>
              <a:rPr lang="cs-CZ" sz="2000" dirty="0" err="1" smtClean="0">
                <a:latin typeface="Calibri" panose="020F0502020204030204" pitchFamily="34" charset="0"/>
              </a:rPr>
              <a:t>helikální</a:t>
            </a:r>
            <a:r>
              <a:rPr lang="cs-CZ" sz="2000" dirty="0" smtClean="0">
                <a:latin typeface="Calibri" panose="020F0502020204030204" pitchFamily="34" charset="0"/>
              </a:rPr>
              <a:t> výztuže;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latin typeface="Calibri" panose="020F0502020204030204" pitchFamily="34" charset="0"/>
              </a:rPr>
              <a:t>Sanace stropu a krovu – svorníkové protézy 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cs-CZ" sz="20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+ využití původních tesařských spojů;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latin typeface="Calibri" panose="020F0502020204030204" pitchFamily="34" charset="0"/>
              </a:rPr>
              <a:t>Přezdívání koruny zdiva, úprava kapes;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latin typeface="Calibri" panose="020F0502020204030204" pitchFamily="34" charset="0"/>
              </a:rPr>
              <a:t>Ostatní – záklop, krytina, komíny.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endParaRPr lang="cs-CZ" sz="200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latin typeface="Calibri" panose="020F0502020204030204" pitchFamily="34" charset="0"/>
              </a:rPr>
              <a:t>Cíl </a:t>
            </a:r>
            <a:r>
              <a:rPr lang="cs-CZ" sz="2000" dirty="0" smtClean="0">
                <a:latin typeface="Calibri" panose="020F0502020204030204" pitchFamily="34" charset="0"/>
              </a:rPr>
              <a:t>práce byl splněn.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69716" y="5231234"/>
            <a:ext cx="441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 rotWithShape="1">
          <a:blip r:embed="rId2"/>
          <a:srcRect l="2193" t="10678"/>
          <a:stretch/>
        </p:blipFill>
        <p:spPr>
          <a:xfrm>
            <a:off x="6255327" y="2801894"/>
            <a:ext cx="4924330" cy="242934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089664" y="2801894"/>
            <a:ext cx="933870" cy="75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6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OTÁZKY VEDOUCÍHO PRÁCE A ODPOVĚDI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82486" y="2475960"/>
            <a:ext cx="62444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V jaké vzdálenosti od místa napadení prvku krovu se provádí řez pro provedení protézy?</a:t>
            </a: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 smtClean="0">
                <a:latin typeface="Calibri" panose="020F0502020204030204" pitchFamily="34" charset="0"/>
              </a:rPr>
              <a:t>0,5 m od viditelného místa napadení; dle doporučení (0,8 – 1,5 m).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Jaké jsou výhody použitého svorníkového kloubového spoje pro </a:t>
            </a:r>
            <a:r>
              <a:rPr lang="cs-CZ" sz="2000" dirty="0" err="1" smtClean="0">
                <a:latin typeface="Calibri" panose="020F0502020204030204" pitchFamily="34" charset="0"/>
              </a:rPr>
              <a:t>protézování</a:t>
            </a:r>
            <a:r>
              <a:rPr lang="cs-CZ" sz="2000" dirty="0" smtClean="0">
                <a:latin typeface="Calibri" panose="020F0502020204030204" pitchFamily="34" charset="0"/>
              </a:rPr>
              <a:t>?</a:t>
            </a: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</a:rPr>
              <a:t>E</a:t>
            </a:r>
            <a:r>
              <a:rPr lang="cs-CZ" sz="2000" b="1" dirty="0" smtClean="0">
                <a:latin typeface="Calibri" panose="020F0502020204030204" pitchFamily="34" charset="0"/>
              </a:rPr>
              <a:t>konomické hledisko, proveditelnost, statické ověření funkčnosti, víčkování, axonometrie.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Jaké jsou výhody využití </a:t>
            </a:r>
            <a:r>
              <a:rPr lang="cs-CZ" sz="2000" dirty="0" err="1" smtClean="0">
                <a:latin typeface="Calibri" panose="020F0502020204030204" pitchFamily="34" charset="0"/>
              </a:rPr>
              <a:t>helikálních</a:t>
            </a:r>
            <a:r>
              <a:rPr lang="cs-CZ" sz="2000" dirty="0" smtClean="0">
                <a:latin typeface="Calibri" panose="020F0502020204030204" pitchFamily="34" charset="0"/>
              </a:rPr>
              <a:t> prutů včetně charakteristik používané oceli?</a:t>
            </a: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</a:rPr>
              <a:t>A</a:t>
            </a:r>
            <a:r>
              <a:rPr lang="cs-CZ" sz="2000" b="1" dirty="0" smtClean="0">
                <a:latin typeface="Calibri" panose="020F0502020204030204" pitchFamily="34" charset="0"/>
              </a:rPr>
              <a:t>ustenitická nerezová ocel; dvojnásobná pevnost v tahu; specifický tvar.</a:t>
            </a:r>
          </a:p>
          <a:p>
            <a:pPr lvl="1" algn="just">
              <a:buClr>
                <a:schemeClr val="accent1">
                  <a:lumMod val="75000"/>
                </a:schemeClr>
              </a:buClr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helifix.cz/CMSUpload/Clanek_39/helibar_illus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2568017"/>
            <a:ext cx="3207325" cy="26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465585" y="5206668"/>
            <a:ext cx="1711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i="1" dirty="0">
                <a:latin typeface="Calibri" panose="020F0502020204030204" pitchFamily="34" charset="0"/>
              </a:rPr>
              <a:t>Zdroj: (</a:t>
            </a:r>
            <a:r>
              <a:rPr lang="cs-CZ" sz="2000" i="1" dirty="0" err="1">
                <a:latin typeface="Calibri" panose="020F0502020204030204" pitchFamily="34" charset="0"/>
              </a:rPr>
              <a:t>Helifix</a:t>
            </a:r>
            <a:r>
              <a:rPr lang="cs-CZ" sz="2000" i="1" dirty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2" y="5752250"/>
            <a:ext cx="3264183" cy="2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OTÁZKY OPONENTA PRÁCE A ODPOVĚDI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1295402" y="2486726"/>
            <a:ext cx="61756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 by se </a:t>
            </a:r>
            <a:r>
              <a:rPr lang="cs-CZ" sz="2000" dirty="0" err="1" smtClean="0">
                <a:latin typeface="Calibri" panose="020F0502020204030204" pitchFamily="34" charset="0"/>
              </a:rPr>
              <a:t>protézoval</a:t>
            </a:r>
            <a:r>
              <a:rPr lang="cs-CZ" sz="2000" dirty="0" smtClean="0">
                <a:latin typeface="Calibri" panose="020F0502020204030204" pitchFamily="34" charset="0"/>
              </a:rPr>
              <a:t> např. fošnový ramenát v krovu?</a:t>
            </a:r>
            <a:endParaRPr lang="cs-CZ" sz="2000" dirty="0">
              <a:latin typeface="Calibri" panose="020F0502020204030204" pitchFamily="34" charset="0"/>
            </a:endParaRP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 smtClean="0">
                <a:latin typeface="Calibri" panose="020F0502020204030204" pitchFamily="34" charset="0"/>
              </a:rPr>
              <a:t>Závislost na tloušťce a délce ramenátu</a:t>
            </a:r>
            <a:r>
              <a:rPr lang="cs-CZ" sz="2000" b="1" dirty="0" smtClean="0">
                <a:latin typeface="Calibri" panose="020F0502020204030204" pitchFamily="34" charset="0"/>
              </a:rPr>
              <a:t>, zatížení, </a:t>
            </a:r>
            <a:r>
              <a:rPr lang="cs-CZ" sz="2000" b="1" dirty="0" smtClean="0">
                <a:latin typeface="Calibri" panose="020F0502020204030204" pitchFamily="34" charset="0"/>
              </a:rPr>
              <a:t>fošnová náhrada, výměna, zesílení (příložky).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Doplnit tabulku charakteristiky spojovacího materiálu z hlediska ekonomiky prací.</a:t>
            </a: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 smtClean="0">
                <a:latin typeface="Calibri" panose="020F0502020204030204" pitchFamily="34" charset="0"/>
              </a:rPr>
              <a:t>Viz tabulka 1.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Zamyšlení nad tím, proč naši předchůdci mohli uložit stropní trám u vstupu na schodiště do krovu na příčku </a:t>
            </a:r>
            <a:r>
              <a:rPr lang="cs-CZ" sz="2000" dirty="0" err="1" smtClean="0">
                <a:latin typeface="Calibri" panose="020F0502020204030204" pitchFamily="34" charset="0"/>
              </a:rPr>
              <a:t>tl</a:t>
            </a:r>
            <a:r>
              <a:rPr lang="cs-CZ" sz="2000" dirty="0" smtClean="0">
                <a:latin typeface="Calibri" panose="020F0502020204030204" pitchFamily="34" charset="0"/>
              </a:rPr>
              <a:t>. 150 mm.</a:t>
            </a:r>
          </a:p>
          <a:p>
            <a:pPr marL="914400" lvl="1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2000" b="1" dirty="0" smtClean="0">
                <a:latin typeface="Calibri" panose="020F0502020204030204" pitchFamily="34" charset="0"/>
              </a:rPr>
              <a:t>Dodatečně </a:t>
            </a:r>
            <a:r>
              <a:rPr lang="cs-CZ" sz="2000" b="1" dirty="0">
                <a:latin typeface="Calibri" panose="020F0502020204030204" pitchFamily="34" charset="0"/>
              </a:rPr>
              <a:t>vybudovaný (upravený) vstup, </a:t>
            </a:r>
            <a:r>
              <a:rPr lang="cs-CZ" sz="2000" b="1" dirty="0" smtClean="0">
                <a:latin typeface="Calibri" panose="020F0502020204030204" pitchFamily="34" charset="0"/>
              </a:rPr>
              <a:t>světlá </a:t>
            </a:r>
            <a:r>
              <a:rPr lang="cs-CZ" sz="2000" b="1" dirty="0">
                <a:latin typeface="Calibri" panose="020F0502020204030204" pitchFamily="34" charset="0"/>
              </a:rPr>
              <a:t>výška místnosti, </a:t>
            </a:r>
            <a:r>
              <a:rPr lang="cs-CZ" sz="2000" b="1" dirty="0" smtClean="0">
                <a:latin typeface="Calibri" panose="020F0502020204030204" pitchFamily="34" charset="0"/>
              </a:rPr>
              <a:t>působení zatížení, klenutí.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cs-CZ" sz="2000" dirty="0">
              <a:latin typeface="Calibri" panose="020F050202020403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cs-CZ" sz="2000" dirty="0" smtClean="0">
              <a:latin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7839"/>
          <a:stretch/>
        </p:blipFill>
        <p:spPr>
          <a:xfrm>
            <a:off x="7737761" y="2601026"/>
            <a:ext cx="3065319" cy="31590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64565" y="5760046"/>
            <a:ext cx="3211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i="1" dirty="0">
                <a:latin typeface="Calibri" panose="020F0502020204030204" pitchFamily="34" charset="0"/>
              </a:rPr>
              <a:t>Zdroj: </a:t>
            </a:r>
            <a:r>
              <a:rPr lang="cs-CZ" sz="2000" i="1" dirty="0" smtClean="0">
                <a:latin typeface="Calibri" panose="020F0502020204030204" pitchFamily="34" charset="0"/>
              </a:rPr>
              <a:t>(TESMO, 2008 – 2009).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OTÁZKY OPONENTA PRÁCE A ODPOVĚDI</a:t>
            </a:r>
            <a:endParaRPr lang="cs-CZ" sz="4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970745"/>
              </p:ext>
            </p:extLst>
          </p:nvPr>
        </p:nvGraphicFramePr>
        <p:xfrm>
          <a:off x="912000" y="2521080"/>
          <a:ext cx="10368000" cy="322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/>
                <a:gridCol w="1728000"/>
                <a:gridCol w="1728000"/>
                <a:gridCol w="1728000"/>
                <a:gridCol w="1728000"/>
                <a:gridCol w="1728000"/>
              </a:tblGrid>
              <a:tr h="1008973">
                <a:tc>
                  <a:txBody>
                    <a:bodyPr/>
                    <a:lstStyle/>
                    <a:p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HŘEBÍKOVÉ, VRUTOVANÉ SPOJE</a:t>
                      </a:r>
                      <a:endParaRPr lang="cs-CZ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SVORNÍKOVÉ SPOJE</a:t>
                      </a:r>
                      <a:endParaRPr lang="cs-CZ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CELODŘEVĚNÉ SPOJE</a:t>
                      </a:r>
                      <a:endParaRPr lang="cs-CZ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STYČNÍKOVÉ DESKY, 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GANG-NAIL</a:t>
                      </a:r>
                      <a:endParaRPr lang="cs-CZ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</a:rPr>
                        <a:t>LEPENÉ SPOJE</a:t>
                      </a:r>
                      <a:endParaRPr lang="cs-CZ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21974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</a:rPr>
                        <a:t>SPOJOVACÍ</a:t>
                      </a:r>
                      <a:r>
                        <a:rPr lang="cs-CZ" sz="2000" b="1" baseline="0" dirty="0" smtClean="0">
                          <a:latin typeface="Calibri" panose="020F0502020204030204" pitchFamily="34" charset="0"/>
                        </a:rPr>
                        <a:t> MATERIÁL </a:t>
                      </a:r>
                    </a:p>
                    <a:p>
                      <a:pPr algn="ctr"/>
                      <a:r>
                        <a:rPr lang="cs-CZ" sz="2000" b="1" baseline="0" dirty="0" smtClean="0">
                          <a:latin typeface="Calibri" panose="020F0502020204030204" pitchFamily="34" charset="0"/>
                        </a:rPr>
                        <a:t>Z </a:t>
                      </a:r>
                      <a:r>
                        <a:rPr lang="cs-CZ" sz="2000" b="1" dirty="0" smtClean="0">
                          <a:latin typeface="Calibri" panose="020F0502020204030204" pitchFamily="34" charset="0"/>
                        </a:rPr>
                        <a:t>HLEDISKA EKONOMIKY PRACÍ</a:t>
                      </a:r>
                      <a:endParaRPr lang="cs-CZ" sz="20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Nízká pracnost,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možnost využití pneumatických </a:t>
                      </a:r>
                      <a:r>
                        <a:rPr lang="cs-CZ" sz="1600" baseline="0" dirty="0" err="1" smtClean="0">
                          <a:latin typeface="Calibri" panose="020F0502020204030204" pitchFamily="34" charset="0"/>
                        </a:rPr>
                        <a:t>hřebíkovaček</a:t>
                      </a: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 a AKU šroubováků,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="1" baseline="0" dirty="0" smtClean="0">
                          <a:latin typeface="Calibri" panose="020F0502020204030204" pitchFamily="34" charset="0"/>
                        </a:rPr>
                        <a:t>nejlevnější.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Střední pracnost,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nároky na ruční elektrické a motorové nářadí,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povrchová úprava a údržba.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Vysoká</a:t>
                      </a: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 pracnost –axonometrie,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nároky na ruční elektrické a motorové nářadí,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="1" baseline="0" dirty="0" smtClean="0">
                          <a:latin typeface="Calibri" panose="020F0502020204030204" pitchFamily="34" charset="0"/>
                        </a:rPr>
                        <a:t>nejdražší.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Plná prefabrikace,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vyšší náklady na přepravu,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 místě stavby pouze kotvení a zavětrování.</a:t>
                      </a:r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Vysoká pracnost na</a:t>
                      </a: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 stavbách</a:t>
                      </a: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 (plomby, protézy</a:t>
                      </a: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), </a:t>
                      </a: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600" baseline="0" dirty="0" smtClean="0">
                          <a:latin typeface="Calibri" panose="020F0502020204030204" pitchFamily="34" charset="0"/>
                        </a:rPr>
                        <a:t>využití jako konstrukční lepené řezivo.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1600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00005" y="5743316"/>
            <a:ext cx="997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Tabulka 1 – Charakteristika spojovacího materiálu z hlediska ekonomiky prací. Zdroj</a:t>
            </a:r>
            <a:r>
              <a:rPr lang="cs-CZ" sz="2000" i="1" dirty="0">
                <a:latin typeface="Calibri" panose="020F0502020204030204" pitchFamily="34" charset="0"/>
              </a:rPr>
              <a:t>: </a:t>
            </a:r>
            <a:r>
              <a:rPr lang="cs-CZ" sz="2000" i="1" dirty="0" smtClean="0">
                <a:latin typeface="Calibri" panose="020F0502020204030204" pitchFamily="34" charset="0"/>
              </a:rPr>
              <a:t>(vlastní).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2771" y="2732809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DĚKUJI ZA POZORNOST.</a:t>
            </a:r>
            <a:endParaRPr lang="cs-CZ" sz="6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MOTIVACE A DŮVODY K ŘEŠENÍ PROBLÉMU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8448" y="2832462"/>
            <a:ext cx="4718304" cy="3037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Rekonstrukce historického objektu:</a:t>
            </a:r>
          </a:p>
          <a:p>
            <a:pPr marL="0" indent="0">
              <a:buNone/>
            </a:pPr>
            <a:r>
              <a:rPr lang="cs-CZ" sz="2300" dirty="0">
                <a:latin typeface="Calibri" panose="020F0502020204030204" pitchFamily="34" charset="0"/>
              </a:rPr>
              <a:t>	</a:t>
            </a:r>
            <a:r>
              <a:rPr lang="cs-CZ" sz="2300" dirty="0" smtClean="0">
                <a:latin typeface="Calibri" panose="020F0502020204030204" pitchFamily="34" charset="0"/>
              </a:rPr>
              <a:t>	zachování stavebního dědictví.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Problematika návrhu oprav:</a:t>
            </a:r>
          </a:p>
          <a:p>
            <a:pPr marL="0" indent="0">
              <a:buNone/>
            </a:pPr>
            <a:r>
              <a:rPr lang="cs-CZ" sz="2300" dirty="0" smtClean="0">
                <a:latin typeface="Calibri" panose="020F0502020204030204" pitchFamily="34" charset="0"/>
              </a:rPr>
              <a:t>		požadavky památkové péče,</a:t>
            </a:r>
          </a:p>
          <a:p>
            <a:pPr marL="0" indent="0">
              <a:buNone/>
            </a:pPr>
            <a:r>
              <a:rPr lang="cs-CZ" sz="2300" dirty="0">
                <a:latin typeface="Calibri" panose="020F0502020204030204" pitchFamily="34" charset="0"/>
              </a:rPr>
              <a:t>	</a:t>
            </a:r>
            <a:r>
              <a:rPr lang="cs-CZ" sz="2300" dirty="0" smtClean="0">
                <a:latin typeface="Calibri" panose="020F0502020204030204" pitchFamily="34" charset="0"/>
              </a:rPr>
              <a:t>	finanční a časová náročnost.</a:t>
            </a:r>
            <a:endParaRPr lang="cs-CZ" sz="2300" dirty="0">
              <a:latin typeface="Calibri" panose="020F050202020403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4262" r="10185" b="16868"/>
          <a:stretch/>
        </p:blipFill>
        <p:spPr>
          <a:xfrm>
            <a:off x="6515880" y="2723606"/>
            <a:ext cx="4380718" cy="2751909"/>
          </a:xfrm>
        </p:spPr>
      </p:pic>
      <p:sp>
        <p:nvSpPr>
          <p:cNvPr id="6" name="Šipka doprava 5"/>
          <p:cNvSpPr/>
          <p:nvPr/>
        </p:nvSpPr>
        <p:spPr>
          <a:xfrm>
            <a:off x="1741713" y="3464707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741712" y="4513000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752596" y="4939720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515880" y="5513012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(vlastní, 17. 11. 2015)</a:t>
            </a:r>
            <a:endParaRPr lang="cs-CZ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CÍL PRÁCE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5029" y="2832462"/>
            <a:ext cx="4971723" cy="3037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Rekonstrukce historického objektu:</a:t>
            </a:r>
          </a:p>
          <a:p>
            <a:pPr marL="0" indent="0">
              <a:buNone/>
            </a:pPr>
            <a:r>
              <a:rPr lang="cs-CZ" sz="23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	zámek Hlavňovice.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Průzkum – statické zajištění: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		specifikace závad nosných konstrukcí,</a:t>
            </a:r>
          </a:p>
          <a:p>
            <a:pPr marL="0" indent="0">
              <a:buNone/>
            </a:pPr>
            <a:r>
              <a:rPr lang="cs-CZ" sz="2300" dirty="0">
                <a:latin typeface="Calibri" panose="020F0502020204030204" pitchFamily="34" charset="0"/>
              </a:rPr>
              <a:t>	</a:t>
            </a:r>
            <a:r>
              <a:rPr lang="cs-CZ" sz="2300" dirty="0" smtClean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návrh sanace,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	posouzení návrhu oprav.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534878" y="3478965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534880" y="4434623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534880" y="4896177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411684" y="5213054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(Archiv NPÚ, r. 1995)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0"/>
          <a:stretch/>
        </p:blipFill>
        <p:spPr>
          <a:xfrm>
            <a:off x="6178548" y="2832462"/>
            <a:ext cx="4718050" cy="2380592"/>
          </a:xfrm>
        </p:spPr>
      </p:pic>
      <p:sp>
        <p:nvSpPr>
          <p:cNvPr id="13" name="Šipka doprava 12"/>
          <p:cNvSpPr/>
          <p:nvPr/>
        </p:nvSpPr>
        <p:spPr>
          <a:xfrm>
            <a:off x="1534879" y="5357731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4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VÝZKUMNÝ PROBLÉM A METODIKA PRÁCE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STATICKÉ ZAJIŠTĚNÍ OBJEKTU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399" y="3607329"/>
            <a:ext cx="4885271" cy="22685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Trhliny v obvodovém zdivu.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Sanace zřícené stropní konstrukce.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Oprava barokního krovu.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64086" y="2658533"/>
            <a:ext cx="4334888" cy="576262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METODIKA PRÁCE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64085" y="3607329"/>
            <a:ext cx="4334889" cy="22685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Sběr a vyhodnocení dat.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Komparace užívaných metod.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Posouzení konkrétního návrhu.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TRHLINY 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 OBVODOVÉM ZDIVU</a:t>
            </a:r>
            <a:endParaRPr lang="cs-CZ" sz="4000" dirty="0"/>
          </a:p>
        </p:txBody>
      </p:sp>
      <p:pic>
        <p:nvPicPr>
          <p:cNvPr id="5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19" y="2547257"/>
            <a:ext cx="4360651" cy="3188758"/>
          </a:xfrm>
        </p:spPr>
      </p:pic>
      <p:pic>
        <p:nvPicPr>
          <p:cNvPr id="6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36" y="2532355"/>
            <a:ext cx="4276607" cy="3203660"/>
          </a:xfrm>
        </p:spPr>
      </p:pic>
      <p:sp>
        <p:nvSpPr>
          <p:cNvPr id="7" name="TextovéPole 6"/>
          <p:cNvSpPr txBox="1"/>
          <p:nvPr/>
        </p:nvSpPr>
        <p:spPr>
          <a:xfrm>
            <a:off x="1376119" y="5736015"/>
            <a:ext cx="436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(Archiv NPÚ, r. 1995)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7092" y="5736015"/>
            <a:ext cx="436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(vlastní, 8. 2. 2016)</a:t>
            </a:r>
            <a:endParaRPr lang="cs-CZ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SANACE TRHLIN OBVODOVÉHO ZDIVA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5029" y="2832462"/>
            <a:ext cx="4971723" cy="3037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Stehování betonářskou výztuží:</a:t>
            </a:r>
          </a:p>
          <a:p>
            <a:pPr marL="0" indent="0">
              <a:buNone/>
            </a:pPr>
            <a:r>
              <a:rPr lang="cs-CZ" sz="23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	množství negativních vlivů.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>
                <a:latin typeface="Calibri" panose="020F0502020204030204" pitchFamily="34" charset="0"/>
              </a:rPr>
              <a:t>Stehování </a:t>
            </a:r>
            <a:r>
              <a:rPr lang="cs-CZ" sz="2300" dirty="0" err="1" smtClean="0">
                <a:latin typeface="Calibri" panose="020F0502020204030204" pitchFamily="34" charset="0"/>
              </a:rPr>
              <a:t>helikální</a:t>
            </a:r>
            <a:r>
              <a:rPr lang="cs-CZ" sz="2300" dirty="0" smtClean="0">
                <a:latin typeface="Calibri" panose="020F0502020204030204" pitchFamily="34" charset="0"/>
              </a:rPr>
              <a:t> výztuží: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		ucelený systém pro stehování trhlin,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	zanechává nadále flexibilnost zdiva,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</a:rPr>
              <a:t>	systém slučitelný s vápennou maltou.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534878" y="3478965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534880" y="4434623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534880" y="4896177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096000" y="5112198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</a:t>
            </a:r>
            <a:r>
              <a:rPr lang="cs-CZ" sz="2000" i="1" dirty="0" err="1" smtClean="0">
                <a:latin typeface="Calibri" panose="020F0502020204030204" pitchFamily="34" charset="0"/>
              </a:rPr>
              <a:t>Helifix</a:t>
            </a:r>
            <a:r>
              <a:rPr lang="cs-CZ" sz="2000" i="1" dirty="0" smtClean="0">
                <a:latin typeface="Calibri" panose="020F0502020204030204" pitchFamily="34" charset="0"/>
              </a:rPr>
              <a:t>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1534879" y="5357731"/>
            <a:ext cx="435429" cy="1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helifix.cz/CMSUpload/Clanek_15/mrs_si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99" y="2994725"/>
            <a:ext cx="5110014" cy="20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HAVARIJNÍ STAV STROPNÍ KONSTRUKCE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68379" y="5735696"/>
            <a:ext cx="441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(vlastní, 8. 2. 2016)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79" y="2560319"/>
            <a:ext cx="4413249" cy="3175377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371600" y="2971799"/>
            <a:ext cx="4800600" cy="27638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Zřícení trámového stropu.</a:t>
            </a:r>
            <a:endParaRPr 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Prokázaný výskyt dřevomorky domácí.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Destrukce podbití s rákosem, včetně štukové výzdoby.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9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STÁVAJÍCÍ STAV BAROKNÍHO KROVU ZÁMKU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68379" y="5670393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(vlastní, 8. 2. 2016) 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7" y="2646205"/>
            <a:ext cx="4032250" cy="302418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8448" y="2930236"/>
            <a:ext cx="4718304" cy="274015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Dlouhodobé zatékání do krovu.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Dřevokazný hmyz a houby.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Ležatá stolice – posouzení.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Původní tesařské spoje.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Profilovaná mansardová římsa.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METODY OPRAV DŘEVĚNÝCH PRVKŮ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67938" y="5730576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Calibri" panose="020F0502020204030204" pitchFamily="34" charset="0"/>
              </a:rPr>
              <a:t>Zdroj: (vlastní).</a:t>
            </a:r>
            <a:endParaRPr lang="cs-CZ" sz="2000" i="1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Calibri" panose="020F0502020204030204" pitchFamily="34" charset="0"/>
              </a:rPr>
              <a:t>Protézování</a:t>
            </a:r>
            <a:r>
              <a:rPr lang="cs-CZ" dirty="0" smtClean="0">
                <a:latin typeface="Calibri" panose="020F0502020204030204" pitchFamily="34" charset="0"/>
              </a:rPr>
              <a:t> (plátování prvků):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celodřevěné protézy,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</a:rPr>
              <a:t>rotézy se svorníkovým kompletem.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Oprava formou příložek: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ocelové pláty, válcované profily,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dřevěné fošnové příložky.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Calibri" panose="020F0502020204030204" pitchFamily="34" charset="0"/>
              </a:rPr>
              <a:t>Celková výměna – repliky prvků.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1160" r="10717" b="16752"/>
          <a:stretch/>
        </p:blipFill>
        <p:spPr>
          <a:xfrm>
            <a:off x="8468238" y="2560315"/>
            <a:ext cx="2266818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8" r="9720"/>
          <a:stretch/>
        </p:blipFill>
        <p:spPr>
          <a:xfrm>
            <a:off x="6016752" y="4108315"/>
            <a:ext cx="264266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 b="10219"/>
          <a:stretch/>
        </p:blipFill>
        <p:spPr>
          <a:xfrm>
            <a:off x="8719312" y="4108315"/>
            <a:ext cx="201574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8207"/>
          <a:stretch/>
        </p:blipFill>
        <p:spPr>
          <a:xfrm>
            <a:off x="6016752" y="2560315"/>
            <a:ext cx="237193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6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1367</TotalTime>
  <Words>574</Words>
  <Application>Microsoft Office PowerPoint</Application>
  <PresentationFormat>Širokoúhlá obrazovka</PresentationFormat>
  <Paragraphs>121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Organický</vt:lpstr>
      <vt:lpstr>BAKALÁŘSKÁ PRÁCE</vt:lpstr>
      <vt:lpstr>MOTIVACE A DŮVODY K ŘEŠENÍ PROBLÉMU</vt:lpstr>
      <vt:lpstr>CÍL PRÁCE</vt:lpstr>
      <vt:lpstr>VÝZKUMNÝ PROBLÉM A METODIKA PRÁCE</vt:lpstr>
      <vt:lpstr>TRHLINY V OBVODOVÉM ZDIVU</vt:lpstr>
      <vt:lpstr>SANACE TRHLIN OBVODOVÉHO ZDIVA</vt:lpstr>
      <vt:lpstr>HAVARIJNÍ STAV STROPNÍ KONSTRUKCE</vt:lpstr>
      <vt:lpstr>STÁVAJÍCÍ STAV BAROKNÍHO KROVU ZÁMKU</vt:lpstr>
      <vt:lpstr>METODY OPRAV DŘEVĚNÝCH PRVKŮ</vt:lpstr>
      <vt:lpstr>NÁVRH SANACE STROPU A KROVU</vt:lpstr>
      <vt:lpstr>ZÁVĚR</vt:lpstr>
      <vt:lpstr>OTÁZKY VEDOUCÍHO PRÁCE A ODPOVĚDI</vt:lpstr>
      <vt:lpstr>OTÁZKY OPONENTA PRÁCE A ODPOVĚDI</vt:lpstr>
      <vt:lpstr>OTÁZKY OPONENTA PRÁCE A ODPOVĚDI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Karvayová</dc:creator>
  <cp:lastModifiedBy>Martina Karvayová</cp:lastModifiedBy>
  <cp:revision>73</cp:revision>
  <dcterms:created xsi:type="dcterms:W3CDTF">2016-04-25T09:45:24Z</dcterms:created>
  <dcterms:modified xsi:type="dcterms:W3CDTF">2016-06-08T11:36:55Z</dcterms:modified>
</cp:coreProperties>
</file>