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67" r:id="rId5"/>
    <p:sldId id="265" r:id="rId6"/>
    <p:sldId id="273" r:id="rId7"/>
    <p:sldId id="266" r:id="rId8"/>
    <p:sldId id="259" r:id="rId9"/>
    <p:sldId id="268" r:id="rId10"/>
    <p:sldId id="269" r:id="rId11"/>
    <p:sldId id="270" r:id="rId12"/>
    <p:sldId id="271" r:id="rId13"/>
    <p:sldId id="261" r:id="rId14"/>
    <p:sldId id="262" r:id="rId15"/>
    <p:sldId id="272" r:id="rId16"/>
    <p:sldId id="263" r:id="rId17"/>
    <p:sldId id="26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60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89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1051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863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3584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118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128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9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29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70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71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0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04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26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08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65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2B5BF-E9BF-49D5-9712-E4590384F81C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5F6728-1375-4DBD-AED0-0E3FC1F996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7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910" y="2236424"/>
            <a:ext cx="9165557" cy="247330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Controlling projektu 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výstavby bioplynové stanice 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Srbské republice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9320" y="5706737"/>
            <a:ext cx="1188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Autor: </a:t>
            </a:r>
            <a:r>
              <a:rPr lang="cs-CZ" b="1" i="1" dirty="0" smtClean="0"/>
              <a:t>Eva Kaplanová 12186</a:t>
            </a:r>
          </a:p>
          <a:p>
            <a:r>
              <a:rPr lang="cs-CZ" dirty="0" smtClean="0"/>
              <a:t>Vedoucí bakalářské práce: </a:t>
            </a:r>
            <a:r>
              <a:rPr lang="cs-CZ" b="1" i="1" dirty="0" smtClean="0"/>
              <a:t>Ing. Radka Vaníčková, Ph.D. </a:t>
            </a:r>
          </a:p>
          <a:p>
            <a:r>
              <a:rPr lang="cs-CZ" dirty="0" smtClean="0"/>
              <a:t>Oponent bakalářské práce: </a:t>
            </a:r>
            <a:r>
              <a:rPr lang="cs-CZ" b="1" i="1" dirty="0" smtClean="0"/>
              <a:t>Ing. Jan </a:t>
            </a:r>
            <a:r>
              <a:rPr lang="cs-CZ" b="1" i="1" dirty="0" err="1" smtClean="0"/>
              <a:t>Krlín</a:t>
            </a:r>
            <a:r>
              <a:rPr lang="cs-CZ" b="1" dirty="0"/>
              <a:t>	</a:t>
            </a:r>
            <a:r>
              <a:rPr lang="cs-CZ" dirty="0" smtClean="0"/>
              <a:t>				České Budějovice, Červen 2016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1945022" y="767803"/>
            <a:ext cx="8809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Vysoká škola technická a ekonomická v Českých Budějovicích</a:t>
            </a:r>
          </a:p>
          <a:p>
            <a:r>
              <a:rPr lang="cs-CZ" dirty="0" smtClean="0"/>
              <a:t>Ústav </a:t>
            </a:r>
            <a:r>
              <a:rPr lang="cs-CZ" dirty="0" err="1" smtClean="0"/>
              <a:t>technicko-technologický</a:t>
            </a:r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7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586084"/>
              </p:ext>
            </p:extLst>
          </p:nvPr>
        </p:nvGraphicFramePr>
        <p:xfrm>
          <a:off x="936910" y="767803"/>
          <a:ext cx="100811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icture" r:id="rId3" imgW="9525000" imgH="9626600" progId="StaticMetafile">
                  <p:embed/>
                </p:oleObj>
              </mc:Choice>
              <mc:Fallback>
                <p:oleObj name="Picture" r:id="rId3" imgW="9525000" imgH="9626600" progId="StaticMetafil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910" y="767803"/>
                        <a:ext cx="1008112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831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063" y="532482"/>
            <a:ext cx="8596668" cy="84591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investice a rizik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17" y="1378392"/>
            <a:ext cx="8596668" cy="1728365"/>
          </a:xfrm>
        </p:spPr>
        <p:txBody>
          <a:bodyPr/>
          <a:lstStyle/>
          <a:p>
            <a:pPr lvl="0"/>
            <a:r>
              <a:rPr lang="cs-CZ" sz="2000" dirty="0" smtClean="0"/>
              <a:t>Výpočet </a:t>
            </a:r>
            <a:r>
              <a:rPr lang="cs-CZ" sz="2000" dirty="0"/>
              <a:t>vnitřního výnosového procenta (IRR)</a:t>
            </a:r>
          </a:p>
          <a:p>
            <a:pPr lvl="0"/>
            <a:r>
              <a:rPr lang="cs-CZ" sz="2000" dirty="0"/>
              <a:t>Výpočet doby návratnosti a čisté současné hodnoty (NPV</a:t>
            </a:r>
            <a:r>
              <a:rPr lang="cs-CZ" sz="2000" dirty="0" smtClean="0"/>
              <a:t>)</a:t>
            </a:r>
          </a:p>
          <a:p>
            <a:pPr lvl="0"/>
            <a:r>
              <a:rPr lang="cs-CZ" sz="2000" dirty="0" smtClean="0"/>
              <a:t>Citlivostní </a:t>
            </a:r>
            <a:r>
              <a:rPr lang="cs-CZ" sz="2000" dirty="0"/>
              <a:t>analýza</a:t>
            </a:r>
          </a:p>
          <a:p>
            <a:r>
              <a:rPr lang="cs-CZ" sz="2000" dirty="0"/>
              <a:t>Analýza bodu </a:t>
            </a:r>
            <a:r>
              <a:rPr lang="cs-CZ" sz="2000" dirty="0" smtClean="0"/>
              <a:t>zvratu</a:t>
            </a:r>
            <a:endParaRPr lang="cs-CZ" sz="2000" dirty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37" y="3106757"/>
            <a:ext cx="6230694" cy="355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7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84173"/>
            <a:ext cx="8596668" cy="100988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Diskuze výsledků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958" y="1994053"/>
            <a:ext cx="7519215" cy="4008856"/>
          </a:xfrm>
        </p:spPr>
        <p:txBody>
          <a:bodyPr/>
          <a:lstStyle/>
          <a:p>
            <a:r>
              <a:rPr lang="cs-CZ" sz="2000" dirty="0" smtClean="0"/>
              <a:t>Výkyvy zadaných hodnot Cash </a:t>
            </a:r>
            <a:r>
              <a:rPr lang="cs-CZ" sz="2000" dirty="0" err="1" smtClean="0"/>
              <a:t>Flow</a:t>
            </a:r>
            <a:endParaRPr lang="cs-CZ" sz="2000" dirty="0" smtClean="0"/>
          </a:p>
          <a:p>
            <a:pPr lvl="1"/>
            <a:r>
              <a:rPr lang="cs-CZ" dirty="0" smtClean="0"/>
              <a:t>Hlavní rizikové faktory vyhodnoceny analýzou citlivosti v kritériu ± 15 %</a:t>
            </a:r>
            <a:br>
              <a:rPr lang="cs-CZ" dirty="0" smtClean="0"/>
            </a:br>
            <a:endParaRPr lang="cs-CZ" dirty="0" smtClean="0"/>
          </a:p>
          <a:p>
            <a:r>
              <a:rPr lang="cs-CZ" sz="2000" dirty="0" smtClean="0"/>
              <a:t>Kolaudační rozhodnutí/zkušební provoz</a:t>
            </a:r>
          </a:p>
          <a:p>
            <a:pPr lvl="1"/>
            <a:r>
              <a:rPr lang="cs-CZ" dirty="0" smtClean="0"/>
              <a:t>V případě nedodržení termín uvedení do provozu nemusí být dodržena výkupní cena daná legislativou -&gt; ohrožení celé investice</a:t>
            </a:r>
            <a:br>
              <a:rPr lang="cs-CZ" dirty="0" smtClean="0"/>
            </a:br>
            <a:endParaRPr lang="cs-CZ" dirty="0" smtClean="0"/>
          </a:p>
          <a:p>
            <a:r>
              <a:rPr lang="cs-CZ" sz="2000" dirty="0" smtClean="0"/>
              <a:t> Využití zbytkové tepelné energie</a:t>
            </a:r>
          </a:p>
          <a:p>
            <a:pPr lvl="1"/>
            <a:r>
              <a:rPr lang="cs-CZ" dirty="0" smtClean="0"/>
              <a:t>Pro vlastní spotřebu – vytápění vlastních prostorů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4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28" y="587565"/>
            <a:ext cx="8596668" cy="13208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Návrhy opatření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068" y="1554662"/>
            <a:ext cx="8596668" cy="99023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E</a:t>
            </a:r>
            <a:r>
              <a:rPr lang="cs-CZ" dirty="0" smtClean="0"/>
              <a:t>xpertní </a:t>
            </a:r>
            <a:r>
              <a:rPr lang="cs-CZ" dirty="0"/>
              <a:t>analýzy se zaměřením na energetický zákon, daňový zákon a stavební zákon</a:t>
            </a:r>
            <a:endParaRPr lang="cs-CZ" dirty="0" smtClean="0"/>
          </a:p>
          <a:p>
            <a:r>
              <a:rPr lang="cs-CZ" dirty="0" smtClean="0"/>
              <a:t>Porovnání Cash </a:t>
            </a:r>
            <a:r>
              <a:rPr lang="cs-CZ" dirty="0" err="1" smtClean="0"/>
              <a:t>Flow</a:t>
            </a:r>
            <a:r>
              <a:rPr lang="cs-CZ" dirty="0" smtClean="0"/>
              <a:t> při vytápění vlastních prostorů – využití tepelné energie</a:t>
            </a: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978546"/>
              </p:ext>
            </p:extLst>
          </p:nvPr>
        </p:nvGraphicFramePr>
        <p:xfrm>
          <a:off x="1068635" y="2930487"/>
          <a:ext cx="7855029" cy="3338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6946"/>
                <a:gridCol w="1443439"/>
                <a:gridCol w="1689546"/>
                <a:gridCol w="1207549"/>
                <a:gridCol w="1207549"/>
              </a:tblGrid>
              <a:tr h="545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Ukazatel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Původní CF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Aktualizované CF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Rozdíl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Jednotka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50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IRR vnitřní výnosové procento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8,27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14,80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+ 6,53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850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NPV čistá současná hodnota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13 281,48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43 267,84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+ 29 986,36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545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Reálná doba návratnosti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7,72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5,54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-2,18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rok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545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Diskontní doba návratnosti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9,79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6,68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-3,11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rok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33851"/>
            <a:ext cx="8596668" cy="801724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Posouzení investičního záměru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076" y="2568213"/>
            <a:ext cx="8596668" cy="257666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Projekt je rentabilní 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 smtClean="0"/>
          </a:p>
          <a:p>
            <a:r>
              <a:rPr lang="cs-CZ" sz="2000" dirty="0" smtClean="0"/>
              <a:t>Důraz na udržitelnost projektu po uvedení do provozu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dirty="0" smtClean="0"/>
              <a:t>Aplikace návrhu opatření ke zlepšení efektivity a ekonomické stránky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01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35016"/>
            <a:ext cx="8596668" cy="80056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 – přínos bakalářské práce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060" y="2622014"/>
            <a:ext cx="8596668" cy="2269475"/>
          </a:xfrm>
        </p:spPr>
        <p:txBody>
          <a:bodyPr>
            <a:normAutofit/>
          </a:bodyPr>
          <a:lstStyle/>
          <a:p>
            <a:r>
              <a:rPr lang="cs-CZ" sz="2000" dirty="0" smtClean="0"/>
              <a:t>Bakalářská </a:t>
            </a:r>
            <a:r>
              <a:rPr lang="cs-CZ" sz="2000" dirty="0"/>
              <a:t>práce jako podklad pro investory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  <a:p>
            <a:r>
              <a:rPr lang="cs-CZ" sz="2000" dirty="0" smtClean="0"/>
              <a:t>Zpracování </a:t>
            </a:r>
            <a:r>
              <a:rPr lang="cs-CZ" sz="2000" dirty="0" err="1" smtClean="0"/>
              <a:t>Feasibility</a:t>
            </a:r>
            <a:r>
              <a:rPr lang="cs-CZ" sz="2000" dirty="0" smtClean="0"/>
              <a:t> Study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dirty="0" smtClean="0"/>
              <a:t>Návaznost pro zpracování dalších etap projektového řízení</a:t>
            </a:r>
          </a:p>
        </p:txBody>
      </p:sp>
    </p:spTree>
    <p:extLst>
      <p:ext uri="{BB962C8B-B14F-4D97-AF65-F5344CB8AC3E}">
        <p14:creationId xmlns:p14="http://schemas.microsoft.com/office/powerpoint/2010/main" val="153520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778" y="1005043"/>
            <a:ext cx="8596668" cy="977994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dotazy vedoucího práce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537" y="2336859"/>
            <a:ext cx="9050560" cy="327072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 čem spočívá úspora u projektu výstavby bioplynové stanice? Vyhodnocení po ekonomické stránce.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dirty="0" smtClean="0"/>
              <a:t>Definovat stěžejní </a:t>
            </a:r>
            <a:r>
              <a:rPr lang="cs-CZ" sz="2000" dirty="0"/>
              <a:t>významné </a:t>
            </a:r>
            <a:r>
              <a:rPr lang="cs-CZ" sz="2000" dirty="0" smtClean="0"/>
              <a:t>kontrolní činnosti podporující systematizaci procesů v oblasti návrhu a zpracování investičních projektů.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dirty="0" smtClean="0"/>
              <a:t>Jaká je obvyklá doba návratnosti u investičních projektů?</a:t>
            </a:r>
          </a:p>
        </p:txBody>
      </p:sp>
    </p:spTree>
    <p:extLst>
      <p:ext uri="{BB962C8B-B14F-4D97-AF65-F5344CB8AC3E}">
        <p14:creationId xmlns:p14="http://schemas.microsoft.com/office/powerpoint/2010/main" val="42874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030" y="1525282"/>
            <a:ext cx="8596668" cy="965813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dotazy oponenta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975" y="2920753"/>
            <a:ext cx="8596668" cy="1287691"/>
          </a:xfrm>
        </p:spPr>
        <p:txBody>
          <a:bodyPr/>
          <a:lstStyle/>
          <a:p>
            <a:r>
              <a:rPr lang="cs-CZ" sz="2000" dirty="0" smtClean="0"/>
              <a:t>Jakým způsobem byla určena doba výstavby BPS?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3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937" y="2691788"/>
            <a:ext cx="7695485" cy="1320800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554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132" y="1347731"/>
            <a:ext cx="8596668" cy="976828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a důvody k řešení problému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824" y="2469061"/>
            <a:ext cx="8596668" cy="2741917"/>
          </a:xfrm>
        </p:spPr>
        <p:txBody>
          <a:bodyPr/>
          <a:lstStyle/>
          <a:p>
            <a:r>
              <a:rPr lang="cs-CZ" sz="2000" dirty="0" smtClean="0"/>
              <a:t>Využití a aplikace nástrojů investičního controllingu pro posouzení investičního záměru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dirty="0" smtClean="0"/>
              <a:t>Obnovitelný zdroj energie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dirty="0" smtClean="0"/>
              <a:t>Investice bioplynové stanice mimo území EU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7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79" y="1435865"/>
            <a:ext cx="8596668" cy="86666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práce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368" y="2689400"/>
            <a:ext cx="8422599" cy="1485994"/>
          </a:xfrm>
        </p:spPr>
        <p:txBody>
          <a:bodyPr/>
          <a:lstStyle/>
          <a:p>
            <a:pPr algn="just"/>
            <a:r>
              <a:rPr lang="cs-CZ" sz="2000" dirty="0" smtClean="0"/>
              <a:t>Cílem bakalářské práce je využití </a:t>
            </a:r>
            <a:r>
              <a:rPr lang="cs-CZ" sz="2000" dirty="0"/>
              <a:t>controllingu pro systematizaci procesů zpracování budoucích investičních projektů za účelem úspory, kontrolní činnosti a tvorby možných nápravných opatření.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6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63" y="1071143"/>
            <a:ext cx="8596668" cy="75765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Výzkumné problémy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739" y="2204657"/>
            <a:ext cx="8907341" cy="3880773"/>
          </a:xfrm>
        </p:spPr>
        <p:txBody>
          <a:bodyPr/>
          <a:lstStyle/>
          <a:p>
            <a:pPr lvl="0"/>
            <a:r>
              <a:rPr lang="cs-CZ" sz="2000" dirty="0"/>
              <a:t>Jaký vliv na projekt/Cash </a:t>
            </a:r>
            <a:r>
              <a:rPr lang="cs-CZ" sz="2000" dirty="0" err="1"/>
              <a:t>Flow</a:t>
            </a:r>
            <a:r>
              <a:rPr lang="cs-CZ" sz="2000" dirty="0"/>
              <a:t> budou mít výkyvy v případě změny zadaných hodnot, výnosů a nákladů? 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Jaký vliv bude mít odklad kolaudačního rozhodnutí na uvedení do provozu a rentabilitu projektu?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Jaká bude reálná doba návratnosti projektu při využití tepelné energie pro vlastní spotřebu při uvedení do provozu?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82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456" y="697734"/>
            <a:ext cx="3051672" cy="2298853"/>
          </a:xfrm>
        </p:spPr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Metodika 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dosažení 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výsledků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128" y="0"/>
            <a:ext cx="5739788" cy="6550210"/>
          </a:xfrm>
        </p:spPr>
      </p:pic>
    </p:spTree>
    <p:extLst>
      <p:ext uri="{BB962C8B-B14F-4D97-AF65-F5344CB8AC3E}">
        <p14:creationId xmlns:p14="http://schemas.microsoft.com/office/powerpoint/2010/main" val="311239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79" y="444347"/>
            <a:ext cx="8596668" cy="13208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Představení bioplynové stanice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131" y="1430586"/>
            <a:ext cx="3465009" cy="4986992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cs-CZ" dirty="0" smtClean="0"/>
              <a:t>Ustájení pro skot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Příjmová jímka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Čerpací stanice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Dávkovač pevných substrátů</a:t>
            </a:r>
          </a:p>
          <a:p>
            <a:pPr>
              <a:buFont typeface="+mj-lt"/>
              <a:buAutoNum type="arabicPeriod"/>
            </a:pPr>
            <a:r>
              <a:rPr lang="cs-CZ" dirty="0" err="1" smtClean="0"/>
              <a:t>Fermentor</a:t>
            </a:r>
            <a:r>
              <a:rPr lang="cs-CZ" dirty="0" smtClean="0"/>
              <a:t> kruh v kruhu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Provozní budova (KGJ)</a:t>
            </a:r>
          </a:p>
          <a:p>
            <a:pPr>
              <a:buFont typeface="+mj-lt"/>
              <a:buAutoNum type="arabicPeriod"/>
            </a:pPr>
            <a:r>
              <a:rPr lang="cs-CZ" dirty="0" err="1" smtClean="0"/>
              <a:t>Fléra</a:t>
            </a:r>
            <a:endParaRPr lang="cs-CZ" dirty="0" smtClean="0"/>
          </a:p>
          <a:p>
            <a:pPr>
              <a:buFont typeface="+mj-lt"/>
              <a:buAutoNum type="arabicPeriod"/>
            </a:pPr>
            <a:r>
              <a:rPr lang="cs-CZ" dirty="0" smtClean="0"/>
              <a:t>Koncový sklad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Separátor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Přípojka VN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Využití separátu jako podestýlky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Využití zbytkového tepla</a:t>
            </a:r>
          </a:p>
          <a:p>
            <a:pPr>
              <a:buFont typeface="+mj-lt"/>
              <a:buAutoNum type="arabicPeriod"/>
            </a:pPr>
            <a:endParaRPr lang="cs-CZ" dirty="0"/>
          </a:p>
        </p:txBody>
      </p:sp>
      <p:pic>
        <p:nvPicPr>
          <p:cNvPr id="4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392" y="1319894"/>
            <a:ext cx="7403336" cy="520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66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304" y="743946"/>
            <a:ext cx="8596668" cy="979888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Představení investičního záměru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500" y="1035586"/>
            <a:ext cx="6810628" cy="56296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900" dirty="0" smtClean="0"/>
          </a:p>
          <a:p>
            <a:endParaRPr lang="cs-CZ" sz="1900" dirty="0" smtClean="0"/>
          </a:p>
          <a:p>
            <a:r>
              <a:rPr lang="cs-CZ" sz="2000" dirty="0" smtClean="0"/>
              <a:t>Investor je zemědělský podnik</a:t>
            </a:r>
          </a:p>
          <a:p>
            <a:r>
              <a:rPr lang="cs-CZ" sz="2000" dirty="0" smtClean="0"/>
              <a:t>Požadovaný výkon BPS 526 kW</a:t>
            </a:r>
          </a:p>
          <a:p>
            <a:r>
              <a:rPr lang="cs-CZ" sz="2000" dirty="0" smtClean="0"/>
              <a:t>Substráty jsou kejda skotu a kukuřičná siláž</a:t>
            </a:r>
          </a:p>
          <a:p>
            <a:r>
              <a:rPr lang="cs-CZ" sz="2000" dirty="0" smtClean="0"/>
              <a:t>Využití sávajících objektů</a:t>
            </a:r>
          </a:p>
          <a:p>
            <a:r>
              <a:rPr lang="cs-CZ" sz="2000" dirty="0" smtClean="0"/>
              <a:t>Omezená plocha pro výstavbu bioplynové stanice</a:t>
            </a:r>
          </a:p>
          <a:p>
            <a:r>
              <a:rPr lang="cs-CZ" sz="2000" dirty="0" smtClean="0"/>
              <a:t>Separace </a:t>
            </a:r>
            <a:r>
              <a:rPr lang="cs-CZ" sz="2000" dirty="0" err="1" smtClean="0"/>
              <a:t>digestátu</a:t>
            </a:r>
            <a:endParaRPr lang="cs-CZ" sz="2000" dirty="0" smtClean="0"/>
          </a:p>
          <a:p>
            <a:r>
              <a:rPr lang="cs-CZ" sz="2000" dirty="0" smtClean="0"/>
              <a:t>Realizace na klíč</a:t>
            </a:r>
          </a:p>
          <a:p>
            <a:r>
              <a:rPr lang="cs-CZ" sz="2000" dirty="0" smtClean="0"/>
              <a:t>Vlastní investiční zdroje </a:t>
            </a:r>
          </a:p>
          <a:p>
            <a:r>
              <a:rPr lang="cs-CZ" sz="2000" dirty="0" smtClean="0"/>
              <a:t>Termín uvedení do provozu 06/2018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36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946" y="190959"/>
            <a:ext cx="8596668" cy="1320800"/>
          </a:xfrm>
        </p:spPr>
        <p:txBody>
          <a:bodyPr/>
          <a:lstStyle/>
          <a:p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Pre-Feasibility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755" y="972545"/>
            <a:ext cx="8753105" cy="5802828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1900" dirty="0" smtClean="0"/>
              <a:t>Shromáždění základních dat</a:t>
            </a:r>
          </a:p>
          <a:p>
            <a:pPr lvl="1"/>
            <a:r>
              <a:rPr lang="cs-CZ" dirty="0"/>
              <a:t>Legislativní podmínky</a:t>
            </a:r>
          </a:p>
          <a:p>
            <a:pPr lvl="1"/>
            <a:r>
              <a:rPr lang="cs-CZ" dirty="0"/>
              <a:t>Možnosti financování projektu</a:t>
            </a:r>
          </a:p>
          <a:p>
            <a:pPr lvl="0"/>
            <a:r>
              <a:rPr lang="cs-CZ" sz="1900" dirty="0" smtClean="0"/>
              <a:t>Charakteristika projektu</a:t>
            </a:r>
          </a:p>
          <a:p>
            <a:pPr lvl="1"/>
            <a:r>
              <a:rPr lang="cs-CZ" dirty="0"/>
              <a:t>Popis cílů, kterých má být </a:t>
            </a:r>
            <a:r>
              <a:rPr lang="cs-CZ" dirty="0" smtClean="0"/>
              <a:t>dosaženo</a:t>
            </a:r>
          </a:p>
          <a:p>
            <a:pPr lvl="1"/>
            <a:r>
              <a:rPr lang="cs-CZ" dirty="0" smtClean="0"/>
              <a:t>Analýza </a:t>
            </a:r>
            <a:r>
              <a:rPr lang="cs-CZ" dirty="0"/>
              <a:t>vstupních surovin a materiálů a jejich výstup </a:t>
            </a:r>
            <a:endParaRPr lang="cs-CZ" dirty="0" smtClean="0"/>
          </a:p>
          <a:p>
            <a:pPr lvl="1"/>
            <a:r>
              <a:rPr lang="cs-CZ" dirty="0" smtClean="0"/>
              <a:t>Vliv na životní prostředí </a:t>
            </a:r>
          </a:p>
          <a:p>
            <a:pPr lvl="1"/>
            <a:r>
              <a:rPr lang="cs-CZ" dirty="0" smtClean="0"/>
              <a:t>Přínosy projektu pro firmu a regionu</a:t>
            </a:r>
          </a:p>
          <a:p>
            <a:pPr lvl="1"/>
            <a:r>
              <a:rPr lang="cs-CZ" dirty="0" smtClean="0"/>
              <a:t>Lidské zdroje</a:t>
            </a:r>
          </a:p>
          <a:p>
            <a:pPr lvl="1"/>
            <a:r>
              <a:rPr lang="cs-CZ" dirty="0" smtClean="0"/>
              <a:t>Popis cílů, kterých má být dosaženo a jejich vliv na monitorovací ukazatele</a:t>
            </a:r>
            <a:endParaRPr lang="cs-CZ" dirty="0"/>
          </a:p>
          <a:p>
            <a:pPr lvl="0"/>
            <a:r>
              <a:rPr lang="cs-CZ" sz="1900" dirty="0" smtClean="0"/>
              <a:t>Návrhy možných technických řešení</a:t>
            </a:r>
          </a:p>
          <a:p>
            <a:pPr lvl="1"/>
            <a:r>
              <a:rPr lang="cs-CZ" dirty="0"/>
              <a:t>Varianty bioplynové stanice</a:t>
            </a:r>
          </a:p>
          <a:p>
            <a:pPr lvl="1"/>
            <a:r>
              <a:rPr lang="cs-CZ" dirty="0"/>
              <a:t>Výběr návrhu řešení </a:t>
            </a:r>
            <a:endParaRPr lang="cs-CZ" dirty="0" smtClean="0"/>
          </a:p>
          <a:p>
            <a:pPr lvl="0"/>
            <a:r>
              <a:rPr lang="cs-CZ" sz="1900" dirty="0" smtClean="0"/>
              <a:t>Podrobná analýza vybraného technického řešení</a:t>
            </a:r>
          </a:p>
          <a:p>
            <a:pPr lvl="1"/>
            <a:r>
              <a:rPr lang="cs-CZ" dirty="0"/>
              <a:t>Struktura jednotlivých stavebních objektů a technologických celků</a:t>
            </a:r>
          </a:p>
          <a:p>
            <a:pPr lvl="1"/>
            <a:r>
              <a:rPr lang="cs-CZ" dirty="0"/>
              <a:t>Definice požadovaných výstupů</a:t>
            </a:r>
          </a:p>
          <a:p>
            <a:pPr lvl="0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67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60443"/>
            <a:ext cx="8596668" cy="13208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Ekonomicko-technické hodnocení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060" y="2204655"/>
            <a:ext cx="8596668" cy="3435980"/>
          </a:xfrm>
        </p:spPr>
        <p:txBody>
          <a:bodyPr>
            <a:normAutofit/>
          </a:bodyPr>
          <a:lstStyle/>
          <a:p>
            <a:pPr lvl="0"/>
            <a:r>
              <a:rPr lang="cs-CZ" sz="2000" dirty="0" smtClean="0"/>
              <a:t>Vstupní údaje </a:t>
            </a:r>
            <a:r>
              <a:rPr lang="cs-CZ" sz="2000" dirty="0"/>
              <a:t>pro výpočet Cash </a:t>
            </a:r>
            <a:r>
              <a:rPr lang="cs-CZ" sz="2000" dirty="0" err="1" smtClean="0"/>
              <a:t>Flow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  <a:p>
            <a:pPr lvl="0"/>
            <a:r>
              <a:rPr lang="cs-CZ" sz="2000" dirty="0"/>
              <a:t>Údaje o financování </a:t>
            </a:r>
            <a:r>
              <a:rPr lang="cs-CZ" sz="2000" dirty="0" smtClean="0"/>
              <a:t>projektu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Náklady a výnosy bez DPH spojené s </a:t>
            </a:r>
            <a:r>
              <a:rPr lang="cs-CZ" sz="2000" dirty="0" smtClean="0"/>
              <a:t>projektem</a:t>
            </a:r>
            <a:br>
              <a:rPr lang="cs-CZ" sz="2000" dirty="0" smtClean="0"/>
            </a:br>
            <a:endParaRPr lang="cs-CZ" sz="2000" dirty="0"/>
          </a:p>
          <a:p>
            <a:pPr lvl="0"/>
            <a:r>
              <a:rPr lang="cs-CZ" sz="2000" dirty="0"/>
              <a:t>Cash </a:t>
            </a:r>
            <a:r>
              <a:rPr lang="cs-CZ" sz="2000" dirty="0" err="1"/>
              <a:t>Flow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89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415</Words>
  <Application>Microsoft Office PowerPoint</Application>
  <PresentationFormat>Širokoúhlá obrazovka</PresentationFormat>
  <Paragraphs>128</Paragraphs>
  <Slides>17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Facet</vt:lpstr>
      <vt:lpstr>Picture</vt:lpstr>
      <vt:lpstr>Controlling projektu  výstavby bioplynové stanice  v Srbské republice</vt:lpstr>
      <vt:lpstr>Motivace a důvody k řešení problému</vt:lpstr>
      <vt:lpstr>Cíl práce</vt:lpstr>
      <vt:lpstr>Výzkumné problémy</vt:lpstr>
      <vt:lpstr>Metodika  pro dosažení  výsledků</vt:lpstr>
      <vt:lpstr>Představení bioplynové stanice</vt:lpstr>
      <vt:lpstr>Představení investičního záměru</vt:lpstr>
      <vt:lpstr>Pre-Feasibility Study</vt:lpstr>
      <vt:lpstr>Ekonomicko-technické hodnocení</vt:lpstr>
      <vt:lpstr>Hodnocení investice a rizik</vt:lpstr>
      <vt:lpstr>Diskuze výsledků</vt:lpstr>
      <vt:lpstr>Návrhy opatření</vt:lpstr>
      <vt:lpstr>Posouzení investičního záměru</vt:lpstr>
      <vt:lpstr>Závěr – přínos bakalářské práce</vt:lpstr>
      <vt:lpstr>Doplňující dotazy vedoucího práce</vt:lpstr>
      <vt:lpstr>Doplňující dotazy oponenta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Kaplanová Eva</dc:creator>
  <cp:lastModifiedBy>Eva Kaplanova</cp:lastModifiedBy>
  <cp:revision>41</cp:revision>
  <dcterms:created xsi:type="dcterms:W3CDTF">2016-05-06T19:26:06Z</dcterms:created>
  <dcterms:modified xsi:type="dcterms:W3CDTF">2016-06-08T21:24:55Z</dcterms:modified>
</cp:coreProperties>
</file>