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1"/>
  </p:sldMasterIdLst>
  <p:notesMasterIdLst>
    <p:notesMasterId r:id="rId16"/>
  </p:notesMasterIdLst>
  <p:sldIdLst>
    <p:sldId id="256" r:id="rId2"/>
    <p:sldId id="274" r:id="rId3"/>
    <p:sldId id="287" r:id="rId4"/>
    <p:sldId id="288" r:id="rId5"/>
    <p:sldId id="289" r:id="rId6"/>
    <p:sldId id="290" r:id="rId7"/>
    <p:sldId id="282" r:id="rId8"/>
    <p:sldId id="281" r:id="rId9"/>
    <p:sldId id="280" r:id="rId10"/>
    <p:sldId id="294" r:id="rId11"/>
    <p:sldId id="291" r:id="rId12"/>
    <p:sldId id="292" r:id="rId13"/>
    <p:sldId id="293" r:id="rId14"/>
    <p:sldId id="271" r:id="rId15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5394" autoAdjust="0"/>
  </p:normalViewPr>
  <p:slideViewPr>
    <p:cSldViewPr snapToGrid="0">
      <p:cViewPr varScale="1">
        <p:scale>
          <a:sx n="85" d="100"/>
          <a:sy n="85" d="100"/>
        </p:scale>
        <p:origin x="55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A1713CE-F0C5-4F9B-8840-89767AE0195E}" type="datetimeFigureOut">
              <a:rPr lang="cs-CZ"/>
              <a:pPr>
                <a:defRPr/>
              </a:pPr>
              <a:t>8. 6. 2016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0A62554-63BF-4E48-88FD-C3E0812823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21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71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1D962A-4218-4F05-AF8F-7698DE264323}" type="slidenum">
              <a:rPr lang="cs-CZ" altLang="cs-CZ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s-CZ" altLang="cs-CZ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073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48302-25E1-4EB8-A893-5D2F02EDFEFF}" type="datetimeFigureOut">
              <a:rPr lang="en-US"/>
              <a:pPr>
                <a:defRPr/>
              </a:pPr>
              <a:t>6/8/2016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21702-F1E9-4510-A9B4-FF655C6DCB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95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85422-2D68-4123-9B9D-C00C8AD3654B}" type="datetimeFigureOut">
              <a:rPr lang="en-US"/>
              <a:pPr>
                <a:defRPr/>
              </a:pPr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31BED-EAEC-435D-99E5-29A734B586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654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cs-CZ" sz="8000" smtClean="0">
                <a:solidFill>
                  <a:srgbClr val="93D07D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21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cs-CZ" sz="8000" smtClean="0">
                <a:solidFill>
                  <a:srgbClr val="93D07D"/>
                </a:solidFill>
                <a:latin typeface="Arial" panose="020B0604020202020204" pitchFamily="34" charset="0"/>
              </a:rPr>
              <a:t>”</a:t>
            </a:r>
            <a:endParaRPr lang="en-US" altLang="cs-CZ" smtClean="0">
              <a:solidFill>
                <a:srgbClr val="93D07D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BA322-A6DB-4C4C-BAE3-2808F57280B1}" type="datetimeFigureOut">
              <a:rPr lang="en-US"/>
              <a:pPr>
                <a:defRPr/>
              </a:pPr>
              <a:t>6/8/2016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5B02F-D4A3-45C9-90F2-C09A51C7EB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539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358E0-0961-488D-8A50-5B222340B914}" type="datetimeFigureOut">
              <a:rPr lang="en-US"/>
              <a:pPr>
                <a:defRPr/>
              </a:pPr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FAA6C-B664-49D7-BCC6-501E6A1B3B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571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cs-CZ" sz="8000" smtClean="0">
                <a:solidFill>
                  <a:srgbClr val="93D07D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cs-CZ" sz="8000" smtClean="0">
                <a:solidFill>
                  <a:srgbClr val="93D07D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AAA81-0CEE-4D7C-841A-6D6ABAE2213E}" type="datetimeFigureOut">
              <a:rPr lang="en-US"/>
              <a:pPr>
                <a:defRPr/>
              </a:pPr>
              <a:t>6/8/2016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01952-A7C0-49EC-A4F6-77B9560781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569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56A14-E16A-4AD1-8A61-32EE7D714F3C}" type="datetimeFigureOut">
              <a:rPr lang="en-US"/>
              <a:pPr>
                <a:defRPr/>
              </a:pPr>
              <a:t>6/8/2016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709BA-B84B-4B2B-8BDC-7DAB02541D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746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1DF9A-7B7D-49A8-9281-AA72639FA347}" type="datetimeFigureOut">
              <a:rPr lang="en-US"/>
              <a:pPr>
                <a:defRPr/>
              </a:pPr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A7041-67C3-4504-AE84-12A96CB23F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832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0B1F1-7E57-4920-9B56-F8E9884A9E42}" type="datetimeFigureOut">
              <a:rPr lang="en-US"/>
              <a:pPr>
                <a:defRPr/>
              </a:pPr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86978-6BBC-4EDE-B483-98152F293E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960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69CEA-AF3F-4791-91C1-5DAF58050C49}" type="datetimeFigureOut">
              <a:rPr lang="en-US"/>
              <a:pPr>
                <a:defRPr/>
              </a:pPr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18A7D-33A5-4CC2-B8E9-D27CEAE3EB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385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09146-921B-4D8C-8526-FFAC6C722326}" type="datetimeFigureOut">
              <a:rPr lang="en-US"/>
              <a:pPr>
                <a:defRPr/>
              </a:pPr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B1B66-D0F1-4501-97B1-E458767532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632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AA974-D0C9-4649-B90B-3C29F53E7649}" type="datetimeFigureOut">
              <a:rPr lang="en-US"/>
              <a:pPr>
                <a:defRPr/>
              </a:pPr>
              <a:t>6/8/2016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524FA-1A6B-4392-8B63-A604DAF895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813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811A9-D151-4713-9DBC-A74B1E5AD1CD}" type="datetimeFigureOut">
              <a:rPr lang="en-US"/>
              <a:pPr>
                <a:defRPr/>
              </a:pPr>
              <a:t>6/8/2016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A3BDC-42A6-4963-97B5-C65BBFA9A1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701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34B4E-46A7-4D64-8D49-C94F562E7669}" type="datetimeFigureOut">
              <a:rPr lang="en-US"/>
              <a:pPr>
                <a:defRPr/>
              </a:pPr>
              <a:t>6/8/2016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15364-E6B0-480A-AF09-73FB8C247C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466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0F5C7-ECFD-4CE5-BD4F-A3FD4D1EB862}" type="datetimeFigureOut">
              <a:rPr lang="en-US"/>
              <a:pPr>
                <a:defRPr/>
              </a:pPr>
              <a:t>6/8/2016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18E8A-DDC8-4F97-B92C-21358783CE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855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DB46D-77FE-4D61-8F08-006F8C57B94A}" type="datetimeFigureOut">
              <a:rPr lang="en-US"/>
              <a:pPr>
                <a:defRPr/>
              </a:pPr>
              <a:t>6/8/2016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7458B-04D1-48E9-A47F-E0B76C9A8C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053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47C85-667E-4DD2-987E-CD7212AD844E}" type="datetimeFigureOut">
              <a:rPr lang="en-US"/>
              <a:pPr>
                <a:defRPr/>
              </a:pPr>
              <a:t>6/8/2016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2DA37-79C6-4B65-8F96-63E70396B0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69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  <a:endParaRPr lang="en-US" altLang="cs-CZ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BFB9AE-E6B2-40C2-97BF-5C92672F4654}" type="datetimeFigureOut">
              <a:rPr lang="en-US"/>
              <a:pPr>
                <a:defRPr/>
              </a:pPr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AB8357A9-4B4D-4B5B-A080-E04AEF36D3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8" r:id="rId11"/>
    <p:sldLayoutId id="2147483713" r:id="rId12"/>
    <p:sldLayoutId id="2147483719" r:id="rId13"/>
    <p:sldLayoutId id="2147483714" r:id="rId14"/>
    <p:sldLayoutId id="2147483715" r:id="rId15"/>
    <p:sldLayoutId id="2147483716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1688" y="1860550"/>
            <a:ext cx="8915400" cy="2262188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5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Projekt pro stavební povolení rodinného domu na bázi dřeva (srubový charakter)</a:t>
            </a:r>
            <a:endParaRPr lang="cs-CZ" sz="5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Podnadpis 2"/>
          <p:cNvSpPr>
            <a:spLocks noGrp="1"/>
          </p:cNvSpPr>
          <p:nvPr>
            <p:ph type="subTitle" idx="1"/>
          </p:nvPr>
        </p:nvSpPr>
        <p:spPr>
          <a:xfrm>
            <a:off x="806450" y="4603750"/>
            <a:ext cx="8143875" cy="1838325"/>
          </a:xfrm>
        </p:spPr>
        <p:txBody>
          <a:bodyPr/>
          <a:lstStyle/>
          <a:p>
            <a:pPr algn="just" eaLnBrk="1" hangingPunct="1"/>
            <a:r>
              <a:rPr lang="cs-CZ" altLang="cs-CZ" sz="2200" smtClean="0">
                <a:solidFill>
                  <a:srgbClr val="4040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Autor bakalářské práce: Nikola Huislová</a:t>
            </a:r>
          </a:p>
          <a:p>
            <a:pPr algn="just" eaLnBrk="1" hangingPunct="1"/>
            <a:r>
              <a:rPr lang="cs-CZ" altLang="cs-CZ" sz="2200" smtClean="0">
                <a:solidFill>
                  <a:srgbClr val="4040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Vedoucí bakalářské práce: Ing. Vladimír Nývlt, MBA</a:t>
            </a:r>
          </a:p>
          <a:p>
            <a:pPr algn="just" eaLnBrk="1" hangingPunct="1"/>
            <a:r>
              <a:rPr lang="cs-CZ" altLang="cs-CZ" sz="2200" smtClean="0">
                <a:solidFill>
                  <a:srgbClr val="4040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Oponent bakalářské práce: Ing. David Javorský</a:t>
            </a:r>
          </a:p>
          <a:p>
            <a:pPr algn="just" eaLnBrk="1" hangingPunct="1"/>
            <a:r>
              <a:rPr lang="cs-CZ" altLang="cs-CZ" sz="2200" smtClean="0">
                <a:solidFill>
                  <a:srgbClr val="4040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České Budějovice, červen 2016</a:t>
            </a:r>
          </a:p>
        </p:txBody>
      </p:sp>
      <p:pic>
        <p:nvPicPr>
          <p:cNvPr id="6148" name="Zástupný symbol pro obsah 3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625"/>
          <a:stretch>
            <a:fillRect/>
          </a:stretch>
        </p:blipFill>
        <p:spPr bwMode="auto">
          <a:xfrm>
            <a:off x="811213" y="509588"/>
            <a:ext cx="8556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dnadpis 2"/>
          <p:cNvSpPr txBox="1">
            <a:spLocks/>
          </p:cNvSpPr>
          <p:nvPr/>
        </p:nvSpPr>
        <p:spPr>
          <a:xfrm>
            <a:off x="1666875" y="509588"/>
            <a:ext cx="8050213" cy="869950"/>
          </a:xfrm>
          <a:prstGeom prst="rect">
            <a:avLst/>
          </a:prstGeom>
        </p:spPr>
        <p:txBody>
          <a:bodyPr/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defRPr/>
            </a:pP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Vysoká škola technická a ekonomická v Českých Budějovicích</a:t>
            </a:r>
          </a:p>
          <a:p>
            <a:pPr algn="just" fontAlgn="auto">
              <a:defRPr/>
            </a:pP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Ústav technicko-technologický</a:t>
            </a:r>
            <a:endParaRPr lang="cs-CZ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7524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 smtClean="0">
                <a:solidFill>
                  <a:schemeClr val="accent1">
                    <a:lumMod val="75000"/>
                  </a:schemeClr>
                </a:solidFill>
                <a:latin typeface="Arial "/>
                <a:cs typeface="Arial" panose="020B0604020202020204" pitchFamily="34" charset="0"/>
              </a:rPr>
              <a:t>Detail nadpraží</a:t>
            </a:r>
            <a:endParaRPr lang="cs-CZ" sz="4000" dirty="0">
              <a:solidFill>
                <a:schemeClr val="accent1">
                  <a:lumMod val="75000"/>
                </a:schemeClr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677863" y="6373813"/>
            <a:ext cx="8596312" cy="31273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"/>
                <a:cs typeface="Arial" panose="020B0604020202020204" pitchFamily="34" charset="0"/>
              </a:rPr>
              <a:t>Zdroj obrázku: Vlastní (Autocad)</a:t>
            </a:r>
            <a:endParaRPr lang="cs-CZ" sz="1800" dirty="0">
              <a:solidFill>
                <a:schemeClr val="tx1">
                  <a:lumMod val="75000"/>
                  <a:lumOff val="25000"/>
                </a:schemeClr>
              </a:solidFill>
              <a:latin typeface="Arial "/>
              <a:cs typeface="Arial" panose="020B0604020202020204" pitchFamily="34" charset="0"/>
            </a:endParaRPr>
          </a:p>
        </p:txBody>
      </p:sp>
      <p:pic>
        <p:nvPicPr>
          <p:cNvPr id="16388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1362075"/>
            <a:ext cx="6607175" cy="501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 txBox="1">
            <a:spLocks/>
          </p:cNvSpPr>
          <p:nvPr/>
        </p:nvSpPr>
        <p:spPr>
          <a:xfrm>
            <a:off x="677863" y="609600"/>
            <a:ext cx="8596312" cy="11922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4000" dirty="0" smtClean="0">
                <a:solidFill>
                  <a:schemeClr val="accent1">
                    <a:lumMod val="75000"/>
                  </a:schemeClr>
                </a:solidFill>
                <a:latin typeface="Arial "/>
                <a:cs typeface="Arial" panose="020B0604020202020204" pitchFamily="34" charset="0"/>
              </a:rPr>
              <a:t>Stručné závěrečné shrnutí</a:t>
            </a:r>
            <a:endParaRPr lang="cs-CZ" sz="4000" dirty="0">
              <a:solidFill>
                <a:schemeClr val="accent1">
                  <a:lumMod val="75000"/>
                </a:schemeClr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17411" name="Zástupný symbol pro obsah 9"/>
          <p:cNvSpPr>
            <a:spLocks noGrp="1"/>
          </p:cNvSpPr>
          <p:nvPr>
            <p:ph idx="1"/>
          </p:nvPr>
        </p:nvSpPr>
        <p:spPr>
          <a:xfrm>
            <a:off x="677863" y="1801813"/>
            <a:ext cx="8596312" cy="4021137"/>
          </a:xfrm>
        </p:spPr>
        <p:txBody>
          <a:bodyPr/>
          <a:lstStyle/>
          <a:p>
            <a:pPr eaLnBrk="1" hangingPunct="1"/>
            <a:r>
              <a:rPr lang="cs-CZ" altLang="cs-CZ" sz="220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Srub odpovídá požadavkům dnešního životního stylu</a:t>
            </a:r>
          </a:p>
          <a:p>
            <a:pPr eaLnBrk="1" hangingPunct="1"/>
            <a:r>
              <a:rPr lang="cs-CZ" altLang="cs-CZ" sz="220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Jedná se o stavbu s výjimečnou vnitřní atmosférou</a:t>
            </a:r>
          </a:p>
          <a:p>
            <a:pPr eaLnBrk="1" hangingPunct="1"/>
            <a:r>
              <a:rPr lang="cs-CZ" altLang="cs-CZ" sz="220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Rodinný dům je architektonicky, dispozičně originální</a:t>
            </a:r>
          </a:p>
          <a:p>
            <a:pPr eaLnBrk="1" hangingPunct="1"/>
            <a:r>
              <a:rPr lang="cs-CZ" altLang="cs-CZ" sz="220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Budova přinese úsporu vytápění a bude sloužit ke kvalitnímu energetickému bydlení</a:t>
            </a:r>
          </a:p>
          <a:p>
            <a:pPr eaLnBrk="1" hangingPunct="1"/>
            <a:endParaRPr lang="cs-CZ" altLang="cs-CZ" sz="220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200" b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Cíl byl splněn</a:t>
            </a:r>
          </a:p>
        </p:txBody>
      </p:sp>
      <p:pic>
        <p:nvPicPr>
          <p:cNvPr id="17412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4025900"/>
            <a:ext cx="2835275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5797550" y="5770563"/>
            <a:ext cx="2751138" cy="31273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"/>
                <a:cs typeface="Arial" panose="020B0604020202020204" pitchFamily="34" charset="0"/>
              </a:rPr>
              <a:t>Zdroj obrázku: Vlastní</a:t>
            </a:r>
            <a:endParaRPr lang="cs-CZ" sz="1800" dirty="0">
              <a:solidFill>
                <a:schemeClr val="tx1">
                  <a:lumMod val="75000"/>
                  <a:lumOff val="25000"/>
                </a:schemeClr>
              </a:solidFill>
              <a:latin typeface="Arial 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 txBox="1">
            <a:spLocks/>
          </p:cNvSpPr>
          <p:nvPr/>
        </p:nvSpPr>
        <p:spPr>
          <a:xfrm>
            <a:off x="677863" y="609600"/>
            <a:ext cx="8596312" cy="11922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4000" dirty="0" smtClean="0">
                <a:solidFill>
                  <a:schemeClr val="accent1">
                    <a:lumMod val="75000"/>
                  </a:schemeClr>
                </a:solidFill>
                <a:latin typeface="Arial "/>
                <a:cs typeface="Arial" panose="020B0604020202020204" pitchFamily="34" charset="0"/>
              </a:rPr>
              <a:t>Doplňující dotaz</a:t>
            </a:r>
            <a:endParaRPr lang="cs-CZ" sz="4000" dirty="0">
              <a:solidFill>
                <a:schemeClr val="accent1">
                  <a:lumMod val="75000"/>
                </a:schemeClr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8195" name="Zástupný symbol pro obsah 9"/>
          <p:cNvSpPr>
            <a:spLocks noGrp="1"/>
          </p:cNvSpPr>
          <p:nvPr>
            <p:ph idx="1"/>
          </p:nvPr>
        </p:nvSpPr>
        <p:spPr>
          <a:xfrm>
            <a:off x="677863" y="1801813"/>
            <a:ext cx="8596312" cy="40211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Vysvětlete, jaké úspory v provozních nákladech přinese dům a jakým způsobem bude vhodné uvažovat při odhadech energetické bilance objektu?</a:t>
            </a:r>
          </a:p>
          <a:p>
            <a:pPr eaLnBrk="1" hangingPunct="1">
              <a:defRPr/>
            </a:pPr>
            <a:endParaRPr lang="cs-CZ" altLang="cs-CZ" sz="2200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3422650"/>
            <a:ext cx="3436938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950" y="4840288"/>
            <a:ext cx="628650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7"/>
          <a:stretch>
            <a:fillRect/>
          </a:stretch>
        </p:blipFill>
        <p:spPr bwMode="auto">
          <a:xfrm>
            <a:off x="677863" y="2219325"/>
            <a:ext cx="9142412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1812925"/>
            <a:ext cx="28432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677863" y="6394450"/>
            <a:ext cx="3543300" cy="31273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"/>
                <a:cs typeface="Arial" panose="020B0604020202020204" pitchFamily="34" charset="0"/>
              </a:rPr>
              <a:t>Zdroje obrázků: Vlastní (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"/>
                <a:cs typeface="Arial" panose="020B0604020202020204" pitchFamily="34" charset="0"/>
              </a:rPr>
              <a:t>E</a:t>
            </a: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"/>
                <a:cs typeface="Arial" panose="020B0604020202020204" pitchFamily="34" charset="0"/>
              </a:rPr>
              <a:t>xcel)</a:t>
            </a:r>
            <a:endParaRPr lang="cs-CZ" sz="1800" dirty="0">
              <a:solidFill>
                <a:schemeClr val="tx1">
                  <a:lumMod val="75000"/>
                  <a:lumOff val="25000"/>
                </a:schemeClr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677863" y="609600"/>
            <a:ext cx="8596312" cy="11922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4000" dirty="0" smtClean="0">
                <a:solidFill>
                  <a:schemeClr val="accent1">
                    <a:lumMod val="75000"/>
                  </a:schemeClr>
                </a:solidFill>
                <a:latin typeface="Arial "/>
                <a:cs typeface="Arial" panose="020B0604020202020204" pitchFamily="34" charset="0"/>
              </a:rPr>
              <a:t>Odpověď na doplňující dotaz</a:t>
            </a:r>
            <a:endParaRPr lang="cs-CZ" sz="4000" dirty="0">
              <a:solidFill>
                <a:schemeClr val="accent1">
                  <a:lumMod val="75000"/>
                </a:schemeClr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77863" y="1812925"/>
            <a:ext cx="3001962" cy="342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19465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3449638"/>
            <a:ext cx="5849937" cy="291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1988" y="2455863"/>
            <a:ext cx="7077075" cy="12795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6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 </a:t>
            </a:r>
            <a:endParaRPr lang="cs-CZ" sz="6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 txBox="1">
            <a:spLocks/>
          </p:cNvSpPr>
          <p:nvPr/>
        </p:nvSpPr>
        <p:spPr>
          <a:xfrm>
            <a:off x="677863" y="609600"/>
            <a:ext cx="8596312" cy="11922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4000" dirty="0" smtClean="0">
                <a:solidFill>
                  <a:schemeClr val="accent1">
                    <a:lumMod val="75000"/>
                  </a:schemeClr>
                </a:solidFill>
                <a:latin typeface="Arial "/>
                <a:cs typeface="Arial" panose="020B0604020202020204" pitchFamily="34" charset="0"/>
              </a:rPr>
              <a:t>Obsah</a:t>
            </a:r>
            <a:endParaRPr lang="cs-CZ" sz="4000" dirty="0">
              <a:solidFill>
                <a:schemeClr val="accent1">
                  <a:lumMod val="75000"/>
                </a:schemeClr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8195" name="Zástupný symbol pro obsah 9"/>
          <p:cNvSpPr>
            <a:spLocks noGrp="1"/>
          </p:cNvSpPr>
          <p:nvPr>
            <p:ph idx="1"/>
          </p:nvPr>
        </p:nvSpPr>
        <p:spPr>
          <a:xfrm>
            <a:off x="677863" y="1497013"/>
            <a:ext cx="8596312" cy="5113337"/>
          </a:xfrm>
        </p:spPr>
        <p:txBody>
          <a:bodyPr/>
          <a:lstStyle/>
          <a:p>
            <a:pPr algn="just" eaLnBrk="1" hangingPunct="1"/>
            <a:r>
              <a:rPr lang="cs-CZ" altLang="cs-CZ" sz="2200" smtClean="0">
                <a:latin typeface="Arial" panose="020B0604020202020204" pitchFamily="34" charset="0"/>
                <a:cs typeface="Arial" panose="020B0604020202020204" pitchFamily="34" charset="0"/>
              </a:rPr>
              <a:t>Motivace</a:t>
            </a:r>
          </a:p>
          <a:p>
            <a:pPr algn="just" eaLnBrk="1" hangingPunct="1"/>
            <a:r>
              <a:rPr lang="cs-CZ" altLang="cs-CZ" sz="2200" smtClean="0">
                <a:latin typeface="Arial" panose="020B0604020202020204" pitchFamily="34" charset="0"/>
                <a:cs typeface="Arial" panose="020B0604020202020204" pitchFamily="34" charset="0"/>
              </a:rPr>
              <a:t>Cíl práce</a:t>
            </a:r>
          </a:p>
          <a:p>
            <a:pPr algn="just" eaLnBrk="1" hangingPunct="1"/>
            <a:r>
              <a:rPr lang="cs-CZ" altLang="cs-CZ" sz="2200" smtClean="0">
                <a:latin typeface="Arial" panose="020B0604020202020204" pitchFamily="34" charset="0"/>
                <a:cs typeface="Arial" panose="020B0604020202020204" pitchFamily="34" charset="0"/>
              </a:rPr>
              <a:t>Výzkumný problém a použité metody</a:t>
            </a:r>
          </a:p>
          <a:p>
            <a:pPr algn="just" eaLnBrk="1" hangingPunct="1"/>
            <a:r>
              <a:rPr lang="cs-CZ" altLang="cs-CZ" sz="2200" smtClean="0">
                <a:latin typeface="Arial" panose="020B0604020202020204" pitchFamily="34" charset="0"/>
                <a:cs typeface="Arial" panose="020B0604020202020204" pitchFamily="34" charset="0"/>
              </a:rPr>
              <a:t>Umístění a identifikační údaje stavby</a:t>
            </a:r>
          </a:p>
          <a:p>
            <a:pPr algn="just" eaLnBrk="1" hangingPunct="1"/>
            <a:r>
              <a:rPr lang="cs-CZ" altLang="cs-CZ" sz="2200" smtClean="0">
                <a:latin typeface="Arial" panose="020B0604020202020204" pitchFamily="34" charset="0"/>
                <a:cs typeface="Arial" panose="020B0604020202020204" pitchFamily="34" charset="0"/>
              </a:rPr>
              <a:t>Pohledy</a:t>
            </a:r>
          </a:p>
          <a:p>
            <a:pPr algn="just" eaLnBrk="1" hangingPunct="1"/>
            <a:r>
              <a:rPr lang="cs-CZ" altLang="cs-CZ" sz="2200" smtClean="0">
                <a:latin typeface="Arial" panose="020B0604020202020204" pitchFamily="34" charset="0"/>
                <a:cs typeface="Arial" panose="020B0604020202020204" pitchFamily="34" charset="0"/>
              </a:rPr>
              <a:t>Půdorys 1.NP</a:t>
            </a:r>
          </a:p>
          <a:p>
            <a:pPr algn="just" eaLnBrk="1" hangingPunct="1"/>
            <a:r>
              <a:rPr lang="cs-CZ" altLang="cs-CZ" sz="2200" smtClean="0">
                <a:latin typeface="Arial" panose="020B0604020202020204" pitchFamily="34" charset="0"/>
                <a:cs typeface="Arial" panose="020B0604020202020204" pitchFamily="34" charset="0"/>
              </a:rPr>
              <a:t>Půdorys 2.NP</a:t>
            </a:r>
          </a:p>
          <a:p>
            <a:pPr algn="just" eaLnBrk="1" hangingPunct="1"/>
            <a:r>
              <a:rPr lang="cs-CZ" altLang="cs-CZ" sz="2200" smtClean="0">
                <a:latin typeface="Arial" panose="020B0604020202020204" pitchFamily="34" charset="0"/>
                <a:cs typeface="Arial" panose="020B0604020202020204" pitchFamily="34" charset="0"/>
              </a:rPr>
              <a:t>Detail nadpraží</a:t>
            </a:r>
          </a:p>
          <a:p>
            <a:pPr algn="just" eaLnBrk="1" hangingPunct="1"/>
            <a:r>
              <a:rPr lang="cs-CZ" altLang="cs-CZ" sz="2200" smtClean="0">
                <a:latin typeface="Arial" panose="020B0604020202020204" pitchFamily="34" charset="0"/>
                <a:cs typeface="Arial" panose="020B0604020202020204" pitchFamily="34" charset="0"/>
              </a:rPr>
              <a:t>Stručné závěrečné shrnutí</a:t>
            </a:r>
          </a:p>
          <a:p>
            <a:pPr algn="just" eaLnBrk="1" hangingPunct="1"/>
            <a:r>
              <a:rPr lang="cs-CZ" altLang="cs-CZ" sz="2200" smtClean="0">
                <a:latin typeface="Arial" panose="020B0604020202020204" pitchFamily="34" charset="0"/>
                <a:cs typeface="Arial" panose="020B0604020202020204" pitchFamily="34" charset="0"/>
              </a:rPr>
              <a:t>Doplňující dotaz</a:t>
            </a:r>
          </a:p>
          <a:p>
            <a:pPr algn="just" eaLnBrk="1" hangingPunct="1"/>
            <a:r>
              <a:rPr lang="cs-CZ" altLang="cs-CZ" sz="2200" smtClean="0">
                <a:latin typeface="Arial" panose="020B0604020202020204" pitchFamily="34" charset="0"/>
                <a:cs typeface="Arial" panose="020B0604020202020204" pitchFamily="34" charset="0"/>
              </a:rPr>
              <a:t>Odpověď na doplňující dotaz</a:t>
            </a:r>
          </a:p>
          <a:p>
            <a:pPr algn="just" eaLnBrk="1" hangingPunct="1"/>
            <a:endParaRPr lang="cs-CZ" altLang="cs-CZ" sz="22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cs-CZ" altLang="cs-CZ" sz="22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cs-CZ" altLang="cs-CZ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 txBox="1">
            <a:spLocks/>
          </p:cNvSpPr>
          <p:nvPr/>
        </p:nvSpPr>
        <p:spPr>
          <a:xfrm>
            <a:off x="677863" y="609600"/>
            <a:ext cx="8596312" cy="11922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4000" dirty="0" smtClean="0">
                <a:solidFill>
                  <a:schemeClr val="accent1">
                    <a:lumMod val="75000"/>
                  </a:schemeClr>
                </a:solidFill>
                <a:latin typeface="Arial "/>
                <a:cs typeface="Arial" panose="020B0604020202020204" pitchFamily="34" charset="0"/>
              </a:rPr>
              <a:t>Motivace</a:t>
            </a:r>
            <a:endParaRPr lang="cs-CZ" sz="4000" dirty="0">
              <a:solidFill>
                <a:schemeClr val="accent1">
                  <a:lumMod val="75000"/>
                </a:schemeClr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9219" name="Zástupný symbol pro obsah 9"/>
          <p:cNvSpPr>
            <a:spLocks noGrp="1"/>
          </p:cNvSpPr>
          <p:nvPr>
            <p:ph idx="1"/>
          </p:nvPr>
        </p:nvSpPr>
        <p:spPr>
          <a:xfrm>
            <a:off x="677863" y="1801813"/>
            <a:ext cx="8596312" cy="4473575"/>
          </a:xfrm>
        </p:spPr>
        <p:txBody>
          <a:bodyPr/>
          <a:lstStyle/>
          <a:p>
            <a:pPr algn="just" eaLnBrk="1" hangingPunct="1"/>
            <a:r>
              <a:rPr lang="cs-CZ" altLang="cs-CZ" sz="2200" smtClean="0">
                <a:latin typeface="Arial" panose="020B0604020202020204" pitchFamily="34" charset="0"/>
                <a:cs typeface="Arial" panose="020B0604020202020204" pitchFamily="34" charset="0"/>
              </a:rPr>
              <a:t>Osobní zájem o dům srubového charakteru</a:t>
            </a:r>
          </a:p>
          <a:p>
            <a:pPr algn="just" eaLnBrk="1" hangingPunct="1"/>
            <a:endParaRPr lang="cs-CZ" altLang="cs-CZ" sz="22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cs-CZ" altLang="cs-CZ" sz="2200" smtClean="0">
                <a:latin typeface="Arial" panose="020B0604020202020204" pitchFamily="34" charset="0"/>
                <a:cs typeface="Arial" panose="020B0604020202020204" pitchFamily="34" charset="0"/>
              </a:rPr>
              <a:t>Možnost přiblížit vlastnosti těchto staveb</a:t>
            </a:r>
          </a:p>
          <a:p>
            <a:pPr algn="just" eaLnBrk="1" hangingPunct="1"/>
            <a:endParaRPr lang="cs-CZ" altLang="cs-CZ" sz="22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cs-CZ" altLang="cs-CZ" sz="2200" smtClean="0">
                <a:latin typeface="Arial" panose="020B0604020202020204" pitchFamily="34" charset="0"/>
                <a:cs typeface="Arial" panose="020B0604020202020204" pitchFamily="34" charset="0"/>
              </a:rPr>
              <a:t>Aktuálnost tématu</a:t>
            </a:r>
          </a:p>
          <a:p>
            <a:pPr algn="just" eaLnBrk="1" hangingPunct="1"/>
            <a:endParaRPr lang="cs-CZ" altLang="cs-CZ" sz="22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cs-CZ" altLang="cs-CZ" sz="22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cs-CZ" altLang="cs-CZ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 txBox="1">
            <a:spLocks/>
          </p:cNvSpPr>
          <p:nvPr/>
        </p:nvSpPr>
        <p:spPr>
          <a:xfrm>
            <a:off x="677863" y="609600"/>
            <a:ext cx="8596312" cy="11922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4000" dirty="0" smtClean="0">
                <a:solidFill>
                  <a:schemeClr val="accent1">
                    <a:lumMod val="75000"/>
                  </a:schemeClr>
                </a:solidFill>
                <a:latin typeface="Arial "/>
                <a:cs typeface="Arial" panose="020B0604020202020204" pitchFamily="34" charset="0"/>
              </a:rPr>
              <a:t>Cíl práce</a:t>
            </a:r>
            <a:endParaRPr lang="cs-CZ" sz="4000" dirty="0">
              <a:solidFill>
                <a:schemeClr val="accent1">
                  <a:lumMod val="75000"/>
                </a:schemeClr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8195" name="Zástupný symbol pro obsah 9"/>
          <p:cNvSpPr>
            <a:spLocks noGrp="1"/>
          </p:cNvSpPr>
          <p:nvPr>
            <p:ph idx="1"/>
          </p:nvPr>
        </p:nvSpPr>
        <p:spPr>
          <a:xfrm>
            <a:off x="677863" y="1801813"/>
            <a:ext cx="8596312" cy="4473575"/>
          </a:xfrm>
        </p:spPr>
        <p:txBody>
          <a:bodyPr/>
          <a:lstStyle/>
          <a:p>
            <a:pPr algn="just" eaLnBrk="1" fontAlgn="auto" hangingPunct="1">
              <a:lnSpc>
                <a:spcPct val="114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Návrh řešení srubového typu RD na bázi dřeva, který bude vykazovat kvalitní energetický komfort. </a:t>
            </a:r>
          </a:p>
          <a:p>
            <a:pPr algn="just" eaLnBrk="1" fontAlgn="auto" hangingPunct="1">
              <a:lnSpc>
                <a:spcPct val="114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Dům musí odpovídat soudobým požadavků na kvalitní bydlení, architektonické řešení musí být originální, akceptující soudobý životní styl. </a:t>
            </a:r>
          </a:p>
          <a:p>
            <a:pPr algn="just" eaLnBrk="1" fontAlgn="auto" hangingPunct="1">
              <a:lnSpc>
                <a:spcPct val="114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Spotřeba energie musí být optimalizována díky architektuře a konstrukci domu. </a:t>
            </a:r>
          </a:p>
          <a:p>
            <a:pPr algn="just" eaLnBrk="1" fontAlgn="auto" hangingPunct="1">
              <a:lnSpc>
                <a:spcPct val="114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Obsahem práce bude kompletní projekt ke stavebnímu povolení, včetně výkazů výměr.</a:t>
            </a:r>
          </a:p>
          <a:p>
            <a:pPr eaLnBrk="1" hangingPunct="1">
              <a:defRPr/>
            </a:pPr>
            <a:endParaRPr lang="cs-CZ" alt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cs-CZ" alt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cs-CZ" altLang="cs-CZ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 txBox="1">
            <a:spLocks/>
          </p:cNvSpPr>
          <p:nvPr/>
        </p:nvSpPr>
        <p:spPr>
          <a:xfrm>
            <a:off x="677863" y="609600"/>
            <a:ext cx="8596312" cy="11922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 fontAlgn="auto">
              <a:spcAft>
                <a:spcPts val="0"/>
              </a:spcAft>
              <a:defRPr/>
            </a:pPr>
            <a:r>
              <a:rPr lang="cs-CZ" sz="4000" dirty="0" smtClean="0">
                <a:solidFill>
                  <a:schemeClr val="accent1">
                    <a:lumMod val="75000"/>
                  </a:schemeClr>
                </a:solidFill>
                <a:latin typeface="Arial "/>
                <a:cs typeface="Arial" panose="020B0604020202020204" pitchFamily="34" charset="0"/>
              </a:rPr>
              <a:t>Výzkumný problém a použité metody</a:t>
            </a:r>
            <a:endParaRPr lang="cs-CZ" sz="4000" dirty="0">
              <a:solidFill>
                <a:schemeClr val="accent1">
                  <a:lumMod val="75000"/>
                </a:schemeClr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8195" name="Zástupný symbol pro obsah 9"/>
          <p:cNvSpPr>
            <a:spLocks noGrp="1"/>
          </p:cNvSpPr>
          <p:nvPr>
            <p:ph idx="1"/>
          </p:nvPr>
        </p:nvSpPr>
        <p:spPr>
          <a:xfrm>
            <a:off x="677863" y="1801813"/>
            <a:ext cx="8596312" cy="4473575"/>
          </a:xfrm>
        </p:spPr>
        <p:txBody>
          <a:bodyPr/>
          <a:lstStyle/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cs-CZ" altLang="cs-CZ" sz="220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Výzkumný problém:</a:t>
            </a:r>
          </a:p>
          <a:p>
            <a:pPr marL="0" indent="0" algn="just" eaLnBrk="1" hangingPunct="1"/>
            <a:r>
              <a:rPr lang="cs-CZ" altLang="cs-CZ" sz="220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Návrh projektu rodinného domu srubového charakteru ke stavebnímu povolení, splňující požadavky na kvalitní bydlení a energetický komfort. </a:t>
            </a:r>
          </a:p>
          <a:p>
            <a:pPr marL="0" indent="0" eaLnBrk="1" hangingPunct="1"/>
            <a:endParaRPr lang="cs-CZ" altLang="cs-CZ" sz="220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cs-CZ" altLang="cs-CZ" sz="220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Použité metody:</a:t>
            </a:r>
          </a:p>
          <a:p>
            <a:pPr marL="0" indent="0" algn="just" eaLnBrk="1" hangingPunct="1"/>
            <a:r>
              <a:rPr lang="cs-CZ" altLang="cs-CZ" sz="220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Metoda sběru dat</a:t>
            </a:r>
          </a:p>
          <a:p>
            <a:pPr marL="0" indent="0" algn="just" eaLnBrk="1" hangingPunct="1"/>
            <a:r>
              <a:rPr lang="cs-CZ" altLang="cs-CZ" sz="220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Metoda zpracování dat</a:t>
            </a:r>
          </a:p>
          <a:p>
            <a:pPr marL="0" indent="0" algn="just" eaLnBrk="1" hangingPunct="1"/>
            <a:r>
              <a:rPr lang="cs-CZ" altLang="cs-CZ" sz="220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Metoda vyhodnocování dat</a:t>
            </a:r>
          </a:p>
          <a:p>
            <a:pPr marL="0" indent="0" eaLnBrk="1" hangingPunct="1"/>
            <a:endParaRPr lang="cs-CZ" altLang="cs-CZ" sz="22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/>
            <a:endParaRPr lang="cs-CZ" altLang="cs-CZ" sz="22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/>
            <a:endParaRPr lang="cs-CZ" altLang="cs-CZ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 txBox="1">
            <a:spLocks/>
          </p:cNvSpPr>
          <p:nvPr/>
        </p:nvSpPr>
        <p:spPr>
          <a:xfrm>
            <a:off x="677863" y="609600"/>
            <a:ext cx="8596312" cy="11922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4000" dirty="0" smtClean="0">
                <a:solidFill>
                  <a:schemeClr val="accent1">
                    <a:lumMod val="75000"/>
                  </a:schemeClr>
                </a:solidFill>
                <a:latin typeface="Arial "/>
                <a:cs typeface="Arial" panose="020B0604020202020204" pitchFamily="34" charset="0"/>
              </a:rPr>
              <a:t>Umístění a identifikační údaje stavby</a:t>
            </a:r>
            <a:endParaRPr lang="cs-CZ" sz="4000" dirty="0">
              <a:solidFill>
                <a:schemeClr val="accent1">
                  <a:lumMod val="75000"/>
                </a:schemeClr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12291" name="Zástupný symbol pro obsah 9"/>
          <p:cNvSpPr>
            <a:spLocks noGrp="1"/>
          </p:cNvSpPr>
          <p:nvPr>
            <p:ph idx="1"/>
          </p:nvPr>
        </p:nvSpPr>
        <p:spPr>
          <a:xfrm>
            <a:off x="677863" y="1801813"/>
            <a:ext cx="6738937" cy="4021137"/>
          </a:xfrm>
        </p:spPr>
        <p:txBody>
          <a:bodyPr/>
          <a:lstStyle/>
          <a:p>
            <a:pPr eaLnBrk="1" hangingPunct="1"/>
            <a:r>
              <a:rPr lang="cs-CZ" altLang="cs-CZ" sz="2200" smtClean="0">
                <a:latin typeface="Arial" panose="020B0604020202020204" pitchFamily="34" charset="0"/>
                <a:cs typeface="Arial" panose="020B0604020202020204" pitchFamily="34" charset="0"/>
              </a:rPr>
              <a:t>Výměra pozemku: 			1134,60 m</a:t>
            </a:r>
            <a:r>
              <a:rPr lang="cs-CZ" altLang="cs-CZ" sz="2200" baseline="300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eaLnBrk="1" hangingPunct="1"/>
            <a:r>
              <a:rPr lang="cs-CZ" altLang="cs-CZ" sz="2200" smtClean="0">
                <a:latin typeface="Arial" panose="020B0604020202020204" pitchFamily="34" charset="0"/>
                <a:cs typeface="Arial" panose="020B0604020202020204" pitchFamily="34" charset="0"/>
              </a:rPr>
              <a:t>Zastavěná plocha stavby: 		 124 m</a:t>
            </a:r>
            <a:r>
              <a:rPr lang="cs-CZ" altLang="cs-CZ" sz="2200" baseline="300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eaLnBrk="1" hangingPunct="1"/>
            <a:r>
              <a:rPr lang="cs-CZ" altLang="cs-CZ" sz="2200" smtClean="0">
                <a:latin typeface="Arial" panose="020B0604020202020204" pitchFamily="34" charset="0"/>
                <a:cs typeface="Arial" panose="020B0604020202020204" pitchFamily="34" charset="0"/>
              </a:rPr>
              <a:t>Zastavěná plocha včetně </a:t>
            </a:r>
            <a:br>
              <a:rPr lang="cs-CZ" altLang="cs-CZ" sz="2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200" smtClean="0">
                <a:latin typeface="Arial" panose="020B0604020202020204" pitchFamily="34" charset="0"/>
                <a:cs typeface="Arial" panose="020B0604020202020204" pitchFamily="34" charset="0"/>
              </a:rPr>
              <a:t>ostatních ploch: 				 183 m</a:t>
            </a:r>
            <a:r>
              <a:rPr lang="cs-CZ" altLang="cs-CZ" sz="2200" baseline="300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eaLnBrk="1" hangingPunct="1"/>
            <a:r>
              <a:rPr lang="cs-CZ" altLang="cs-CZ" sz="2200" smtClean="0">
                <a:latin typeface="Arial" panose="020B0604020202020204" pitchFamily="34" charset="0"/>
                <a:cs typeface="Arial" panose="020B0604020202020204" pitchFamily="34" charset="0"/>
              </a:rPr>
              <a:t>Obestavěný prostor:  		  836,35 m</a:t>
            </a:r>
            <a:r>
              <a:rPr lang="cs-CZ" altLang="cs-CZ" sz="2200" baseline="3000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eaLnBrk="1" hangingPunct="1"/>
            <a:r>
              <a:rPr lang="cs-CZ" altLang="cs-CZ" sz="2200" smtClean="0">
                <a:latin typeface="Arial" panose="020B0604020202020204" pitchFamily="34" charset="0"/>
                <a:cs typeface="Arial" panose="020B0604020202020204" pitchFamily="34" charset="0"/>
              </a:rPr>
              <a:t>Užitná plocha: 				  157,29 m</a:t>
            </a:r>
            <a:r>
              <a:rPr lang="cs-CZ" altLang="cs-CZ" sz="2200" baseline="300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eaLnBrk="1" hangingPunct="1"/>
            <a:r>
              <a:rPr lang="cs-CZ" altLang="cs-CZ" sz="2200" smtClean="0">
                <a:latin typeface="Arial" panose="020B0604020202020204" pitchFamily="34" charset="0"/>
                <a:cs typeface="Arial" panose="020B0604020202020204" pitchFamily="34" charset="0"/>
              </a:rPr>
              <a:t>Výška stavby od ÚT: 			7,25 m</a:t>
            </a:r>
          </a:p>
          <a:p>
            <a:pPr eaLnBrk="1" hangingPunct="1"/>
            <a:r>
              <a:rPr lang="cs-CZ" altLang="cs-CZ" sz="2200" smtClean="0">
                <a:latin typeface="Arial" panose="020B0604020202020204" pitchFamily="34" charset="0"/>
                <a:cs typeface="Arial" panose="020B0604020202020204" pitchFamily="34" charset="0"/>
              </a:rPr>
              <a:t>Číslo stavební parcely: 	    478/322</a:t>
            </a:r>
          </a:p>
          <a:p>
            <a:pPr eaLnBrk="1" hangingPunct="1"/>
            <a:r>
              <a:rPr lang="cs-CZ" altLang="cs-CZ" sz="2200" smtClean="0">
                <a:latin typeface="Arial" panose="020B0604020202020204" pitchFamily="34" charset="0"/>
                <a:cs typeface="Arial" panose="020B0604020202020204" pitchFamily="34" charset="0"/>
              </a:rPr>
              <a:t>Katastrální území:			    Roudné</a:t>
            </a:r>
          </a:p>
        </p:txBody>
      </p:sp>
      <p:pic>
        <p:nvPicPr>
          <p:cNvPr id="12292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" t="1131" r="1111" b="25845"/>
          <a:stretch>
            <a:fillRect/>
          </a:stretch>
        </p:blipFill>
        <p:spPr bwMode="auto">
          <a:xfrm>
            <a:off x="6223000" y="3203575"/>
            <a:ext cx="5589588" cy="324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6223000" y="6453188"/>
            <a:ext cx="3008313" cy="31273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"/>
                <a:cs typeface="Arial" panose="020B0604020202020204" pitchFamily="34" charset="0"/>
              </a:rPr>
              <a:t>Zdroj obrázku: Vlastní</a:t>
            </a:r>
            <a:endParaRPr lang="cs-CZ" sz="1800" dirty="0">
              <a:solidFill>
                <a:schemeClr val="tx1">
                  <a:lumMod val="75000"/>
                  <a:lumOff val="25000"/>
                </a:schemeClr>
              </a:solidFill>
              <a:latin typeface="Arial 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" t="59985" r="1163"/>
          <a:stretch>
            <a:fillRect/>
          </a:stretch>
        </p:blipFill>
        <p:spPr bwMode="auto">
          <a:xfrm>
            <a:off x="355600" y="3854450"/>
            <a:ext cx="9088438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355600" y="5872163"/>
            <a:ext cx="8596313" cy="31273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"/>
                <a:cs typeface="Arial" panose="020B0604020202020204" pitchFamily="34" charset="0"/>
              </a:rPr>
              <a:t>Zdroj obrázku: Vlastní (Autocad)</a:t>
            </a:r>
            <a:endParaRPr lang="cs-CZ" sz="1800" dirty="0">
              <a:solidFill>
                <a:schemeClr val="tx1">
                  <a:lumMod val="75000"/>
                  <a:lumOff val="25000"/>
                </a:schemeClr>
              </a:solidFill>
              <a:latin typeface="Arial "/>
              <a:cs typeface="Arial" panose="020B0604020202020204" pitchFamily="34" charset="0"/>
            </a:endParaRPr>
          </a:p>
        </p:txBody>
      </p:sp>
      <p:pic>
        <p:nvPicPr>
          <p:cNvPr id="13316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" r="1163" b="59271"/>
          <a:stretch>
            <a:fillRect/>
          </a:stretch>
        </p:blipFill>
        <p:spPr bwMode="auto">
          <a:xfrm>
            <a:off x="355600" y="1795463"/>
            <a:ext cx="9088438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677863" y="609600"/>
            <a:ext cx="8596312" cy="11922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4000" dirty="0" smtClean="0">
                <a:solidFill>
                  <a:schemeClr val="accent1">
                    <a:lumMod val="75000"/>
                  </a:schemeClr>
                </a:solidFill>
                <a:latin typeface="Arial "/>
                <a:cs typeface="Arial" panose="020B0604020202020204" pitchFamily="34" charset="0"/>
              </a:rPr>
              <a:t>Pohledy</a:t>
            </a:r>
            <a:endParaRPr lang="cs-CZ" sz="4000" dirty="0">
              <a:solidFill>
                <a:schemeClr val="accent1">
                  <a:lumMod val="75000"/>
                </a:schemeClr>
              </a:solidFill>
              <a:latin typeface="Arial 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7524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 smtClean="0">
                <a:solidFill>
                  <a:schemeClr val="accent1">
                    <a:lumMod val="75000"/>
                  </a:schemeClr>
                </a:solidFill>
                <a:latin typeface="Arial "/>
                <a:cs typeface="Arial" panose="020B0604020202020204" pitchFamily="34" charset="0"/>
              </a:rPr>
              <a:t>Půdorys 1.NP</a:t>
            </a:r>
            <a:endParaRPr lang="cs-CZ" sz="4000" dirty="0">
              <a:solidFill>
                <a:schemeClr val="accent1">
                  <a:lumMod val="75000"/>
                </a:schemeClr>
              </a:solidFill>
              <a:latin typeface="Arial "/>
              <a:cs typeface="Arial" panose="020B0604020202020204" pitchFamily="34" charset="0"/>
            </a:endParaRPr>
          </a:p>
        </p:txBody>
      </p:sp>
      <p:pic>
        <p:nvPicPr>
          <p:cNvPr id="14339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7863" y="1362075"/>
            <a:ext cx="7372350" cy="5011738"/>
          </a:xfr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677863" y="6373813"/>
            <a:ext cx="8596312" cy="31273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"/>
                <a:cs typeface="Arial" panose="020B0604020202020204" pitchFamily="34" charset="0"/>
              </a:rPr>
              <a:t>Zdroj obrázku: Vlastní (Autocad)</a:t>
            </a:r>
            <a:endParaRPr lang="cs-CZ" sz="1800" dirty="0">
              <a:solidFill>
                <a:schemeClr val="tx1">
                  <a:lumMod val="75000"/>
                  <a:lumOff val="25000"/>
                </a:schemeClr>
              </a:solidFill>
              <a:latin typeface="Arial 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7524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 smtClean="0">
                <a:solidFill>
                  <a:schemeClr val="accent1">
                    <a:lumMod val="75000"/>
                  </a:schemeClr>
                </a:solidFill>
                <a:latin typeface="Arial "/>
                <a:cs typeface="Arial" panose="020B0604020202020204" pitchFamily="34" charset="0"/>
              </a:rPr>
              <a:t>Půdorys 2.NP</a:t>
            </a:r>
            <a:endParaRPr lang="cs-CZ" sz="4000" dirty="0">
              <a:solidFill>
                <a:schemeClr val="accent1">
                  <a:lumMod val="75000"/>
                </a:schemeClr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677863" y="6373813"/>
            <a:ext cx="8596312" cy="31273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"/>
                <a:cs typeface="Arial" panose="020B0604020202020204" pitchFamily="34" charset="0"/>
              </a:rPr>
              <a:t>Zdroj obrázku: Vlastní (Autocad)</a:t>
            </a:r>
            <a:endParaRPr lang="cs-CZ" sz="1800" dirty="0">
              <a:solidFill>
                <a:schemeClr val="tx1">
                  <a:lumMod val="75000"/>
                  <a:lumOff val="25000"/>
                </a:schemeClr>
              </a:solidFill>
              <a:latin typeface="Arial "/>
              <a:cs typeface="Arial" panose="020B0604020202020204" pitchFamily="34" charset="0"/>
            </a:endParaRPr>
          </a:p>
        </p:txBody>
      </p:sp>
      <p:pic>
        <p:nvPicPr>
          <p:cNvPr id="15364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1362075"/>
            <a:ext cx="7824787" cy="501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Zelená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1253</TotalTime>
  <Words>324</Words>
  <Application>Microsoft Office PowerPoint</Application>
  <PresentationFormat>Širokoúhlá obrazovka</PresentationFormat>
  <Paragraphs>74</Paragraphs>
  <Slides>14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2" baseType="lpstr">
      <vt:lpstr>Trebuchet MS</vt:lpstr>
      <vt:lpstr>Arial</vt:lpstr>
      <vt:lpstr>Wingdings 3</vt:lpstr>
      <vt:lpstr>Calibri</vt:lpstr>
      <vt:lpstr>Verdana</vt:lpstr>
      <vt:lpstr>Arial </vt:lpstr>
      <vt:lpstr>Tahoma</vt:lpstr>
      <vt:lpstr>Faseta</vt:lpstr>
      <vt:lpstr>Projekt pro stavební povolení rodinného domu na bázi dřeva (srubový charakter)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Půdorys 1.NP</vt:lpstr>
      <vt:lpstr>Půdorys 2.NP</vt:lpstr>
      <vt:lpstr>Detail nadpraží</vt:lpstr>
      <vt:lpstr>Prezentace aplikace PowerPoint</vt:lpstr>
      <vt:lpstr>Prezentace aplikace PowerPoint</vt:lpstr>
      <vt:lpstr>Prezentace aplikace PowerPoint</vt:lpstr>
      <vt:lpstr>Děkuji za pozornost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Velká čínská zeď</dc:title>
  <dc:creator>Nikola Huislová</dc:creator>
  <cp:lastModifiedBy>Nikola Huislová</cp:lastModifiedBy>
  <cp:revision>74</cp:revision>
  <dcterms:created xsi:type="dcterms:W3CDTF">2015-03-15T14:17:31Z</dcterms:created>
  <dcterms:modified xsi:type="dcterms:W3CDTF">2016-06-08T15:22:37Z</dcterms:modified>
</cp:coreProperties>
</file>