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6"/>
  </p:notesMasterIdLst>
  <p:sldIdLst>
    <p:sldId id="256" r:id="rId2"/>
    <p:sldId id="27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6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F92FD-ED85-406B-9C59-16258B73024F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43B49-EB91-425C-BDAA-A1AAB8FE9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2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342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347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14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218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08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061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87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61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242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3B49-EB91-425C-BDAA-A1AAB8FE99A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7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80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9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1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5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19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59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30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25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2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7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24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A584-B1F8-4D76-A722-4442F2D5F78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97C1C-168F-4A13-B595-69482C0B49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09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 txBox="1">
            <a:spLocks noGrp="1"/>
          </p:cNvSpPr>
          <p:nvPr>
            <p:ph type="ctrTitle"/>
          </p:nvPr>
        </p:nvSpPr>
        <p:spPr>
          <a:xfrm>
            <a:off x="1403648" y="332656"/>
            <a:ext cx="7406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Vysoká škola technická a ekonomická </a:t>
            </a:r>
            <a:endParaRPr lang="cs-CZ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itchFamily="34" charset="0"/>
            </a:endParaRPr>
          </a:p>
          <a:p>
            <a:pPr algn="ctr"/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v 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Českých Budějovicích</a:t>
            </a:r>
            <a:endParaRPr lang="de-DE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736" y="1942674"/>
            <a:ext cx="7406640" cy="1323439"/>
          </a:xfrm>
          <a:noFill/>
        </p:spPr>
        <p:txBody>
          <a:bodyPr wrap="square" rtlCol="0" anchor="b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Analýza BOZP ve zvolené stavební firmě v časovém horizontu 6 let</a:t>
            </a:r>
            <a:endParaRPr lang="cs-CZ" sz="4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31640" y="4005064"/>
            <a:ext cx="70567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Autor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bakalářské práce: 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Lucie Homolková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</a:b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Vedoucí 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bakalářské práce: 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Ing. Terezie Vondráčková, Ph.D.</a:t>
            </a:r>
            <a:r>
              <a:rPr lang="de-DE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de-DE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</a:b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oponent bakalářské práce: prof. Ing. Věra Voštová, CSc.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7544" y="6269656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České</a:t>
            </a: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Budějovice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,</a:t>
            </a: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červen</a:t>
            </a: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2016</a:t>
            </a:r>
            <a:endParaRPr lang="de-DE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31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DOSAŽENÉ VÝSLEDKY – analýza dokumentů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smtClean="0"/>
              <a:t>BF s.r.o. – </a:t>
            </a:r>
            <a:r>
              <a:rPr lang="cs-CZ" dirty="0" smtClean="0"/>
              <a:t>nejvíce úrazů v </a:t>
            </a:r>
            <a:r>
              <a:rPr lang="cs-CZ" b="1" dirty="0" smtClean="0"/>
              <a:t>pondělí</a:t>
            </a:r>
          </a:p>
          <a:p>
            <a:r>
              <a:rPr lang="cs-CZ" b="1" dirty="0" smtClean="0"/>
              <a:t>SB s.r.o. – </a:t>
            </a:r>
            <a:r>
              <a:rPr lang="cs-CZ" dirty="0" smtClean="0"/>
              <a:t>nejvíce úrazů v </a:t>
            </a:r>
            <a:r>
              <a:rPr lang="cs-CZ" b="1" dirty="0" smtClean="0"/>
              <a:t>pátek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BF s.r.o. </a:t>
            </a:r>
            <a:r>
              <a:rPr lang="cs-CZ" dirty="0" smtClean="0"/>
              <a:t>– nejvíce úrazů v kategorii </a:t>
            </a:r>
            <a:r>
              <a:rPr lang="cs-CZ" b="1" dirty="0" smtClean="0"/>
              <a:t>51 let a více</a:t>
            </a:r>
          </a:p>
          <a:p>
            <a:r>
              <a:rPr lang="cs-CZ" b="1" dirty="0" smtClean="0"/>
              <a:t>SB s.r.o. </a:t>
            </a:r>
            <a:r>
              <a:rPr lang="cs-CZ" dirty="0" smtClean="0"/>
              <a:t>– nejvíce úrazů v kategorii </a:t>
            </a:r>
            <a:r>
              <a:rPr lang="cs-CZ" b="1" dirty="0" smtClean="0"/>
              <a:t>41-50 let</a:t>
            </a:r>
            <a:endParaRPr lang="cs-CZ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05064"/>
            <a:ext cx="4464496" cy="254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10" y="4005064"/>
            <a:ext cx="4488486" cy="254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7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NÁVRHY OPATŘENÍ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10000"/>
              </a:lnSpc>
            </a:pPr>
            <a:r>
              <a:rPr lang="cs-CZ" dirty="0" smtClean="0"/>
              <a:t>Pravidelná školení BOZP – koncept, obsah, četnost</a:t>
            </a:r>
          </a:p>
          <a:p>
            <a:pPr>
              <a:lnSpc>
                <a:spcPct val="210000"/>
              </a:lnSpc>
            </a:pPr>
            <a:r>
              <a:rPr lang="cs-CZ" dirty="0" smtClean="0"/>
              <a:t>Informovanost pracovníků</a:t>
            </a:r>
          </a:p>
          <a:p>
            <a:pPr>
              <a:lnSpc>
                <a:spcPct val="210000"/>
              </a:lnSpc>
            </a:pPr>
            <a:r>
              <a:rPr lang="cs-CZ" dirty="0" smtClean="0"/>
              <a:t>Čtvrtletní vyhodnocování pracovní úrazovosti – SB s.r.o.</a:t>
            </a:r>
          </a:p>
          <a:p>
            <a:pPr>
              <a:lnSpc>
                <a:spcPct val="210000"/>
              </a:lnSpc>
            </a:pPr>
            <a:r>
              <a:rPr lang="cs-CZ" dirty="0" smtClean="0"/>
              <a:t>Zvýšení kontrol BOZP ve věkové kategorii 41 let a více</a:t>
            </a:r>
          </a:p>
          <a:p>
            <a:pPr>
              <a:lnSpc>
                <a:spcPct val="210000"/>
              </a:lnSpc>
            </a:pPr>
            <a:r>
              <a:rPr lang="cs-CZ" dirty="0" smtClean="0"/>
              <a:t>Systém odměn spojený s dodržováním BOZP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2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ZÁVĚREČNÉ SHRNUTÍ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Hypotéza č. 1 </a:t>
            </a:r>
            <a:r>
              <a:rPr lang="cs-CZ" sz="2800" dirty="0" smtClean="0"/>
              <a:t>– Z hlediska pracovních výkonů je nejhorším dnem pondělí – </a:t>
            </a:r>
            <a:r>
              <a:rPr lang="cs-CZ" sz="2800" b="1" dirty="0" smtClean="0"/>
              <a:t>potvrzeno</a:t>
            </a:r>
          </a:p>
          <a:p>
            <a:r>
              <a:rPr lang="cs-CZ" sz="2800" b="1" dirty="0" smtClean="0"/>
              <a:t>Hypotéza č. 2 </a:t>
            </a:r>
            <a:r>
              <a:rPr lang="cs-CZ" sz="2800" dirty="0" smtClean="0"/>
              <a:t>– Nejčastější skupinou, které se stávají úrazy, je věková kategorie 18-30 let – </a:t>
            </a:r>
            <a:r>
              <a:rPr lang="cs-CZ" sz="2800" b="1" dirty="0" smtClean="0"/>
              <a:t>vyvráceno</a:t>
            </a:r>
          </a:p>
          <a:p>
            <a:r>
              <a:rPr lang="cs-CZ" sz="2800" b="1" dirty="0" smtClean="0"/>
              <a:t>Hypotéza č. 3</a:t>
            </a:r>
            <a:r>
              <a:rPr lang="cs-CZ" sz="2800" dirty="0" smtClean="0"/>
              <a:t> – </a:t>
            </a:r>
            <a:r>
              <a:rPr lang="cs-CZ" sz="2800" dirty="0"/>
              <a:t>Všichni zaměstnanci firmy BUILDFULL s.r.o. a STAVOBRAVIA s.r.o. znají základní informace o umístění lékárničky první pomoci a vědí o působnosti osoby odborně způsobilé k zajišťování úkolů prevence rizik u jejich </a:t>
            </a:r>
            <a:r>
              <a:rPr lang="cs-CZ" sz="2800" dirty="0" smtClean="0"/>
              <a:t>zaměstnavatele</a:t>
            </a:r>
            <a:r>
              <a:rPr lang="cs-CZ" sz="2800" dirty="0"/>
              <a:t> </a:t>
            </a:r>
            <a:r>
              <a:rPr lang="cs-CZ" sz="2800" dirty="0" smtClean="0"/>
              <a:t>- </a:t>
            </a:r>
            <a:r>
              <a:rPr lang="cs-CZ" sz="2800" b="1" dirty="0" smtClean="0"/>
              <a:t>vyvráceno</a:t>
            </a:r>
          </a:p>
          <a:p>
            <a:r>
              <a:rPr lang="cs-CZ" b="1" dirty="0" smtClean="0"/>
              <a:t>Cíl práce byl splněn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40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DOPLŇUJÍCÍ DOTAZY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„Na základě čeho jste volila konkrétní otázky do dotazníku?“</a:t>
            </a:r>
          </a:p>
          <a:p>
            <a:r>
              <a:rPr lang="cs-CZ" dirty="0" smtClean="0"/>
              <a:t>„Jsou některá témata, která jste po skončení práce viděla jako podstatná a nebyla zahrnuta v dotazníkovém šetření?“</a:t>
            </a:r>
          </a:p>
          <a:p>
            <a:r>
              <a:rPr lang="cs-CZ" dirty="0" smtClean="0"/>
              <a:t>Je vzorek 30 pracovníků odpovídající?</a:t>
            </a:r>
          </a:p>
          <a:p>
            <a:r>
              <a:rPr lang="cs-CZ" dirty="0" smtClean="0"/>
              <a:t>Jak vysoko ovlivňuje BOZP ve stavebních firmách lidský činitel? Lze ho při nějakých pracích snížit či úplně vyloučit?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60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DĚKUJI ZA POZORNOST!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24363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MOTIVACE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Vlastní zájem o danou problematiku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Významnost a závažnost problematiky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Aktuálnost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7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CÍL PRÁCE</a:t>
            </a:r>
            <a:endParaRPr lang="cs-CZ" sz="400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Cílem práce je na základě marketingového průzkumu provést analýzu BOZP ve vybraných stavebních firmách a navrhnout opatření k eliminaci rizikových faktorů.</a:t>
            </a:r>
          </a:p>
        </p:txBody>
      </p:sp>
    </p:spTree>
    <p:extLst>
      <p:ext uri="{BB962C8B-B14F-4D97-AF65-F5344CB8AC3E}">
        <p14:creationId xmlns:p14="http://schemas.microsoft.com/office/powerpoint/2010/main" val="144267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STANOVENÉ </a:t>
            </a:r>
            <a:r>
              <a:rPr lang="cs-CZ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00000"/>
              <a:buNone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1. Hypotéza: 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cs-CZ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Z </a:t>
            </a:r>
            <a:r>
              <a:rPr lang="cs-CZ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hlediska pracovních výkonů je nejhorším dnem pondělí</a:t>
            </a:r>
            <a:r>
              <a:rPr lang="cs-CZ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.</a:t>
            </a:r>
          </a:p>
          <a:p>
            <a:pPr marL="0" indent="0">
              <a:buSzPct val="100000"/>
              <a:buNone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2</a:t>
            </a: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. H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ypotéza: 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cs-CZ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Nejčastější skupinou, které se stávají úrazy je věková kategorie 18-30 let.</a:t>
            </a:r>
          </a:p>
          <a:p>
            <a:pPr marL="0" indent="0">
              <a:buSzPct val="100000"/>
              <a:buNone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3</a:t>
            </a: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. 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Hypotéza</a:t>
            </a: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: </a:t>
            </a:r>
            <a:endParaRPr lang="cs-CZ" sz="25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>
              <a:buSzPct val="100000"/>
              <a:buFont typeface="Wingdings" pitchFamily="2" charset="2"/>
              <a:buChar char="§"/>
            </a:pPr>
            <a:r>
              <a:rPr lang="cs-CZ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Všichni </a:t>
            </a:r>
            <a:r>
              <a:rPr lang="cs-CZ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zaměstnanci firmy BUILDFULL s.r.o. a STAVOBRAVIA s.r.o. znají základní informace o umístění lékárničky první pomoci a vědí o působnosti osoby odborně způsobilé k zajišťování úkolů prevence rizik u jejich zaměstnavatele.</a:t>
            </a:r>
          </a:p>
        </p:txBody>
      </p:sp>
    </p:spTree>
    <p:extLst>
      <p:ext uri="{BB962C8B-B14F-4D97-AF65-F5344CB8AC3E}">
        <p14:creationId xmlns:p14="http://schemas.microsoft.com/office/powerpoint/2010/main" val="127445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</a:rPr>
              <a:t>POUŽITÉ METODY</a:t>
            </a:r>
            <a:endParaRPr lang="cs-CZ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Metody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sběru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dat</a:t>
            </a:r>
          </a:p>
          <a:p>
            <a:pPr lvl="1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Dotazníkové šetření</a:t>
            </a:r>
          </a:p>
          <a:p>
            <a:pPr lvl="1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+mj-ea"/>
                <a:cs typeface="+mj-cs"/>
              </a:rPr>
              <a:t>Analýza dokumentů</a:t>
            </a:r>
            <a:endParaRPr lang="cs-CZ" sz="3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29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PŘEDSTAVENÍ </a:t>
            </a:r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SPOLEČNOSTI</a:t>
            </a:r>
            <a:endParaRPr lang="cs-CZ" sz="6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STAVOBRAVIA s.r.o.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251520" y="2204864"/>
            <a:ext cx="4392488" cy="3951288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dirty="0" smtClean="0"/>
              <a:t>Sídlo firmy v Č. Budějovicích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dirty="0" smtClean="0"/>
              <a:t>Tradice téměř 80 let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dirty="0" smtClean="0"/>
              <a:t>V ČR cca 1000 zaměstnanců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dirty="0" smtClean="0"/>
              <a:t>V Evropě cca 7 500 zaměstnanců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dirty="0" smtClean="0"/>
              <a:t>Výkony cca 4 000 000 000 Kč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dirty="0" smtClean="0"/>
              <a:t>Pozemní a dopravní stavitelství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BUILDFULL s.r.o.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01135" y="2204864"/>
            <a:ext cx="4536504" cy="413444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sz="6000" dirty="0"/>
              <a:t>Centrála Praha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sz="6000" dirty="0"/>
              <a:t>Tradice téměř 150 let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sz="6000" dirty="0"/>
              <a:t>V </a:t>
            </a:r>
            <a:r>
              <a:rPr lang="cs-CZ" sz="6000" dirty="0" smtClean="0"/>
              <a:t>ČR </a:t>
            </a:r>
            <a:r>
              <a:rPr lang="cs-CZ" sz="6000" dirty="0"/>
              <a:t>cca 1100 pracovníků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sz="6000" dirty="0" smtClean="0"/>
              <a:t>Koncern </a:t>
            </a:r>
            <a:r>
              <a:rPr lang="cs-CZ" sz="6000" dirty="0"/>
              <a:t>cca 70 000 pracovníků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sz="6000" dirty="0"/>
              <a:t>Výkony se pohybují okolo </a:t>
            </a:r>
            <a:endParaRPr lang="cs-CZ" sz="6000" dirty="0" smtClean="0"/>
          </a:p>
          <a:p>
            <a:pPr marL="0" indent="0">
              <a:lnSpc>
                <a:spcPts val="3500"/>
              </a:lnSpc>
              <a:buNone/>
            </a:pPr>
            <a:r>
              <a:rPr lang="cs-CZ" sz="6000" dirty="0" smtClean="0"/>
              <a:t>      5 </a:t>
            </a:r>
            <a:r>
              <a:rPr lang="cs-CZ" sz="6000" dirty="0"/>
              <a:t>000 000 000 Kč</a:t>
            </a:r>
          </a:p>
          <a:p>
            <a:pPr>
              <a:lnSpc>
                <a:spcPts val="3500"/>
              </a:lnSpc>
              <a:buFont typeface="Wingdings" pitchFamily="2" charset="2"/>
              <a:buChar char="§"/>
            </a:pPr>
            <a:r>
              <a:rPr lang="cs-CZ" sz="6000" dirty="0"/>
              <a:t>Pozemní a dopravní stavitelství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8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DOSAŽENÉ VÝSLEDKY– dotazníkové šetření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52528"/>
          </a:xfrm>
        </p:spPr>
        <p:txBody>
          <a:bodyPr>
            <a:normAutofit/>
          </a:bodyPr>
          <a:lstStyle/>
          <a:p>
            <a:r>
              <a:rPr lang="cs-CZ" sz="2600" dirty="0" smtClean="0"/>
              <a:t>Návratnost odpovědí 98% BF s.r.o. a 100% SB s.r.o.</a:t>
            </a:r>
          </a:p>
          <a:p>
            <a:r>
              <a:rPr lang="cs-CZ" sz="2600" dirty="0" smtClean="0"/>
              <a:t>Nadpoloviční většina mužů</a:t>
            </a:r>
          </a:p>
          <a:p>
            <a:r>
              <a:rPr lang="cs-CZ" sz="2600" dirty="0" smtClean="0"/>
              <a:t>Věk 36-45 let</a:t>
            </a:r>
          </a:p>
          <a:p>
            <a:r>
              <a:rPr lang="cs-CZ" sz="2600" dirty="0" smtClean="0"/>
              <a:t>Větší zájem o problematiku BOZP – BUILDFULL s.r.o.</a:t>
            </a:r>
          </a:p>
          <a:p>
            <a:r>
              <a:rPr lang="cs-CZ" sz="2600" dirty="0" smtClean="0"/>
              <a:t>BOZP chápána jako důležitá</a:t>
            </a:r>
          </a:p>
          <a:p>
            <a:r>
              <a:rPr lang="cs-CZ" sz="2600" dirty="0" smtClean="0"/>
              <a:t>Spokojenost s přínosem školení BOZP – 100% STAVOBRAVIA s.r.o. a 95% BUILDFULL s.r.o.</a:t>
            </a:r>
            <a:endParaRPr lang="cs-CZ" sz="2600" dirty="0"/>
          </a:p>
          <a:p>
            <a:r>
              <a:rPr lang="cs-CZ" sz="2600" dirty="0" smtClean="0"/>
              <a:t>Spokojenost s četností školení BOZP – 86% BUILDFULL s.r.o. a 84% STAVOBRAVIA s.r.o.</a:t>
            </a:r>
          </a:p>
        </p:txBody>
      </p:sp>
    </p:spTree>
    <p:extLst>
      <p:ext uri="{BB962C8B-B14F-4D97-AF65-F5344CB8AC3E}">
        <p14:creationId xmlns:p14="http://schemas.microsoft.com/office/powerpoint/2010/main" val="119050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DOSAŽENÉ VÝSLEDKY – dotazníkové šetření</a:t>
            </a:r>
            <a:endParaRPr lang="cs-CZ" sz="36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07504" y="1340768"/>
            <a:ext cx="4321771" cy="237626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BF s.r.o. </a:t>
            </a:r>
            <a:r>
              <a:rPr lang="cs-CZ" sz="2200" b="0" dirty="0" smtClean="0"/>
              <a:t>– </a:t>
            </a:r>
            <a:r>
              <a:rPr lang="cs-CZ" sz="2200" dirty="0" smtClean="0"/>
              <a:t>86% </a:t>
            </a:r>
            <a:r>
              <a:rPr lang="cs-CZ" sz="2200" b="0" dirty="0" smtClean="0"/>
              <a:t>osob ví a </a:t>
            </a:r>
            <a:r>
              <a:rPr lang="cs-CZ" sz="2200" dirty="0" smtClean="0"/>
              <a:t>14 % </a:t>
            </a:r>
            <a:r>
              <a:rPr lang="cs-CZ" sz="2200" b="0" dirty="0" smtClean="0"/>
              <a:t>osob neví o působnosti odborně způsobilé osoby pro BOZP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SB s.r.o. </a:t>
            </a:r>
            <a:r>
              <a:rPr lang="cs-CZ" sz="2200" b="0" dirty="0" smtClean="0"/>
              <a:t>– </a:t>
            </a:r>
            <a:r>
              <a:rPr lang="cs-CZ" sz="2200" dirty="0" smtClean="0"/>
              <a:t>77% </a:t>
            </a:r>
            <a:r>
              <a:rPr lang="cs-CZ" sz="2200" b="0" dirty="0" smtClean="0"/>
              <a:t>osob ví a </a:t>
            </a:r>
            <a:r>
              <a:rPr lang="cs-CZ" sz="2200" dirty="0" smtClean="0"/>
              <a:t>23% </a:t>
            </a:r>
            <a:r>
              <a:rPr lang="cs-CZ" sz="2200" b="0" dirty="0" smtClean="0"/>
              <a:t>osob neví o působnosti odborně způsobilé osoby pro BOZP</a:t>
            </a:r>
            <a:endParaRPr lang="cs-CZ" sz="2200" b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592910" y="1556792"/>
            <a:ext cx="4041775" cy="2448272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BF s.r.o. </a:t>
            </a:r>
            <a:r>
              <a:rPr lang="cs-CZ" sz="2200" dirty="0" smtClean="0"/>
              <a:t>– </a:t>
            </a:r>
            <a:r>
              <a:rPr lang="cs-CZ" sz="2200" b="1" dirty="0" smtClean="0"/>
              <a:t>100% </a:t>
            </a:r>
            <a:r>
              <a:rPr lang="cs-CZ" sz="2200" dirty="0" smtClean="0"/>
              <a:t>osob má na pracovišti lékárničku první pomoci</a:t>
            </a:r>
          </a:p>
          <a:p>
            <a:r>
              <a:rPr lang="cs-CZ" sz="2200" b="1" dirty="0" smtClean="0"/>
              <a:t>SB s.r.o. </a:t>
            </a:r>
            <a:r>
              <a:rPr lang="cs-CZ" sz="2200" dirty="0" smtClean="0"/>
              <a:t>– </a:t>
            </a:r>
            <a:r>
              <a:rPr lang="cs-CZ" sz="2200" b="1" dirty="0" smtClean="0"/>
              <a:t>97% </a:t>
            </a:r>
            <a:r>
              <a:rPr lang="cs-CZ" sz="2200" dirty="0" smtClean="0"/>
              <a:t>osob má na pracovišti lékárničku první pomoci </a:t>
            </a:r>
            <a:endParaRPr lang="cs-CZ" sz="22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3056"/>
            <a:ext cx="8972550" cy="259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96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43528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DOSAŽENÉ VÝSLEDKY </a:t>
            </a:r>
            <a:r>
              <a:rPr lang="cs-CZ" sz="3600" b="1" dirty="0"/>
              <a:t>– dotazníkové šetření</a:t>
            </a:r>
            <a:endParaRPr lang="cs-CZ" sz="3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BF s.r.o. – </a:t>
            </a:r>
            <a:r>
              <a:rPr lang="cs-CZ" sz="2800" dirty="0" smtClean="0"/>
              <a:t>nejkritičtější den pondělí</a:t>
            </a:r>
          </a:p>
          <a:p>
            <a:r>
              <a:rPr lang="cs-CZ" sz="2800" b="1" dirty="0" smtClean="0"/>
              <a:t>SB s.r.o. – </a:t>
            </a:r>
            <a:r>
              <a:rPr lang="cs-CZ" sz="2800" dirty="0" smtClean="0"/>
              <a:t>nejkritičtější den pondělí</a:t>
            </a:r>
            <a:endParaRPr lang="cs-CZ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2924944"/>
            <a:ext cx="6145638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26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</TotalTime>
  <Words>610</Words>
  <Application>Microsoft Office PowerPoint</Application>
  <PresentationFormat>Předvádění na obrazovce (4:3)</PresentationFormat>
  <Paragraphs>86</Paragraphs>
  <Slides>14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Vysoká škola technická a ekonomická  v Českých Budějovicích</vt:lpstr>
      <vt:lpstr>MOTIVACE</vt:lpstr>
      <vt:lpstr>CÍL PRÁCE</vt:lpstr>
      <vt:lpstr>STANOVENÉ HYPOTÉZY</vt:lpstr>
      <vt:lpstr>POUŽITÉ METODY</vt:lpstr>
      <vt:lpstr>PŘEDSTAVENÍ SPOLEČNOSTI</vt:lpstr>
      <vt:lpstr>DOSAŽENÉ VÝSLEDKY– dotazníkové šetření</vt:lpstr>
      <vt:lpstr>DOSAŽENÉ VÝSLEDKY – dotazníkové šetření</vt:lpstr>
      <vt:lpstr>DOSAŽENÉ VÝSLEDKY – dotazníkové šetření</vt:lpstr>
      <vt:lpstr>DOSAŽENÉ VÝSLEDKY – analýza dokumentů</vt:lpstr>
      <vt:lpstr>NÁVRHY OPATŘENÍ</vt:lpstr>
      <vt:lpstr>ZÁVĚREČNÉ SHRNUTÍ</vt:lpstr>
      <vt:lpstr>DOPLŇUJÍCÍ DOTAZY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59</cp:revision>
  <dcterms:created xsi:type="dcterms:W3CDTF">2016-05-25T18:45:05Z</dcterms:created>
  <dcterms:modified xsi:type="dcterms:W3CDTF">2016-06-07T16:40:41Z</dcterms:modified>
</cp:coreProperties>
</file>